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17"/>
  </p:notesMasterIdLst>
  <p:sldIdLst>
    <p:sldId id="256" r:id="rId2"/>
    <p:sldId id="363" r:id="rId3"/>
    <p:sldId id="365" r:id="rId4"/>
    <p:sldId id="364" r:id="rId5"/>
    <p:sldId id="294" r:id="rId6"/>
    <p:sldId id="296" r:id="rId7"/>
    <p:sldId id="295" r:id="rId8"/>
    <p:sldId id="257" r:id="rId9"/>
    <p:sldId id="297" r:id="rId10"/>
    <p:sldId id="367" r:id="rId11"/>
    <p:sldId id="298" r:id="rId12"/>
    <p:sldId id="258" r:id="rId13"/>
    <p:sldId id="366" r:id="rId14"/>
    <p:sldId id="299" r:id="rId15"/>
    <p:sldId id="259" r:id="rId16"/>
    <p:sldId id="301" r:id="rId17"/>
    <p:sldId id="300" r:id="rId18"/>
    <p:sldId id="260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12" r:id="rId27"/>
    <p:sldId id="369" r:id="rId28"/>
    <p:sldId id="368" r:id="rId29"/>
    <p:sldId id="309" r:id="rId30"/>
    <p:sldId id="310" r:id="rId31"/>
    <p:sldId id="311" r:id="rId32"/>
    <p:sldId id="261" r:id="rId33"/>
    <p:sldId id="263" r:id="rId34"/>
    <p:sldId id="496" r:id="rId35"/>
    <p:sldId id="313" r:id="rId36"/>
    <p:sldId id="314" r:id="rId37"/>
    <p:sldId id="315" r:id="rId38"/>
    <p:sldId id="370" r:id="rId39"/>
    <p:sldId id="372" r:id="rId40"/>
    <p:sldId id="417" r:id="rId41"/>
    <p:sldId id="316" r:id="rId42"/>
    <p:sldId id="374" r:id="rId43"/>
    <p:sldId id="266" r:id="rId44"/>
    <p:sldId id="376" r:id="rId45"/>
    <p:sldId id="378" r:id="rId46"/>
    <p:sldId id="377" r:id="rId47"/>
    <p:sldId id="379" r:id="rId48"/>
    <p:sldId id="380" r:id="rId49"/>
    <p:sldId id="381" r:id="rId50"/>
    <p:sldId id="382" r:id="rId51"/>
    <p:sldId id="317" r:id="rId52"/>
    <p:sldId id="390" r:id="rId53"/>
    <p:sldId id="375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18" r:id="rId62"/>
    <p:sldId id="319" r:id="rId63"/>
    <p:sldId id="320" r:id="rId64"/>
    <p:sldId id="391" r:id="rId65"/>
    <p:sldId id="392" r:id="rId66"/>
    <p:sldId id="393" r:id="rId67"/>
    <p:sldId id="321" r:id="rId68"/>
    <p:sldId id="394" r:id="rId69"/>
    <p:sldId id="322" r:id="rId70"/>
    <p:sldId id="323" r:id="rId71"/>
    <p:sldId id="324" r:id="rId72"/>
    <p:sldId id="325" r:id="rId73"/>
    <p:sldId id="396" r:id="rId74"/>
    <p:sldId id="397" r:id="rId75"/>
    <p:sldId id="327" r:id="rId76"/>
    <p:sldId id="398" r:id="rId77"/>
    <p:sldId id="328" r:id="rId78"/>
    <p:sldId id="399" r:id="rId79"/>
    <p:sldId id="400" r:id="rId80"/>
    <p:sldId id="401" r:id="rId81"/>
    <p:sldId id="403" r:id="rId82"/>
    <p:sldId id="402" r:id="rId83"/>
    <p:sldId id="404" r:id="rId84"/>
    <p:sldId id="406" r:id="rId85"/>
    <p:sldId id="436" r:id="rId86"/>
    <p:sldId id="405" r:id="rId87"/>
    <p:sldId id="407" r:id="rId88"/>
    <p:sldId id="433" r:id="rId89"/>
    <p:sldId id="408" r:id="rId90"/>
    <p:sldId id="270" r:id="rId91"/>
    <p:sldId id="410" r:id="rId92"/>
    <p:sldId id="271" r:id="rId93"/>
    <p:sldId id="411" r:id="rId94"/>
    <p:sldId id="273" r:id="rId95"/>
    <p:sldId id="274" r:id="rId96"/>
    <p:sldId id="330" r:id="rId97"/>
    <p:sldId id="416" r:id="rId98"/>
    <p:sldId id="331" r:id="rId99"/>
    <p:sldId id="332" r:id="rId100"/>
    <p:sldId id="421" r:id="rId101"/>
    <p:sldId id="333" r:id="rId102"/>
    <p:sldId id="334" r:id="rId103"/>
    <p:sldId id="335" r:id="rId104"/>
    <p:sldId id="336" r:id="rId105"/>
    <p:sldId id="420" r:id="rId106"/>
    <p:sldId id="337" r:id="rId107"/>
    <p:sldId id="419" r:id="rId108"/>
    <p:sldId id="431" r:id="rId109"/>
    <p:sldId id="423" r:id="rId110"/>
    <p:sldId id="430" r:id="rId111"/>
    <p:sldId id="435" r:id="rId112"/>
    <p:sldId id="437" r:id="rId113"/>
    <p:sldId id="412" r:id="rId114"/>
    <p:sldId id="422" r:id="rId115"/>
    <p:sldId id="339" r:id="rId116"/>
    <p:sldId id="340" r:id="rId117"/>
    <p:sldId id="426" r:id="rId118"/>
    <p:sldId id="338" r:id="rId119"/>
    <p:sldId id="434" r:id="rId120"/>
    <p:sldId id="424" r:id="rId121"/>
    <p:sldId id="413" r:id="rId122"/>
    <p:sldId id="425" r:id="rId123"/>
    <p:sldId id="341" r:id="rId124"/>
    <p:sldId id="414" r:id="rId125"/>
    <p:sldId id="275" r:id="rId126"/>
    <p:sldId id="427" r:id="rId127"/>
    <p:sldId id="342" r:id="rId128"/>
    <p:sldId id="344" r:id="rId129"/>
    <p:sldId id="497" r:id="rId130"/>
    <p:sldId id="345" r:id="rId131"/>
    <p:sldId id="498" r:id="rId132"/>
    <p:sldId id="499" r:id="rId133"/>
    <p:sldId id="500" r:id="rId134"/>
    <p:sldId id="501" r:id="rId135"/>
    <p:sldId id="346" r:id="rId136"/>
    <p:sldId id="343" r:id="rId137"/>
    <p:sldId id="347" r:id="rId138"/>
    <p:sldId id="348" r:id="rId139"/>
    <p:sldId id="439" r:id="rId140"/>
    <p:sldId id="428" r:id="rId141"/>
    <p:sldId id="440" r:id="rId142"/>
    <p:sldId id="441" r:id="rId143"/>
    <p:sldId id="442" r:id="rId144"/>
    <p:sldId id="502" r:id="rId145"/>
    <p:sldId id="445" r:id="rId146"/>
    <p:sldId id="510" r:id="rId147"/>
    <p:sldId id="512" r:id="rId148"/>
    <p:sldId id="513" r:id="rId149"/>
    <p:sldId id="503" r:id="rId150"/>
    <p:sldId id="511" r:id="rId151"/>
    <p:sldId id="514" r:id="rId152"/>
    <p:sldId id="504" r:id="rId153"/>
    <p:sldId id="515" r:id="rId154"/>
    <p:sldId id="505" r:id="rId155"/>
    <p:sldId id="506" r:id="rId156"/>
    <p:sldId id="444" r:id="rId157"/>
    <p:sldId id="446" r:id="rId158"/>
    <p:sldId id="448" r:id="rId159"/>
    <p:sldId id="350" r:id="rId160"/>
    <p:sldId id="277" r:id="rId161"/>
    <p:sldId id="352" r:id="rId162"/>
    <p:sldId id="507" r:id="rId163"/>
    <p:sldId id="508" r:id="rId164"/>
    <p:sldId id="351" r:id="rId165"/>
    <p:sldId id="449" r:id="rId166"/>
    <p:sldId id="450" r:id="rId167"/>
    <p:sldId id="452" r:id="rId168"/>
    <p:sldId id="453" r:id="rId169"/>
    <p:sldId id="454" r:id="rId170"/>
    <p:sldId id="438" r:id="rId171"/>
    <p:sldId id="455" r:id="rId172"/>
    <p:sldId id="457" r:id="rId173"/>
    <p:sldId id="279" r:id="rId174"/>
    <p:sldId id="458" r:id="rId175"/>
    <p:sldId id="460" r:id="rId176"/>
    <p:sldId id="280" r:id="rId177"/>
    <p:sldId id="285" r:id="rId178"/>
    <p:sldId id="282" r:id="rId179"/>
    <p:sldId id="283" r:id="rId180"/>
    <p:sldId id="284" r:id="rId181"/>
    <p:sldId id="459" r:id="rId182"/>
    <p:sldId id="509" r:id="rId183"/>
    <p:sldId id="461" r:id="rId184"/>
    <p:sldId id="462" r:id="rId185"/>
    <p:sldId id="494" r:id="rId186"/>
    <p:sldId id="464" r:id="rId187"/>
    <p:sldId id="487" r:id="rId188"/>
    <p:sldId id="475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86" r:id="rId199"/>
    <p:sldId id="477" r:id="rId200"/>
    <p:sldId id="478" r:id="rId201"/>
    <p:sldId id="479" r:id="rId202"/>
    <p:sldId id="480" r:id="rId203"/>
    <p:sldId id="482" r:id="rId204"/>
    <p:sldId id="481" r:id="rId205"/>
    <p:sldId id="483" r:id="rId206"/>
    <p:sldId id="484" r:id="rId207"/>
    <p:sldId id="485" r:id="rId208"/>
    <p:sldId id="488" r:id="rId209"/>
    <p:sldId id="474" r:id="rId210"/>
    <p:sldId id="491" r:id="rId211"/>
    <p:sldId id="495" r:id="rId212"/>
    <p:sldId id="490" r:id="rId213"/>
    <p:sldId id="489" r:id="rId214"/>
    <p:sldId id="432" r:id="rId215"/>
    <p:sldId id="493" r:id="rId216"/>
  </p:sldIdLst>
  <p:sldSz cx="9144000" cy="6858000" type="screen4x3"/>
  <p:notesSz cx="6669088" cy="9820275"/>
  <p:defaultTextStyle>
    <a:defPPr>
      <a:defRPr lang="zh-TW"/>
    </a:defPPr>
    <a:lvl1pPr algn="ctr" rtl="0" fontAlgn="base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rgbClr val="CC3300"/>
        </a:solidFill>
        <a:latin typeface="Times New Roman" panose="02020603050405020304" pitchFamily="18" charset="0"/>
        <a:ea typeface="標楷體" panose="02010601000101010101" pitchFamily="2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/>
    <p:restoredTop sz="92959"/>
  </p:normalViewPr>
  <p:slideViewPr>
    <p:cSldViewPr snapToGrid="0">
      <p:cViewPr varScale="1">
        <p:scale>
          <a:sx n="93" d="100"/>
          <a:sy n="93" d="100"/>
        </p:scale>
        <p:origin x="33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164AFC0A-921C-1145-87B6-DAA01D22ECB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5059" name="Rectangle 1027">
            <a:extLst>
              <a:ext uri="{FF2B5EF4-FFF2-40B4-BE49-F238E27FC236}">
                <a16:creationId xmlns:a16="http://schemas.microsoft.com/office/drawing/2014/main" id="{76BCAF9D-9153-3446-A0E9-7637E84C4FA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5060" name="Rectangle 1028">
            <a:extLst>
              <a:ext uri="{FF2B5EF4-FFF2-40B4-BE49-F238E27FC236}">
                <a16:creationId xmlns:a16="http://schemas.microsoft.com/office/drawing/2014/main" id="{DFB3454E-F2CC-3243-A064-CCAB845DA8E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9475" y="736600"/>
            <a:ext cx="4910138" cy="368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61" name="Rectangle 1029">
            <a:extLst>
              <a:ext uri="{FF2B5EF4-FFF2-40B4-BE49-F238E27FC236}">
                <a16:creationId xmlns:a16="http://schemas.microsoft.com/office/drawing/2014/main" id="{575F619E-21F9-3A49-8E11-9AF03383FCD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64075"/>
            <a:ext cx="489108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5062" name="Rectangle 1030">
            <a:extLst>
              <a:ext uri="{FF2B5EF4-FFF2-40B4-BE49-F238E27FC236}">
                <a16:creationId xmlns:a16="http://schemas.microsoft.com/office/drawing/2014/main" id="{E54FBA8D-9C2C-AC4E-A060-74FE8F23E27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29738"/>
            <a:ext cx="28892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5063" name="Rectangle 1031">
            <a:extLst>
              <a:ext uri="{FF2B5EF4-FFF2-40B4-BE49-F238E27FC236}">
                <a16:creationId xmlns:a16="http://schemas.microsoft.com/office/drawing/2014/main" id="{5906D31D-F5A4-D04B-8D42-815CBBC160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329738"/>
            <a:ext cx="28892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a typeface="新細明體" panose="02020500000000000000" pitchFamily="18" charset="-120"/>
              </a:defRPr>
            </a:lvl1pPr>
          </a:lstStyle>
          <a:p>
            <a:fld id="{34AEC657-EF8E-B248-BF44-C5A72EF0479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有的書會稱</a:t>
            </a:r>
            <a:r>
              <a:rPr kumimoji="1" lang="en-US" altLang="zh-CN" dirty="0"/>
              <a:t> </a:t>
            </a:r>
            <a:r>
              <a:rPr kumimoji="1" lang="en-US" altLang="zh-CN"/>
              <a:t>path </a:t>
            </a:r>
            <a:r>
              <a:rPr kumimoji="1" lang="zh-CN" altLang="en-US"/>
              <a:t>是</a:t>
            </a:r>
            <a:r>
              <a:rPr kumimoji="1" lang="zh-TW" altLang="en-US"/>
              <a:t> </a:t>
            </a:r>
            <a:r>
              <a:rPr kumimoji="1" lang="en-US" altLang="zh-TW"/>
              <a:t>walk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049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344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Articulation point </a:t>
            </a:r>
            <a:r>
              <a:rPr kumimoji="1" lang="zh-CN" altLang="en-US" dirty="0"/>
              <a:t>關節點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9456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182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4510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185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8885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最早在什麼時候這個</a:t>
            </a:r>
            <a:r>
              <a:rPr kumimoji="1" lang="en-US" altLang="zh-CN" dirty="0"/>
              <a:t> </a:t>
            </a:r>
            <a:r>
              <a:rPr kumimoji="1" lang="en-US" altLang="zh-TW" dirty="0"/>
              <a:t>event </a:t>
            </a:r>
            <a:r>
              <a:rPr kumimoji="1" lang="zh-TW" altLang="en-US" dirty="0"/>
              <a:t>（里程碑）</a:t>
            </a:r>
            <a:r>
              <a:rPr kumimoji="1" lang="zh-CN" altLang="en-US" dirty="0"/>
              <a:t>可以到達？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188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6016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最晚在什麼時候這個</a:t>
            </a:r>
            <a:r>
              <a:rPr kumimoji="1" lang="en-US" altLang="zh-CN" dirty="0"/>
              <a:t> </a:t>
            </a:r>
            <a:r>
              <a:rPr kumimoji="1" lang="en-US" altLang="zh-TW" dirty="0"/>
              <a:t>event </a:t>
            </a:r>
            <a:r>
              <a:rPr kumimoji="1" lang="zh-TW" altLang="en-US" dirty="0"/>
              <a:t>（里程碑）需要</a:t>
            </a:r>
            <a:r>
              <a:rPr kumimoji="1" lang="zh-CN" altLang="en-US" dirty="0"/>
              <a:t>開工？如果希望不要</a:t>
            </a:r>
            <a:r>
              <a:rPr kumimoji="1" lang="en-US" altLang="zh-CN" dirty="0"/>
              <a:t>delay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C657-EF8E-B248-BF44-C5A72EF04793}" type="slidenum">
              <a:rPr lang="en-US" altLang="zh-TW" smtClean="0"/>
              <a:pPr/>
              <a:t>198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507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2">
            <a:extLst>
              <a:ext uri="{FF2B5EF4-FFF2-40B4-BE49-F238E27FC236}">
                <a16:creationId xmlns:a16="http://schemas.microsoft.com/office/drawing/2014/main" id="{974EAE64-8793-CB4D-89E0-504A4ABF16E6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43011" name="Group 3">
              <a:extLst>
                <a:ext uri="{FF2B5EF4-FFF2-40B4-BE49-F238E27FC236}">
                  <a16:creationId xmlns:a16="http://schemas.microsoft.com/office/drawing/2014/main" id="{3CB05081-454A-224C-8550-DF3F3716DD7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-2" y="1562"/>
              <a:ext cx="5762" cy="638"/>
              <a:chOff x="-2" y="1562"/>
              <a:chExt cx="5762" cy="638"/>
            </a:xfrm>
          </p:grpSpPr>
          <p:sp>
            <p:nvSpPr>
              <p:cNvPr id="43012" name="Freeform 4">
                <a:extLst>
                  <a:ext uri="{FF2B5EF4-FFF2-40B4-BE49-F238E27FC236}">
                    <a16:creationId xmlns:a16="http://schemas.microsoft.com/office/drawing/2014/main" id="{9B089825-48E3-434B-BC99-F025BAF1C022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720 h 720"/>
                  <a:gd name="T4" fmla="*/ 1000 w 1000"/>
                  <a:gd name="T5" fmla="*/ 720 h 720"/>
                  <a:gd name="T6" fmla="*/ 1000 w 1000"/>
                  <a:gd name="T7" fmla="*/ 0 h 720"/>
                  <a:gd name="T8" fmla="*/ 0 w 1000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3" name="Freeform 5">
                <a:extLst>
                  <a:ext uri="{FF2B5EF4-FFF2-40B4-BE49-F238E27FC236}">
                    <a16:creationId xmlns:a16="http://schemas.microsoft.com/office/drawing/2014/main" id="{41579E18-7D6D-A041-B453-E86446AE409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4" name="Freeform 6">
                <a:extLst>
                  <a:ext uri="{FF2B5EF4-FFF2-40B4-BE49-F238E27FC236}">
                    <a16:creationId xmlns:a16="http://schemas.microsoft.com/office/drawing/2014/main" id="{E5B7C399-02D7-424D-BD0D-3BE9816D901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5" name="Freeform 7">
                <a:extLst>
                  <a:ext uri="{FF2B5EF4-FFF2-40B4-BE49-F238E27FC236}">
                    <a16:creationId xmlns:a16="http://schemas.microsoft.com/office/drawing/2014/main" id="{C9DAA034-3871-B847-ABF9-D07BA33FCBD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6" name="Freeform 8">
                <a:extLst>
                  <a:ext uri="{FF2B5EF4-FFF2-40B4-BE49-F238E27FC236}">
                    <a16:creationId xmlns:a16="http://schemas.microsoft.com/office/drawing/2014/main" id="{4B4F1225-4129-E440-9413-AAFBDABDAD89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7" name="Freeform 9">
                <a:extLst>
                  <a:ext uri="{FF2B5EF4-FFF2-40B4-BE49-F238E27FC236}">
                    <a16:creationId xmlns:a16="http://schemas.microsoft.com/office/drawing/2014/main" id="{A61A5A65-93EA-1147-97EB-33919801E50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8" name="Freeform 10">
                <a:extLst>
                  <a:ext uri="{FF2B5EF4-FFF2-40B4-BE49-F238E27FC236}">
                    <a16:creationId xmlns:a16="http://schemas.microsoft.com/office/drawing/2014/main" id="{48E17081-15AC-8C4D-B9F4-39A53F35D15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19" name="Freeform 11">
                <a:extLst>
                  <a:ext uri="{FF2B5EF4-FFF2-40B4-BE49-F238E27FC236}">
                    <a16:creationId xmlns:a16="http://schemas.microsoft.com/office/drawing/2014/main" id="{64788722-768A-0648-93F7-E2C7A2A2ACA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0" name="Freeform 12">
                <a:extLst>
                  <a:ext uri="{FF2B5EF4-FFF2-40B4-BE49-F238E27FC236}">
                    <a16:creationId xmlns:a16="http://schemas.microsoft.com/office/drawing/2014/main" id="{E51AE140-A441-C649-A9E2-7B4455FC5BC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1" name="Freeform 13">
                <a:extLst>
                  <a:ext uri="{FF2B5EF4-FFF2-40B4-BE49-F238E27FC236}">
                    <a16:creationId xmlns:a16="http://schemas.microsoft.com/office/drawing/2014/main" id="{0F04DE2F-2EAB-0541-9144-A547AA1A47B3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2" name="Freeform 14">
                <a:extLst>
                  <a:ext uri="{FF2B5EF4-FFF2-40B4-BE49-F238E27FC236}">
                    <a16:creationId xmlns:a16="http://schemas.microsoft.com/office/drawing/2014/main" id="{BCD67915-31E8-1347-BC5E-0BB969D10DC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3" name="Freeform 15">
                <a:extLst>
                  <a:ext uri="{FF2B5EF4-FFF2-40B4-BE49-F238E27FC236}">
                    <a16:creationId xmlns:a16="http://schemas.microsoft.com/office/drawing/2014/main" id="{91E1E052-415F-8049-9A3D-04126654DDA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4" name="Freeform 16">
                <a:extLst>
                  <a:ext uri="{FF2B5EF4-FFF2-40B4-BE49-F238E27FC236}">
                    <a16:creationId xmlns:a16="http://schemas.microsoft.com/office/drawing/2014/main" id="{51C7F599-4EC0-3C40-8368-0BA4548BD56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5" name="Freeform 17">
                <a:extLst>
                  <a:ext uri="{FF2B5EF4-FFF2-40B4-BE49-F238E27FC236}">
                    <a16:creationId xmlns:a16="http://schemas.microsoft.com/office/drawing/2014/main" id="{A225844A-F358-8F4D-998E-B49B5F80658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6" name="Freeform 18">
                <a:extLst>
                  <a:ext uri="{FF2B5EF4-FFF2-40B4-BE49-F238E27FC236}">
                    <a16:creationId xmlns:a16="http://schemas.microsoft.com/office/drawing/2014/main" id="{41987BF1-D57B-614D-91A8-9B69CC13445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7" name="Freeform 19">
                <a:extLst>
                  <a:ext uri="{FF2B5EF4-FFF2-40B4-BE49-F238E27FC236}">
                    <a16:creationId xmlns:a16="http://schemas.microsoft.com/office/drawing/2014/main" id="{B5F7D346-A3F6-3340-9344-D927CA7F4AE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8" name="Freeform 20">
                <a:extLst>
                  <a:ext uri="{FF2B5EF4-FFF2-40B4-BE49-F238E27FC236}">
                    <a16:creationId xmlns:a16="http://schemas.microsoft.com/office/drawing/2014/main" id="{639531DA-12CD-4245-AF98-05CD08CC6D1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29" name="Freeform 21">
                <a:extLst>
                  <a:ext uri="{FF2B5EF4-FFF2-40B4-BE49-F238E27FC236}">
                    <a16:creationId xmlns:a16="http://schemas.microsoft.com/office/drawing/2014/main" id="{9ADF74CE-430C-4043-8438-209E0842F5C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030" name="Freeform 22">
                <a:extLst>
                  <a:ext uri="{FF2B5EF4-FFF2-40B4-BE49-F238E27FC236}">
                    <a16:creationId xmlns:a16="http://schemas.microsoft.com/office/drawing/2014/main" id="{F6FC0696-EE57-F648-A807-6AB28BD7D16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43031" name="Freeform 23">
              <a:extLst>
                <a:ext uri="{FF2B5EF4-FFF2-40B4-BE49-F238E27FC236}">
                  <a16:creationId xmlns:a16="http://schemas.microsoft.com/office/drawing/2014/main" id="{E3372C92-0D79-6A4E-B8F5-A80CE9C6BE7E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032" name="Freeform 24">
              <a:extLst>
                <a:ext uri="{FF2B5EF4-FFF2-40B4-BE49-F238E27FC236}">
                  <a16:creationId xmlns:a16="http://schemas.microsoft.com/office/drawing/2014/main" id="{AFF40FBD-CD51-CE49-9396-2ADD5FF6E9DA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3033" name="Rectangle 25">
            <a:extLst>
              <a:ext uri="{FF2B5EF4-FFF2-40B4-BE49-F238E27FC236}">
                <a16:creationId xmlns:a16="http://schemas.microsoft.com/office/drawing/2014/main" id="{1076606A-1687-A44B-AE52-B3A8180587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43034" name="Rectangle 26">
            <a:extLst>
              <a:ext uri="{FF2B5EF4-FFF2-40B4-BE49-F238E27FC236}">
                <a16:creationId xmlns:a16="http://schemas.microsoft.com/office/drawing/2014/main" id="{82E5D462-B426-A14E-BB6F-708424646A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按一下以編輯母片次標題樣式</a:t>
            </a:r>
          </a:p>
        </p:txBody>
      </p:sp>
      <p:sp>
        <p:nvSpPr>
          <p:cNvPr id="43035" name="Rectangle 27">
            <a:extLst>
              <a:ext uri="{FF2B5EF4-FFF2-40B4-BE49-F238E27FC236}">
                <a16:creationId xmlns:a16="http://schemas.microsoft.com/office/drawing/2014/main" id="{14BA449E-EF65-9B4A-8713-3239B43AF72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43036" name="Rectangle 28">
            <a:extLst>
              <a:ext uri="{FF2B5EF4-FFF2-40B4-BE49-F238E27FC236}">
                <a16:creationId xmlns:a16="http://schemas.microsoft.com/office/drawing/2014/main" id="{574AB468-E802-8545-8E5D-B65CDFBDC8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43037" name="Rectangle 29">
            <a:extLst>
              <a:ext uri="{FF2B5EF4-FFF2-40B4-BE49-F238E27FC236}">
                <a16:creationId xmlns:a16="http://schemas.microsoft.com/office/drawing/2014/main" id="{72BF60EC-89D8-A046-93B7-74DF45A6FC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C434054D-11BF-584B-BBCE-46F3F388984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A1353-4990-2E4F-BC8E-E70981AD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7C13E9-0EEF-4B47-B80B-4756BB0C5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DC08-9BFD-EE46-BE77-4B0B4D8B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602B57-BF26-EF43-83D7-BA327E26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88745F-E866-7C48-980C-66728907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88EE9-E247-B645-8EFC-98EA8E9B520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710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8175DA-94B0-9A4E-8D87-B449BFED1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183313" y="306388"/>
            <a:ext cx="19431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DC763B-8EB4-B344-B471-C6CE6D48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4013" y="306388"/>
            <a:ext cx="5676900" cy="5638800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001EE8-0A97-4F41-A285-B83C575A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7C2D66-8F1A-EC49-BBCC-E746935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65CB0F-2290-3C45-A28F-9AED4D3B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BD1DFC-81C4-1448-8A22-1A4327D6FB7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943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標題，多媒體項目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D27AB2-8FEA-8A4B-B922-3B2AA14A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13" y="306388"/>
            <a:ext cx="7772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媒體版面配置區 2">
            <a:extLst>
              <a:ext uri="{FF2B5EF4-FFF2-40B4-BE49-F238E27FC236}">
                <a16:creationId xmlns:a16="http://schemas.microsoft.com/office/drawing/2014/main" id="{49AA95FD-F090-7748-AC65-80903D6CD469}"/>
              </a:ext>
            </a:extLst>
          </p:cNvPr>
          <p:cNvSpPr>
            <a:spLocks noGrp="1"/>
          </p:cNvSpPr>
          <p:nvPr>
            <p:ph type="media" sz="half" idx="1"/>
          </p:nvPr>
        </p:nvSpPr>
        <p:spPr>
          <a:xfrm>
            <a:off x="354013" y="1830388"/>
            <a:ext cx="3810000" cy="41148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69927C-B2C6-184A-B0CF-42C44596A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6413" y="183038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7DAFF8-C02E-A94B-8C37-F3ACF7C8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013" y="61150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CC1233-F535-474F-A117-5141B0214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50" y="60975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6CD211-F159-D94B-8DCD-4D5DE2FE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91250" y="60975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DB2A23A-4832-0543-88D6-78F240E5116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7844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06657-80D9-9C46-BCE9-6977B542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13" y="306388"/>
            <a:ext cx="7772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A69053-2919-E948-86D0-21475B6FD90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4013" y="1830388"/>
            <a:ext cx="7772400" cy="19812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4C807D-EE85-114A-8068-D7AB4E567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013" y="3963988"/>
            <a:ext cx="7772400" cy="19812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4DCF05-4F00-5940-B170-EC8F4A72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013" y="61150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719A91-CD76-4E4C-B3A7-B78A8F1F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50" y="609758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DFF7CE-0A20-7F46-82C8-82CFF9CE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91250" y="60975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DD29986-ADAE-AE4B-A42E-B0492B00827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02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541082-C989-9F4D-8AFF-30587FEC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72D254-0B4D-E74D-8C50-90FDFE09F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10F9F-0518-5A45-9513-581C521E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A09593-9D84-A447-B3C4-8DF1A32E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326640-5840-B941-97CD-C552C25C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AC4763-E0F8-7C4D-A337-1D324A0469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453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CBA05-4FE5-4A4B-AF47-548126E4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F39D06-F122-0547-863D-474CFB8F8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703E5F-BA0F-2843-B273-701DF3DF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DFCB4E-A1FA-8544-9CBA-60A747A8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717705-C15F-2749-B704-877E6956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5503BC-A411-F44A-A909-36E82549A52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364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97D08-CC4A-7C47-B99E-3173C9B6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B0F47-5529-0F4D-8D4D-63F6756BB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013" y="183038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38EC9C-4D7C-B847-BCE2-B671CDEAE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6413" y="183038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5FBF23-49C3-3444-8152-83927ABA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1B2FEC-4021-9B44-B51D-813C1FC8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030C92-8A69-BD4D-8073-09FEC745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C519D-ACA9-104D-8E46-A73E3D1CC1D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47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937E3-FE53-C24B-B5D7-7C4378B9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7A4A87-73C3-B541-8CC9-64043399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54286C-AA0E-3E41-A829-E42153BF5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2095014-267C-2C4E-A9B7-C46D72B2E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66ACDBF-B3C5-D848-9C4F-C3581EE66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1E73A3F-4BC7-4C4D-A67D-7016A8DF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DDA0EF7-E755-294F-B72A-8E952732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02216F7-56A7-DA43-ADF8-A2E3CC8F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E0707B-5B27-AA4D-9262-3AB926B6787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663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43E07-DCD8-C949-BA0A-57813DBC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D4DEC5F-EAD2-B044-8F1B-4BC813A3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C01B46E-0F01-7C49-9375-56C96B85E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98E853-586B-C74E-9231-CDD37D06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5323C3-6F38-F945-B870-3C1F75C1A05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78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CA79C6E-88FA-394D-AB66-AEFB9ABE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A1BE80B-0A45-E34F-AEF4-811B573F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372C49-E3BB-FA43-9B60-5C22D05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32FED2-04F5-6C49-A642-0C55A32E8DA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812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66FDDD-5C65-CB46-B33A-E76DE3C56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C9F16C-E329-EA40-BE74-EA42E6931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5B8581-5BA8-0D4B-B409-AD0C4E75C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8B1937-2292-FE4F-85F6-A4F2E4B7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77D0F0-7381-DE49-889F-7D6090A0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BE9AC0-22EE-F845-AE73-E1419DB2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681AE8-608B-8C4E-8501-25E3738B151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34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93698-6159-6F4D-A27A-6D874811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54173A5-4341-2745-B83C-F55B8C242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B21BF19-B53E-A842-BACE-2AA3292C2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D4ED9C-95C0-D444-8FA0-BDE1591F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B8C9AC-A902-C24A-9686-1D4078CC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8D33CA-FBC1-D148-96FA-550F1B39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48DFF5-BAA6-E14E-B7B1-0CF79048AEF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422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9" name="Rectangle 2073">
            <a:extLst>
              <a:ext uri="{FF2B5EF4-FFF2-40B4-BE49-F238E27FC236}">
                <a16:creationId xmlns:a16="http://schemas.microsoft.com/office/drawing/2014/main" id="{01A9CE20-3CA3-4744-A016-D791CC7DA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4013" y="30638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42010" name="Rectangle 2074">
            <a:extLst>
              <a:ext uri="{FF2B5EF4-FFF2-40B4-BE49-F238E27FC236}">
                <a16:creationId xmlns:a16="http://schemas.microsoft.com/office/drawing/2014/main" id="{FE300DAD-9F8C-CD47-96D2-D0E69A1641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按一下以編輯母片本文樣式</a:t>
            </a:r>
          </a:p>
          <a:p>
            <a:pPr lvl="1"/>
            <a:r>
              <a:rPr lang="zh-TW" altLang="en-US"/>
              <a:t>第二階層</a:t>
            </a:r>
          </a:p>
          <a:p>
            <a:pPr lvl="2"/>
            <a:r>
              <a:rPr lang="zh-TW" altLang="en-US"/>
              <a:t>第三階層</a:t>
            </a:r>
          </a:p>
          <a:p>
            <a:pPr lvl="3"/>
            <a:r>
              <a:rPr lang="zh-TW" altLang="en-US"/>
              <a:t>第四階層</a:t>
            </a:r>
          </a:p>
          <a:p>
            <a:pPr lvl="4"/>
            <a:r>
              <a:rPr lang="zh-TW" altLang="en-US"/>
              <a:t>第五階層</a:t>
            </a:r>
          </a:p>
        </p:txBody>
      </p:sp>
      <p:sp>
        <p:nvSpPr>
          <p:cNvPr id="42011" name="Rectangle 2075">
            <a:extLst>
              <a:ext uri="{FF2B5EF4-FFF2-40B4-BE49-F238E27FC236}">
                <a16:creationId xmlns:a16="http://schemas.microsoft.com/office/drawing/2014/main" id="{8B110F53-C377-1949-8304-2FE4AE42111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54013" y="61150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TW"/>
          </a:p>
        </p:txBody>
      </p:sp>
      <p:sp>
        <p:nvSpPr>
          <p:cNvPr id="42012" name="Rectangle 2076">
            <a:extLst>
              <a:ext uri="{FF2B5EF4-FFF2-40B4-BE49-F238E27FC236}">
                <a16:creationId xmlns:a16="http://schemas.microsoft.com/office/drawing/2014/main" id="{4E951DD6-B639-804D-B1F9-5127B5CA683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2250" y="609758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r>
              <a:rPr lang="en-US" altLang="zh-TW"/>
              <a:t>CHAPTER 6</a:t>
            </a:r>
          </a:p>
        </p:txBody>
      </p:sp>
      <p:sp>
        <p:nvSpPr>
          <p:cNvPr id="42013" name="Rectangle 2077">
            <a:extLst>
              <a:ext uri="{FF2B5EF4-FFF2-40B4-BE49-F238E27FC236}">
                <a16:creationId xmlns:a16="http://schemas.microsoft.com/office/drawing/2014/main" id="{D3F28DCD-51DE-7D4A-8096-3DCBE613D28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91250" y="60975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fld id="{12A44E35-656B-6D48-AA2F-5AD3A26787F0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emf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e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20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20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20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2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6.bin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4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8.bin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f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3.tiff"/><Relationship Id="rId4" Type="http://schemas.openxmlformats.org/officeDocument/2006/relationships/image" Target="../media/image37.em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tiff"/><Relationship Id="rId4" Type="http://schemas.openxmlformats.org/officeDocument/2006/relationships/image" Target="../media/image1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80D3DD60-2757-1749-BD98-39453396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1F1C7FD6-9B8B-014C-B0D5-DF882F9D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DDB5-3C7C-EA4B-BDF4-0256A1B87B60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AEED3F5-633D-1E47-94A7-3ABEB4512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628650"/>
            <a:ext cx="8001000" cy="5715000"/>
          </a:xfrm>
        </p:spPr>
        <p:txBody>
          <a:bodyPr/>
          <a:lstStyle/>
          <a:p>
            <a:br>
              <a:rPr lang="en-US" altLang="zh-TW" sz="2800" u="sng"/>
            </a:br>
            <a:r>
              <a:rPr lang="en-US" altLang="zh-TW" sz="2800" u="sng"/>
              <a:t>CHAPTER 6</a:t>
            </a:r>
            <a:r>
              <a:rPr lang="en-US" altLang="zh-TW" sz="3600" u="sng"/>
              <a:t>  </a:t>
            </a:r>
            <a:br>
              <a:rPr lang="en-US" altLang="zh-TW" sz="3600" u="sng"/>
            </a:br>
            <a:br>
              <a:rPr lang="en-US" altLang="zh-TW" sz="3600" u="sng"/>
            </a:br>
            <a:r>
              <a:rPr lang="en-US" altLang="zh-TW" sz="3600"/>
              <a:t>        </a:t>
            </a:r>
            <a:r>
              <a:rPr lang="en-US" altLang="zh-TW" sz="3600" b="1"/>
              <a:t> GRAPHS</a:t>
            </a:r>
            <a:r>
              <a:rPr lang="en-US" altLang="zh-TW" sz="3600" b="1" u="sng"/>
              <a:t>       </a:t>
            </a:r>
            <a:r>
              <a:rPr lang="en-US" altLang="zh-TW" sz="3600" u="sng"/>
              <a:t> </a:t>
            </a:r>
            <a:br>
              <a:rPr lang="en-US" altLang="zh-TW" sz="3600" u="sng"/>
            </a:br>
            <a:r>
              <a:rPr lang="en-US" altLang="zh-TW" sz="3600" b="1"/>
              <a:t>       </a:t>
            </a:r>
            <a:endParaRPr lang="en-US" altLang="zh-TW" sz="3600" u="sng"/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338B4634-A0E7-B347-9E5A-F926B5760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4564063"/>
            <a:ext cx="68199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All the programs in this file are selected from</a:t>
            </a:r>
          </a:p>
          <a:p>
            <a:pPr algn="l"/>
            <a:r>
              <a:rPr lang="en-US" altLang="zh-TW">
                <a:ea typeface="新細明體" panose="02020500000000000000" pitchFamily="18" charset="-120"/>
              </a:rPr>
              <a:t>	</a:t>
            </a:r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Ellis Horowitz, Sartaj Sahni, and Susan Anderson-Freed</a:t>
            </a:r>
          </a:p>
          <a:p>
            <a:pPr algn="l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	“Fundamentals of Data Structures in C”,</a:t>
            </a:r>
          </a:p>
          <a:p>
            <a:pPr algn="l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頁尾版面配置區 3">
            <a:extLst>
              <a:ext uri="{FF2B5EF4-FFF2-40B4-BE49-F238E27FC236}">
                <a16:creationId xmlns:a16="http://schemas.microsoft.com/office/drawing/2014/main" id="{77BC589F-B904-B645-935E-8472196E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1" name="投影片編號版面配置區 4">
            <a:extLst>
              <a:ext uri="{FF2B5EF4-FFF2-40B4-BE49-F238E27FC236}">
                <a16:creationId xmlns:a16="http://schemas.microsoft.com/office/drawing/2014/main" id="{ABE2900B-23B1-344C-803A-86F60280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61DD2-0ED6-5C4E-921E-F3E4CFA6873A}" type="slidenum">
              <a:rPr lang="en-US" altLang="zh-TW"/>
              <a:pPr/>
              <a:t>10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1C19776-5A44-4C48-A071-DA90A6040B0A}"/>
              </a:ext>
            </a:extLst>
          </p:cNvPr>
          <p:cNvGrpSpPr/>
          <p:nvPr/>
        </p:nvGrpSpPr>
        <p:grpSpPr>
          <a:xfrm>
            <a:off x="639177" y="2138112"/>
            <a:ext cx="8057274" cy="3128950"/>
            <a:chOff x="639177" y="1199647"/>
            <a:chExt cx="8057274" cy="3128950"/>
          </a:xfrm>
        </p:grpSpPr>
        <p:sp>
          <p:nvSpPr>
            <p:cNvPr id="47108" name="Oval 1028">
              <a:extLst>
                <a:ext uri="{FF2B5EF4-FFF2-40B4-BE49-F238E27FC236}">
                  <a16:creationId xmlns:a16="http://schemas.microsoft.com/office/drawing/2014/main" id="{849CA3EE-C45B-FE43-B21A-3A5CE2D5A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15" y="1228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09" name="Oval 1029">
              <a:extLst>
                <a:ext uri="{FF2B5EF4-FFF2-40B4-BE49-F238E27FC236}">
                  <a16:creationId xmlns:a16="http://schemas.microsoft.com/office/drawing/2014/main" id="{B0148D47-D563-8249-9D1B-4C6411EE8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915" y="1990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10" name="Oval 1030">
              <a:extLst>
                <a:ext uri="{FF2B5EF4-FFF2-40B4-BE49-F238E27FC236}">
                  <a16:creationId xmlns:a16="http://schemas.microsoft.com/office/drawing/2014/main" id="{EDB301FE-1374-E044-B7DA-81CE38A71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515" y="1990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11" name="Oval 1031">
              <a:extLst>
                <a:ext uri="{FF2B5EF4-FFF2-40B4-BE49-F238E27FC236}">
                  <a16:creationId xmlns:a16="http://schemas.microsoft.com/office/drawing/2014/main" id="{EE4F52F1-F1F2-1D4D-B892-0CE6199C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15" y="25998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12" name="Line 1032">
              <a:extLst>
                <a:ext uri="{FF2B5EF4-FFF2-40B4-BE49-F238E27FC236}">
                  <a16:creationId xmlns:a16="http://schemas.microsoft.com/office/drawing/2014/main" id="{4E215034-893A-AE44-A093-8A5F4441E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5965" y="1679072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3" name="Line 1033">
              <a:extLst>
                <a:ext uri="{FF2B5EF4-FFF2-40B4-BE49-F238E27FC236}">
                  <a16:creationId xmlns:a16="http://schemas.microsoft.com/office/drawing/2014/main" id="{96FBDC35-856E-2247-A463-621E4E502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765" y="2212472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4" name="Line 1034">
              <a:extLst>
                <a:ext uri="{FF2B5EF4-FFF2-40B4-BE49-F238E27FC236}">
                  <a16:creationId xmlns:a16="http://schemas.microsoft.com/office/drawing/2014/main" id="{661DE3A5-E0F6-584D-AE5D-B7A259601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7640" y="1602872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5" name="Line 1035">
              <a:extLst>
                <a:ext uri="{FF2B5EF4-FFF2-40B4-BE49-F238E27FC236}">
                  <a16:creationId xmlns:a16="http://schemas.microsoft.com/office/drawing/2014/main" id="{02A37B6F-C68F-3D41-A52B-B6E1E9182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8365" y="1602872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6" name="Line 1036">
              <a:extLst>
                <a:ext uri="{FF2B5EF4-FFF2-40B4-BE49-F238E27FC236}">
                  <a16:creationId xmlns:a16="http://schemas.microsoft.com/office/drawing/2014/main" id="{AF154275-8722-5647-B191-3BF48B534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352" y="2418847"/>
              <a:ext cx="354013" cy="312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7" name="Line 1037">
              <a:extLst>
                <a:ext uri="{FF2B5EF4-FFF2-40B4-BE49-F238E27FC236}">
                  <a16:creationId xmlns:a16="http://schemas.microsoft.com/office/drawing/2014/main" id="{AFE98540-96D5-5A49-B0A0-5DBEFFC1F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340" y="2391860"/>
              <a:ext cx="327025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8" name="Oval 1038">
              <a:extLst>
                <a:ext uri="{FF2B5EF4-FFF2-40B4-BE49-F238E27FC236}">
                  <a16:creationId xmlns:a16="http://schemas.microsoft.com/office/drawing/2014/main" id="{AF0A4390-A3C2-6840-AD9E-22A2300BC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9790" y="1199647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19" name="Oval 1039">
              <a:extLst>
                <a:ext uri="{FF2B5EF4-FFF2-40B4-BE49-F238E27FC236}">
                  <a16:creationId xmlns:a16="http://schemas.microsoft.com/office/drawing/2014/main" id="{401E8537-2BA9-5643-A1E6-DD287B94E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202" y="230296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20" name="Oval 1040">
              <a:extLst>
                <a:ext uri="{FF2B5EF4-FFF2-40B4-BE49-F238E27FC236}">
                  <a16:creationId xmlns:a16="http://schemas.microsoft.com/office/drawing/2014/main" id="{62930101-7C33-4144-9F56-CB5E22F9F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4077" y="332213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21" name="Line 1041">
              <a:extLst>
                <a:ext uri="{FF2B5EF4-FFF2-40B4-BE49-F238E27FC236}">
                  <a16:creationId xmlns:a16="http://schemas.microsoft.com/office/drawing/2014/main" id="{D9CFA8D0-5094-C143-B538-65034A9AD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6327" y="2758572"/>
              <a:ext cx="0" cy="55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2" name="Line 1042">
              <a:extLst>
                <a:ext uri="{FF2B5EF4-FFF2-40B4-BE49-F238E27FC236}">
                  <a16:creationId xmlns:a16="http://schemas.microsoft.com/office/drawing/2014/main" id="{2EB69E3D-78C3-FE43-87BF-A41CF51338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94127" y="1588585"/>
              <a:ext cx="0" cy="720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3" name="Line 1043">
              <a:extLst>
                <a:ext uri="{FF2B5EF4-FFF2-40B4-BE49-F238E27FC236}">
                  <a16:creationId xmlns:a16="http://schemas.microsoft.com/office/drawing/2014/main" id="{A10B2820-DAA4-5443-BC40-1C2597DFD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5827" y="1615572"/>
              <a:ext cx="0" cy="7350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4" name="Oval 1044">
              <a:extLst>
                <a:ext uri="{FF2B5EF4-FFF2-40B4-BE49-F238E27FC236}">
                  <a16:creationId xmlns:a16="http://schemas.microsoft.com/office/drawing/2014/main" id="{87455D15-3557-2547-870C-98A9BBF4A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177" y="1272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25" name="Oval 1045">
              <a:extLst>
                <a:ext uri="{FF2B5EF4-FFF2-40B4-BE49-F238E27FC236}">
                  <a16:creationId xmlns:a16="http://schemas.microsoft.com/office/drawing/2014/main" id="{1532304D-3844-1241-B00B-C854B0DE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377" y="2034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26" name="Oval 1046">
              <a:extLst>
                <a:ext uri="{FF2B5EF4-FFF2-40B4-BE49-F238E27FC236}">
                  <a16:creationId xmlns:a16="http://schemas.microsoft.com/office/drawing/2014/main" id="{0C099A8F-CEFA-0549-9068-412D4957E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977" y="2034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27" name="Line 1047">
              <a:extLst>
                <a:ext uri="{FF2B5EF4-FFF2-40B4-BE49-F238E27FC236}">
                  <a16:creationId xmlns:a16="http://schemas.microsoft.com/office/drawing/2014/main" id="{33EA149E-6485-4F43-B30C-13C18EF103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84102" y="1647322"/>
              <a:ext cx="407988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8" name="Line 1048">
              <a:extLst>
                <a:ext uri="{FF2B5EF4-FFF2-40B4-BE49-F238E27FC236}">
                  <a16:creationId xmlns:a16="http://schemas.microsoft.com/office/drawing/2014/main" id="{AA10BEB6-C564-C645-9658-5AC000AAA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4827" y="1647322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9" name="Oval 1049">
              <a:extLst>
                <a:ext uri="{FF2B5EF4-FFF2-40B4-BE49-F238E27FC236}">
                  <a16:creationId xmlns:a16="http://schemas.microsoft.com/office/drawing/2014/main" id="{36ACDEF2-2105-4440-B4EE-11CFCC05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790" y="29316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30" name="Oval 1050">
              <a:extLst>
                <a:ext uri="{FF2B5EF4-FFF2-40B4-BE49-F238E27FC236}">
                  <a16:creationId xmlns:a16="http://schemas.microsoft.com/office/drawing/2014/main" id="{F76BDEA3-5327-D942-8233-25A8C34CA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2202" y="29443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47131" name="Line 1051">
              <a:extLst>
                <a:ext uri="{FF2B5EF4-FFF2-40B4-BE49-F238E27FC236}">
                  <a16:creationId xmlns:a16="http://schemas.microsoft.com/office/drawing/2014/main" id="{9B696900-661D-CA49-811D-80BA85FF2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8802" y="2475997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2" name="Line 1052">
              <a:extLst>
                <a:ext uri="{FF2B5EF4-FFF2-40B4-BE49-F238E27FC236}">
                  <a16:creationId xmlns:a16="http://schemas.microsoft.com/office/drawing/2014/main" id="{5BE35566-24B5-8A4D-8596-5BEFD50ED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9652" y="2490285"/>
              <a:ext cx="2984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3" name="Oval 1053">
              <a:extLst>
                <a:ext uri="{FF2B5EF4-FFF2-40B4-BE49-F238E27FC236}">
                  <a16:creationId xmlns:a16="http://schemas.microsoft.com/office/drawing/2014/main" id="{0AE3CFCC-6889-8A43-A94F-6562F779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6727" y="2933197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47134" name="Oval 1054">
              <a:extLst>
                <a:ext uri="{FF2B5EF4-FFF2-40B4-BE49-F238E27FC236}">
                  <a16:creationId xmlns:a16="http://schemas.microsoft.com/office/drawing/2014/main" id="{7FAF2617-1000-8E40-B6A0-369280E6F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1265" y="29316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7135" name="Line 1055">
              <a:extLst>
                <a:ext uri="{FF2B5EF4-FFF2-40B4-BE49-F238E27FC236}">
                  <a16:creationId xmlns:a16="http://schemas.microsoft.com/office/drawing/2014/main" id="{C289A404-77B0-BE42-AA8E-65A7B27D7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63577" y="2460122"/>
              <a:ext cx="273050" cy="4619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6" name="Line 1056">
              <a:extLst>
                <a:ext uri="{FF2B5EF4-FFF2-40B4-BE49-F238E27FC236}">
                  <a16:creationId xmlns:a16="http://schemas.microsoft.com/office/drawing/2014/main" id="{ACC55928-5E82-2E41-8C9D-6D7F861A0A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9827" y="2472822"/>
              <a:ext cx="273050" cy="449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7" name="Rectangle 1057">
              <a:extLst>
                <a:ext uri="{FF2B5EF4-FFF2-40B4-BE49-F238E27FC236}">
                  <a16:creationId xmlns:a16="http://schemas.microsoft.com/office/drawing/2014/main" id="{EC1CB503-8A24-F744-93A3-7CD48EC1F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90" y="3244347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38" name="Rectangle 1058">
              <a:extLst>
                <a:ext uri="{FF2B5EF4-FFF2-40B4-BE49-F238E27FC236}">
                  <a16:creationId xmlns:a16="http://schemas.microsoft.com/office/drawing/2014/main" id="{41729E77-500A-324B-A78D-420FE62ED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552" y="350628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39" name="Rectangle 1059">
              <a:extLst>
                <a:ext uri="{FF2B5EF4-FFF2-40B4-BE49-F238E27FC236}">
                  <a16:creationId xmlns:a16="http://schemas.microsoft.com/office/drawing/2014/main" id="{36A3CDEF-75ED-7645-8E5E-E25E3090A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0590" y="380473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42" name="Text Box 1062">
              <a:extLst>
                <a:ext uri="{FF2B5EF4-FFF2-40B4-BE49-F238E27FC236}">
                  <a16:creationId xmlns:a16="http://schemas.microsoft.com/office/drawing/2014/main" id="{7F9929D0-8F7A-2949-B0AE-8E42CEE15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177" y="3761872"/>
              <a:ext cx="20685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complete graph</a:t>
              </a:r>
            </a:p>
          </p:txBody>
        </p:sp>
        <p:sp>
          <p:nvSpPr>
            <p:cNvPr id="47143" name="Text Box 1063">
              <a:extLst>
                <a:ext uri="{FF2B5EF4-FFF2-40B4-BE49-F238E27FC236}">
                  <a16:creationId xmlns:a16="http://schemas.microsoft.com/office/drawing/2014/main" id="{E3272530-108C-1B46-8F03-6D6C491B9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0902" y="3796797"/>
              <a:ext cx="2305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anose="02020500000000000000" pitchFamily="18" charset="-120"/>
                </a:rPr>
                <a:t>incomplete graph</a:t>
              </a:r>
            </a:p>
          </p:txBody>
        </p:sp>
      </p:grpSp>
      <p:sp>
        <p:nvSpPr>
          <p:cNvPr id="42" name="Rectangle 1027">
            <a:extLst>
              <a:ext uri="{FF2B5EF4-FFF2-40B4-BE49-F238E27FC236}">
                <a16:creationId xmlns:a16="http://schemas.microsoft.com/office/drawing/2014/main" id="{6FDB7A8F-DB1C-664B-92E7-430EC0482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8" y="592138"/>
            <a:ext cx="83613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Complete Graph</a:t>
            </a:r>
          </a:p>
        </p:txBody>
      </p:sp>
    </p:spTree>
    <p:extLst>
      <p:ext uri="{BB962C8B-B14F-4D97-AF65-F5344CB8AC3E}">
        <p14:creationId xmlns:p14="http://schemas.microsoft.com/office/powerpoint/2010/main" val="7878985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AD1FD-6C87-1949-B986-32DB0110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027CF05-CC16-F342-AEBE-69777364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C4F02-8DF4-FA46-A760-2F09166E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69851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101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Kruskal’s Idea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5" y="1440667"/>
            <a:ext cx="80994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Construct a minimum cost spanning tree </a:t>
            </a:r>
            <a:r>
              <a:rPr lang="en-US" altLang="zh-TW" i="1" dirty="0"/>
              <a:t>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00000"/>
                </a:solidFill>
              </a:rPr>
              <a:t>one edge at a time</a:t>
            </a:r>
          </a:p>
          <a:p>
            <a:r>
              <a:rPr lang="en-US" altLang="zh-TW" dirty="0"/>
              <a:t>Select the edges for inclusion in </a:t>
            </a:r>
            <a:r>
              <a:rPr lang="en-US" altLang="zh-TW" i="1" dirty="0"/>
              <a:t>T</a:t>
            </a:r>
            <a:r>
              <a:rPr lang="en-US" altLang="zh-TW" dirty="0"/>
              <a:t> in </a:t>
            </a:r>
            <a:br>
              <a:rPr lang="en-US" altLang="zh-TW" dirty="0"/>
            </a:br>
            <a:r>
              <a:rPr lang="en-US" altLang="zh-TW" dirty="0">
                <a:solidFill>
                  <a:srgbClr val="C00000"/>
                </a:solidFill>
              </a:rPr>
              <a:t>nondecreasing order </a:t>
            </a:r>
            <a:r>
              <a:rPr lang="en-US" altLang="zh-TW" dirty="0"/>
              <a:t>of the cost</a:t>
            </a:r>
          </a:p>
          <a:p>
            <a:r>
              <a:rPr lang="en-US" altLang="zh-TW" dirty="0"/>
              <a:t>An edge is added to </a:t>
            </a:r>
            <a:r>
              <a:rPr lang="en-US" altLang="zh-TW" i="1" dirty="0"/>
              <a:t>T</a:t>
            </a:r>
            <a:r>
              <a:rPr lang="en-US" altLang="zh-TW" dirty="0"/>
              <a:t> if it does </a:t>
            </a:r>
            <a:r>
              <a:rPr lang="en-US" altLang="zh-TW" dirty="0">
                <a:solidFill>
                  <a:srgbClr val="C00000"/>
                </a:solidFill>
              </a:rPr>
              <a:t>not</a:t>
            </a:r>
            <a:r>
              <a:rPr lang="en-US" altLang="zh-TW" dirty="0"/>
              <a:t> form a </a:t>
            </a:r>
            <a:br>
              <a:rPr lang="en-US" altLang="zh-TW" dirty="0"/>
            </a:br>
            <a:r>
              <a:rPr lang="en-US" altLang="zh-TW" dirty="0">
                <a:solidFill>
                  <a:srgbClr val="C00000"/>
                </a:solidFill>
              </a:rPr>
              <a:t>cycle</a:t>
            </a:r>
          </a:p>
          <a:p>
            <a:r>
              <a:rPr lang="en-US" altLang="zh-TW" dirty="0"/>
              <a:t>Since </a:t>
            </a:r>
            <a:r>
              <a:rPr lang="en-US" altLang="zh-TW" i="1" dirty="0"/>
              <a:t>G</a:t>
            </a:r>
            <a:r>
              <a:rPr lang="en-US" altLang="zh-TW" dirty="0"/>
              <a:t> is connected and has </a:t>
            </a:r>
            <a:r>
              <a:rPr lang="en-US" altLang="zh-TW" i="1" dirty="0"/>
              <a:t>n</a:t>
            </a:r>
            <a:r>
              <a:rPr lang="en-US" altLang="zh-TW" dirty="0"/>
              <a:t> &gt; 0 vertices, </a:t>
            </a:r>
            <a:br>
              <a:rPr lang="en-US" altLang="zh-TW" dirty="0"/>
            </a:br>
            <a:r>
              <a:rPr lang="en-US" altLang="zh-TW" dirty="0"/>
              <a:t>exactly </a:t>
            </a:r>
            <a:r>
              <a:rPr lang="en-US" altLang="zh-TW" i="1" dirty="0"/>
              <a:t>n</a:t>
            </a:r>
            <a:r>
              <a:rPr lang="en-US" altLang="zh-TW" dirty="0"/>
              <a:t>-1 edges will be selected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頁尾版面配置區 3">
            <a:extLst>
              <a:ext uri="{FF2B5EF4-FFF2-40B4-BE49-F238E27FC236}">
                <a16:creationId xmlns:a16="http://schemas.microsoft.com/office/drawing/2014/main" id="{A72B1B82-2FF9-2849-9F56-4E8A2A97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1" name="投影片編號版面配置區 4">
            <a:extLst>
              <a:ext uri="{FF2B5EF4-FFF2-40B4-BE49-F238E27FC236}">
                <a16:creationId xmlns:a16="http://schemas.microsoft.com/office/drawing/2014/main" id="{C60811A7-3D7D-8049-B12A-43A8A5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878B5-3D4C-454B-9747-EF2B5351DE39}" type="slidenum">
              <a:rPr lang="en-US" altLang="zh-TW"/>
              <a:pPr/>
              <a:t>102</a:t>
            </a:fld>
            <a:endParaRPr lang="en-US" altLang="zh-TW"/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404647F1-0DB6-FD4F-B026-69A5B8292C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6446" y="7939"/>
            <a:ext cx="8108950" cy="8255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en-US" altLang="zh-TW" dirty="0"/>
              <a:t>Example for Kruskal’s Algorithm</a:t>
            </a:r>
          </a:p>
        </p:txBody>
      </p:sp>
      <p:grpSp>
        <p:nvGrpSpPr>
          <p:cNvPr id="88075" name="Group 11">
            <a:extLst>
              <a:ext uri="{FF2B5EF4-FFF2-40B4-BE49-F238E27FC236}">
                <a16:creationId xmlns:a16="http://schemas.microsoft.com/office/drawing/2014/main" id="{0A07BBCB-D50F-5248-84A2-5E7542AB56C1}"/>
              </a:ext>
            </a:extLst>
          </p:cNvPr>
          <p:cNvGrpSpPr>
            <a:grpSpLocks/>
          </p:cNvGrpSpPr>
          <p:nvPr/>
        </p:nvGrpSpPr>
        <p:grpSpPr bwMode="auto">
          <a:xfrm>
            <a:off x="4096085" y="2117726"/>
            <a:ext cx="2154238" cy="3224212"/>
            <a:chOff x="2273" y="1346"/>
            <a:chExt cx="1357" cy="2031"/>
          </a:xfrm>
        </p:grpSpPr>
        <p:sp>
          <p:nvSpPr>
            <p:cNvPr id="88076" name="Oval 12">
              <a:extLst>
                <a:ext uri="{FF2B5EF4-FFF2-40B4-BE49-F238E27FC236}">
                  <a16:creationId xmlns:a16="http://schemas.microsoft.com/office/drawing/2014/main" id="{E76D31A6-3FC6-004A-939E-A17FE35A3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" y="1346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8077" name="Oval 13">
              <a:extLst>
                <a:ext uri="{FF2B5EF4-FFF2-40B4-BE49-F238E27FC236}">
                  <a16:creationId xmlns:a16="http://schemas.microsoft.com/office/drawing/2014/main" id="{FA70D573-E95C-034F-97FE-3F4ED5FB2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0" y="1719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8078" name="Oval 14">
              <a:extLst>
                <a:ext uri="{FF2B5EF4-FFF2-40B4-BE49-F238E27FC236}">
                  <a16:creationId xmlns:a16="http://schemas.microsoft.com/office/drawing/2014/main" id="{4691EDEA-6818-634C-94AC-FE8E611D9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" y="2244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8079" name="Oval 15">
              <a:extLst>
                <a:ext uri="{FF2B5EF4-FFF2-40B4-BE49-F238E27FC236}">
                  <a16:creationId xmlns:a16="http://schemas.microsoft.com/office/drawing/2014/main" id="{EB047430-0EA5-8B41-8AC8-FDE8018DC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4" y="3097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8080" name="Oval 16">
              <a:extLst>
                <a:ext uri="{FF2B5EF4-FFF2-40B4-BE49-F238E27FC236}">
                  <a16:creationId xmlns:a16="http://schemas.microsoft.com/office/drawing/2014/main" id="{0CDE6871-A665-424B-9945-786391B45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9" y="2795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8081" name="Oval 17">
              <a:extLst>
                <a:ext uri="{FF2B5EF4-FFF2-40B4-BE49-F238E27FC236}">
                  <a16:creationId xmlns:a16="http://schemas.microsoft.com/office/drawing/2014/main" id="{7FAAB348-D495-3842-A8CB-553ED651D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" y="2253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88082" name="Oval 18">
              <a:extLst>
                <a:ext uri="{FF2B5EF4-FFF2-40B4-BE49-F238E27FC236}">
                  <a16:creationId xmlns:a16="http://schemas.microsoft.com/office/drawing/2014/main" id="{9A99355B-7616-AA42-B9CF-167290022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" y="2240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2E99E2B8-22E5-6C4B-BB56-3C1A13E9B2BB}"/>
              </a:ext>
            </a:extLst>
          </p:cNvPr>
          <p:cNvGrpSpPr/>
          <p:nvPr/>
        </p:nvGrpSpPr>
        <p:grpSpPr>
          <a:xfrm>
            <a:off x="1459646" y="2155580"/>
            <a:ext cx="2239963" cy="3224212"/>
            <a:chOff x="2206625" y="2259013"/>
            <a:chExt cx="2239963" cy="3224212"/>
          </a:xfrm>
        </p:grpSpPr>
        <p:sp>
          <p:nvSpPr>
            <p:cNvPr id="88068" name="Oval 4">
              <a:extLst>
                <a:ext uri="{FF2B5EF4-FFF2-40B4-BE49-F238E27FC236}">
                  <a16:creationId xmlns:a16="http://schemas.microsoft.com/office/drawing/2014/main" id="{B34A9D31-43A0-9848-A329-3250F841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913" y="22590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8069" name="Oval 5">
              <a:extLst>
                <a:ext uri="{FF2B5EF4-FFF2-40B4-BE49-F238E27FC236}">
                  <a16:creationId xmlns:a16="http://schemas.microsoft.com/office/drawing/2014/main" id="{66E11399-89F1-7640-9602-2DB1D3109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28511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8070" name="Oval 6">
              <a:extLst>
                <a:ext uri="{FF2B5EF4-FFF2-40B4-BE49-F238E27FC236}">
                  <a16:creationId xmlns:a16="http://schemas.microsoft.com/office/drawing/2014/main" id="{9E449C2D-A88A-DB46-B9BA-2C610AA4C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175" y="36845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8071" name="Oval 7">
              <a:extLst>
                <a:ext uri="{FF2B5EF4-FFF2-40B4-BE49-F238E27FC236}">
                  <a16:creationId xmlns:a16="http://schemas.microsoft.com/office/drawing/2014/main" id="{A1A46922-C59C-2041-8A0C-386578AF6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150" y="50387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8072" name="Oval 8">
              <a:extLst>
                <a:ext uri="{FF2B5EF4-FFF2-40B4-BE49-F238E27FC236}">
                  <a16:creationId xmlns:a16="http://schemas.microsoft.com/office/drawing/2014/main" id="{A414217F-2B0E-5B48-A17A-63A96826A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13" y="45593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8073" name="Oval 9">
              <a:extLst>
                <a:ext uri="{FF2B5EF4-FFF2-40B4-BE49-F238E27FC236}">
                  <a16:creationId xmlns:a16="http://schemas.microsoft.com/office/drawing/2014/main" id="{7DF9973C-4B9C-684B-AD41-4B591B587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438" y="36988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88074" name="Oval 10">
              <a:extLst>
                <a:ext uri="{FF2B5EF4-FFF2-40B4-BE49-F238E27FC236}">
                  <a16:creationId xmlns:a16="http://schemas.microsoft.com/office/drawing/2014/main" id="{F73FB5FD-4DFA-D34F-BCEE-937742AEA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100" y="3678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88083" name="Line 19">
              <a:extLst>
                <a:ext uri="{FF2B5EF4-FFF2-40B4-BE49-F238E27FC236}">
                  <a16:creationId xmlns:a16="http://schemas.microsoft.com/office/drawing/2014/main" id="{0882473B-1E00-654C-9377-1CFDAE345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8563" y="2717800"/>
              <a:ext cx="630237" cy="968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4" name="Line 20">
              <a:extLst>
                <a:ext uri="{FF2B5EF4-FFF2-40B4-BE49-F238E27FC236}">
                  <a16:creationId xmlns:a16="http://schemas.microsoft.com/office/drawing/2014/main" id="{EF58642F-5B8D-4D47-95BA-E3A08B264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0263" y="2667000"/>
              <a:ext cx="273050" cy="25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5" name="Line 21">
              <a:extLst>
                <a:ext uri="{FF2B5EF4-FFF2-40B4-BE49-F238E27FC236}">
                  <a16:creationId xmlns:a16="http://schemas.microsoft.com/office/drawing/2014/main" id="{C56F99F7-3531-5E48-81D7-D42E06C24E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2238" y="3278188"/>
              <a:ext cx="220662" cy="407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6" name="Line 22">
              <a:extLst>
                <a:ext uri="{FF2B5EF4-FFF2-40B4-BE49-F238E27FC236}">
                  <a16:creationId xmlns:a16="http://schemas.microsoft.com/office/drawing/2014/main" id="{FF1DCB9B-4892-2C42-A036-9C987B948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1063" y="3278188"/>
              <a:ext cx="306387" cy="407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7" name="Line 23">
              <a:extLst>
                <a:ext uri="{FF2B5EF4-FFF2-40B4-BE49-F238E27FC236}">
                  <a16:creationId xmlns:a16="http://schemas.microsoft.com/office/drawing/2014/main" id="{9B9837C3-3492-E542-9C6F-E605EDE575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9988" y="4111625"/>
              <a:ext cx="442912" cy="952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8" name="Line 24">
              <a:extLst>
                <a:ext uri="{FF2B5EF4-FFF2-40B4-BE49-F238E27FC236}">
                  <a16:creationId xmlns:a16="http://schemas.microsoft.com/office/drawing/2014/main" id="{733B1543-019D-1A42-84BE-6E29921E3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8525" y="4146550"/>
              <a:ext cx="101600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9" name="Line 25">
              <a:extLst>
                <a:ext uri="{FF2B5EF4-FFF2-40B4-BE49-F238E27FC236}">
                  <a16:creationId xmlns:a16="http://schemas.microsoft.com/office/drawing/2014/main" id="{0AD36EE9-8B81-5C49-B3E5-3BBEBC99E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7350" y="4111625"/>
              <a:ext cx="374650" cy="458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0" name="Line 26">
              <a:extLst>
                <a:ext uri="{FF2B5EF4-FFF2-40B4-BE49-F238E27FC236}">
                  <a16:creationId xmlns:a16="http://schemas.microsoft.com/office/drawing/2014/main" id="{07DDB8D8-0831-BB48-9913-09E36500C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1100" y="4146550"/>
              <a:ext cx="290513" cy="423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1" name="Line 27">
              <a:extLst>
                <a:ext uri="{FF2B5EF4-FFF2-40B4-BE49-F238E27FC236}">
                  <a16:creationId xmlns:a16="http://schemas.microsoft.com/office/drawing/2014/main" id="{04FB5296-16E8-114B-9DA7-C9797D07C9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8150" y="4945063"/>
              <a:ext cx="407988" cy="204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2" name="Rectangle 28">
              <a:extLst>
                <a:ext uri="{FF2B5EF4-FFF2-40B4-BE49-F238E27FC236}">
                  <a16:creationId xmlns:a16="http://schemas.microsoft.com/office/drawing/2014/main" id="{4F44C50F-4990-CD45-BD77-33201268C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513" y="25098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  <p:sp>
          <p:nvSpPr>
            <p:cNvPr id="88093" name="Rectangle 29">
              <a:extLst>
                <a:ext uri="{FF2B5EF4-FFF2-40B4-BE49-F238E27FC236}">
                  <a16:creationId xmlns:a16="http://schemas.microsoft.com/office/drawing/2014/main" id="{0AC5A70C-320B-C349-AF0D-4CF0BC853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438" y="32226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88094" name="Rectangle 30">
              <a:extLst>
                <a:ext uri="{FF2B5EF4-FFF2-40B4-BE49-F238E27FC236}">
                  <a16:creationId xmlns:a16="http://schemas.microsoft.com/office/drawing/2014/main" id="{7568D822-4D94-AB4A-A375-722D9A077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375" y="44481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88095" name="Rectangle 31">
              <a:extLst>
                <a:ext uri="{FF2B5EF4-FFF2-40B4-BE49-F238E27FC236}">
                  <a16:creationId xmlns:a16="http://schemas.microsoft.com/office/drawing/2014/main" id="{6687F40D-B130-B145-8362-AD6200486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588" y="43973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88096" name="Rectangle 32">
              <a:extLst>
                <a:ext uri="{FF2B5EF4-FFF2-40B4-BE49-F238E27FC236}">
                  <a16:creationId xmlns:a16="http://schemas.microsoft.com/office/drawing/2014/main" id="{F605BAD7-3E0D-AA4B-9C75-F872AB7D5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013" y="40735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88097" name="Rectangle 33">
              <a:extLst>
                <a:ext uri="{FF2B5EF4-FFF2-40B4-BE49-F238E27FC236}">
                  <a16:creationId xmlns:a16="http://schemas.microsoft.com/office/drawing/2014/main" id="{B9FA45E9-FCBD-D640-87E4-9B3588A7D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688" y="50085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88098" name="Rectangle 34">
              <a:extLst>
                <a:ext uri="{FF2B5EF4-FFF2-40B4-BE49-F238E27FC236}">
                  <a16:creationId xmlns:a16="http://schemas.microsoft.com/office/drawing/2014/main" id="{350C4CDB-72EB-BF4C-9745-D320FB4AC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625" y="42259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88099" name="Rectangle 35">
              <a:extLst>
                <a:ext uri="{FF2B5EF4-FFF2-40B4-BE49-F238E27FC236}">
                  <a16:creationId xmlns:a16="http://schemas.microsoft.com/office/drawing/2014/main" id="{4FF2A7C6-005B-A845-BB33-E165A3CB7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9003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8100" name="Rectangle 36">
              <a:extLst>
                <a:ext uri="{FF2B5EF4-FFF2-40B4-BE49-F238E27FC236}">
                  <a16:creationId xmlns:a16="http://schemas.microsoft.com/office/drawing/2014/main" id="{980F2DF1-CBDA-3940-AF39-611AE4A6A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5" y="32416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751FC22C-9F49-544E-B8B7-96938E9E98E7}"/>
              </a:ext>
            </a:extLst>
          </p:cNvPr>
          <p:cNvGrpSpPr/>
          <p:nvPr/>
        </p:nvGrpSpPr>
        <p:grpSpPr>
          <a:xfrm>
            <a:off x="6666187" y="2083594"/>
            <a:ext cx="2154237" cy="3224212"/>
            <a:chOff x="6989763" y="2135188"/>
            <a:chExt cx="2154237" cy="3224212"/>
          </a:xfrm>
        </p:grpSpPr>
        <p:grpSp>
          <p:nvGrpSpPr>
            <p:cNvPr id="88101" name="Group 37">
              <a:extLst>
                <a:ext uri="{FF2B5EF4-FFF2-40B4-BE49-F238E27FC236}">
                  <a16:creationId xmlns:a16="http://schemas.microsoft.com/office/drawing/2014/main" id="{3CB8CD70-B57D-8B4E-B1AA-ECBF972E75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9763" y="2135188"/>
              <a:ext cx="2154237" cy="3224212"/>
              <a:chOff x="4137" y="1345"/>
              <a:chExt cx="1357" cy="2031"/>
            </a:xfrm>
          </p:grpSpPr>
          <p:sp>
            <p:nvSpPr>
              <p:cNvPr id="88102" name="Oval 38">
                <a:extLst>
                  <a:ext uri="{FF2B5EF4-FFF2-40B4-BE49-F238E27FC236}">
                    <a16:creationId xmlns:a16="http://schemas.microsoft.com/office/drawing/2014/main" id="{7D1F35C3-60CF-5940-8967-378DCC291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1" y="134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8103" name="Oval 39">
                <a:extLst>
                  <a:ext uri="{FF2B5EF4-FFF2-40B4-BE49-F238E27FC236}">
                    <a16:creationId xmlns:a16="http://schemas.microsoft.com/office/drawing/2014/main" id="{45089EAD-A94A-5D4E-8606-83DA55B9F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" y="171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8104" name="Oval 40">
                <a:extLst>
                  <a:ext uri="{FF2B5EF4-FFF2-40B4-BE49-F238E27FC236}">
                    <a16:creationId xmlns:a16="http://schemas.microsoft.com/office/drawing/2014/main" id="{94ED6D05-FCD6-4042-A91C-D4BD70608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4" y="224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8105" name="Oval 41">
                <a:extLst>
                  <a:ext uri="{FF2B5EF4-FFF2-40B4-BE49-F238E27FC236}">
                    <a16:creationId xmlns:a16="http://schemas.microsoft.com/office/drawing/2014/main" id="{73FA2F20-E732-D64D-9406-5A8829A30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09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8106" name="Oval 42">
                <a:extLst>
                  <a:ext uri="{FF2B5EF4-FFF2-40B4-BE49-F238E27FC236}">
                    <a16:creationId xmlns:a16="http://schemas.microsoft.com/office/drawing/2014/main" id="{42452D86-62B2-C54E-B169-135AFBD3A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3" y="279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8107" name="Oval 43">
                <a:extLst>
                  <a:ext uri="{FF2B5EF4-FFF2-40B4-BE49-F238E27FC236}">
                    <a16:creationId xmlns:a16="http://schemas.microsoft.com/office/drawing/2014/main" id="{2F03B962-3D8C-5343-B778-4BAD47F83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7" y="225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8108" name="Oval 44">
                <a:extLst>
                  <a:ext uri="{FF2B5EF4-FFF2-40B4-BE49-F238E27FC236}">
                    <a16:creationId xmlns:a16="http://schemas.microsoft.com/office/drawing/2014/main" id="{7CED364F-5311-1B4E-8F46-E2921FC0C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6" y="223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88109" name="Line 45">
              <a:extLst>
                <a:ext uri="{FF2B5EF4-FFF2-40B4-BE49-F238E27FC236}">
                  <a16:creationId xmlns:a16="http://schemas.microsoft.com/office/drawing/2014/main" id="{F93260B2-314F-6D4E-A90B-0BF0AC947A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2013" y="2578100"/>
              <a:ext cx="681037" cy="98742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0" name="Rectangle 46">
              <a:extLst>
                <a:ext uri="{FF2B5EF4-FFF2-40B4-BE49-F238E27FC236}">
                  <a16:creationId xmlns:a16="http://schemas.microsoft.com/office/drawing/2014/main" id="{9C33A929-50F0-764B-9807-36C1FB55E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275" y="28114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238C2645-3B07-E940-930F-B52426302C2B}"/>
              </a:ext>
            </a:extLst>
          </p:cNvPr>
          <p:cNvGrpSpPr/>
          <p:nvPr/>
        </p:nvGrpSpPr>
        <p:grpSpPr>
          <a:xfrm>
            <a:off x="56357" y="515938"/>
            <a:ext cx="1022350" cy="6311900"/>
            <a:chOff x="56357" y="515938"/>
            <a:chExt cx="1022350" cy="6311900"/>
          </a:xfrm>
        </p:grpSpPr>
        <p:sp>
          <p:nvSpPr>
            <p:cNvPr id="88111" name="Text Box 47">
              <a:extLst>
                <a:ext uri="{FF2B5EF4-FFF2-40B4-BE49-F238E27FC236}">
                  <a16:creationId xmlns:a16="http://schemas.microsoft.com/office/drawing/2014/main" id="{8886420A-50B3-0E45-A4FF-5A2B77485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7" y="528638"/>
              <a:ext cx="1022350" cy="629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2       3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1       2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3       4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0       1</a:t>
              </a:r>
            </a:p>
          </p:txBody>
        </p:sp>
        <p:sp>
          <p:nvSpPr>
            <p:cNvPr id="88112" name="Line 48">
              <a:extLst>
                <a:ext uri="{FF2B5EF4-FFF2-40B4-BE49-F238E27FC236}">
                  <a16:creationId xmlns:a16="http://schemas.microsoft.com/office/drawing/2014/main" id="{9D6A09D8-91EC-5F4C-B244-54D8C6862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785813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3" name="Line 49">
              <a:extLst>
                <a:ext uri="{FF2B5EF4-FFF2-40B4-BE49-F238E27FC236}">
                  <a16:creationId xmlns:a16="http://schemas.microsoft.com/office/drawing/2014/main" id="{99DB03D2-EFAE-7C4A-AA1F-31C3D3674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1508125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4" name="Line 50">
              <a:extLst>
                <a:ext uri="{FF2B5EF4-FFF2-40B4-BE49-F238E27FC236}">
                  <a16:creationId xmlns:a16="http://schemas.microsoft.com/office/drawing/2014/main" id="{6658FFC9-AFDE-4647-8D91-42DCD8AA72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2249488"/>
              <a:ext cx="565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5" name="Line 51">
              <a:extLst>
                <a:ext uri="{FF2B5EF4-FFF2-40B4-BE49-F238E27FC236}">
                  <a16:creationId xmlns:a16="http://schemas.microsoft.com/office/drawing/2014/main" id="{37BBD202-BAFC-D147-B2FE-A21F0B0B7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182" y="2971800"/>
              <a:ext cx="563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7" name="Line 53">
              <a:extLst>
                <a:ext uri="{FF2B5EF4-FFF2-40B4-BE49-F238E27FC236}">
                  <a16:creationId xmlns:a16="http://schemas.microsoft.com/office/drawing/2014/main" id="{56E8DA93-5251-7647-A860-799762508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3695700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8" name="Line 54">
              <a:extLst>
                <a:ext uri="{FF2B5EF4-FFF2-40B4-BE49-F238E27FC236}">
                  <a16:creationId xmlns:a16="http://schemas.microsoft.com/office/drawing/2014/main" id="{A6EE0783-8306-0E40-B574-BB76B1CE81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445452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19" name="Line 55">
              <a:extLst>
                <a:ext uri="{FF2B5EF4-FFF2-40B4-BE49-F238E27FC236}">
                  <a16:creationId xmlns:a16="http://schemas.microsoft.com/office/drawing/2014/main" id="{FE6B9FA4-64EC-944D-870D-5E6AE5B38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15937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20" name="Line 56">
              <a:extLst>
                <a:ext uri="{FF2B5EF4-FFF2-40B4-BE49-F238E27FC236}">
                  <a16:creationId xmlns:a16="http://schemas.microsoft.com/office/drawing/2014/main" id="{ED51760B-193E-3D4A-9BEA-3CBE9C517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918200"/>
              <a:ext cx="511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21" name="Line 57">
              <a:extLst>
                <a:ext uri="{FF2B5EF4-FFF2-40B4-BE49-F238E27FC236}">
                  <a16:creationId xmlns:a16="http://schemas.microsoft.com/office/drawing/2014/main" id="{EDB1CED6-A318-8D4A-B6E2-95E50BFED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6708775"/>
              <a:ext cx="458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22" name="Line 58">
              <a:extLst>
                <a:ext uri="{FF2B5EF4-FFF2-40B4-BE49-F238E27FC236}">
                  <a16:creationId xmlns:a16="http://schemas.microsoft.com/office/drawing/2014/main" id="{287D7FAA-3783-394B-BE35-C35321DB95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70" y="6708775"/>
              <a:ext cx="388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23" name="Line 59">
              <a:extLst>
                <a:ext uri="{FF2B5EF4-FFF2-40B4-BE49-F238E27FC236}">
                  <a16:creationId xmlns:a16="http://schemas.microsoft.com/office/drawing/2014/main" id="{C9903EA1-A900-C946-A3B2-0F1FC0DEB5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07" y="6708775"/>
              <a:ext cx="369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25" name="Text Box 61">
              <a:extLst>
                <a:ext uri="{FF2B5EF4-FFF2-40B4-BE49-F238E27FC236}">
                  <a16:creationId xmlns:a16="http://schemas.microsoft.com/office/drawing/2014/main" id="{9EB76B0E-71DB-F248-9DF8-09FB61F35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220" y="5159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8126" name="Text Box 62">
              <a:extLst>
                <a:ext uri="{FF2B5EF4-FFF2-40B4-BE49-F238E27FC236}">
                  <a16:creationId xmlns:a16="http://schemas.microsoft.com/office/drawing/2014/main" id="{5D583493-20D2-5949-ADEC-833612E2A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45" y="12223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88127" name="Text Box 63">
              <a:extLst>
                <a:ext uri="{FF2B5EF4-FFF2-40B4-BE49-F238E27FC236}">
                  <a16:creationId xmlns:a16="http://schemas.microsoft.com/office/drawing/2014/main" id="{1596D363-5683-E145-A88C-83F390494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82" y="1979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88128" name="Text Box 64">
              <a:extLst>
                <a:ext uri="{FF2B5EF4-FFF2-40B4-BE49-F238E27FC236}">
                  <a16:creationId xmlns:a16="http://schemas.microsoft.com/office/drawing/2014/main" id="{0930298C-2FD2-384C-8B69-81EB90015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70" y="26860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88129" name="Text Box 65">
              <a:extLst>
                <a:ext uri="{FF2B5EF4-FFF2-40B4-BE49-F238E27FC236}">
                  <a16:creationId xmlns:a16="http://schemas.microsoft.com/office/drawing/2014/main" id="{58B094BD-07DB-DB4C-AEF8-939EC72F5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4" y="336100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88131" name="Text Box 67">
              <a:extLst>
                <a:ext uri="{FF2B5EF4-FFF2-40B4-BE49-F238E27FC236}">
                  <a16:creationId xmlns:a16="http://schemas.microsoft.com/office/drawing/2014/main" id="{0B739F11-2123-7048-B464-765966A0A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88" y="4109469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88132" name="Text Box 68">
              <a:extLst>
                <a:ext uri="{FF2B5EF4-FFF2-40B4-BE49-F238E27FC236}">
                  <a16:creationId xmlns:a16="http://schemas.microsoft.com/office/drawing/2014/main" id="{1262BDA1-74AB-BE46-BB2A-F86A8DD4FD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83" y="4796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88133" name="Text Box 69">
              <a:extLst>
                <a:ext uri="{FF2B5EF4-FFF2-40B4-BE49-F238E27FC236}">
                  <a16:creationId xmlns:a16="http://schemas.microsoft.com/office/drawing/2014/main" id="{D50AC893-91DB-7C47-AD31-ED366D78A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43" y="5557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88134" name="Text Box 70">
              <a:extLst>
                <a:ext uri="{FF2B5EF4-FFF2-40B4-BE49-F238E27FC236}">
                  <a16:creationId xmlns:a16="http://schemas.microsoft.com/office/drawing/2014/main" id="{38AC9729-947B-2342-B483-35F6EDE3D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387" y="6348076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  <p:sp>
        <p:nvSpPr>
          <p:cNvPr id="88135" name="Text Box 71">
            <a:extLst>
              <a:ext uri="{FF2B5EF4-FFF2-40B4-BE49-F238E27FC236}">
                <a16:creationId xmlns:a16="http://schemas.microsoft.com/office/drawing/2014/main" id="{527C39F5-1FF2-5341-AA9C-DE11E156C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9249" y="6283734"/>
            <a:ext cx="63081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6 edges out of 9 edges should be selected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頁尾版面配置區 3">
            <a:extLst>
              <a:ext uri="{FF2B5EF4-FFF2-40B4-BE49-F238E27FC236}">
                <a16:creationId xmlns:a16="http://schemas.microsoft.com/office/drawing/2014/main" id="{CBBE1D23-A6D9-A842-B89E-022A76F7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0" name="投影片編號版面配置區 4">
            <a:extLst>
              <a:ext uri="{FF2B5EF4-FFF2-40B4-BE49-F238E27FC236}">
                <a16:creationId xmlns:a16="http://schemas.microsoft.com/office/drawing/2014/main" id="{8787CF4C-0925-FF41-807C-B8CAD0E8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5E93-91BC-9241-9BA1-4391804416C3}" type="slidenum">
              <a:rPr lang="en-US" altLang="zh-TW"/>
              <a:pPr/>
              <a:t>103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CF5251-7A12-DB4F-B59B-45C7B8B0D7B2}"/>
              </a:ext>
            </a:extLst>
          </p:cNvPr>
          <p:cNvGrpSpPr/>
          <p:nvPr/>
        </p:nvGrpSpPr>
        <p:grpSpPr>
          <a:xfrm>
            <a:off x="1548976" y="1625601"/>
            <a:ext cx="2154237" cy="3224212"/>
            <a:chOff x="2141538" y="2170113"/>
            <a:chExt cx="2154237" cy="3224212"/>
          </a:xfrm>
        </p:grpSpPr>
        <p:grpSp>
          <p:nvGrpSpPr>
            <p:cNvPr id="89091" name="Group 3">
              <a:extLst>
                <a:ext uri="{FF2B5EF4-FFF2-40B4-BE49-F238E27FC236}">
                  <a16:creationId xmlns:a16="http://schemas.microsoft.com/office/drawing/2014/main" id="{0E8FCBF4-1AF1-4C42-90EB-11D1F6DC6F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1538" y="2170113"/>
              <a:ext cx="2154237" cy="3224212"/>
              <a:chOff x="504" y="1356"/>
              <a:chExt cx="1357" cy="2031"/>
            </a:xfrm>
          </p:grpSpPr>
          <p:sp>
            <p:nvSpPr>
              <p:cNvPr id="89092" name="Oval 4">
                <a:extLst>
                  <a:ext uri="{FF2B5EF4-FFF2-40B4-BE49-F238E27FC236}">
                    <a16:creationId xmlns:a16="http://schemas.microsoft.com/office/drawing/2014/main" id="{22DB5C5E-F743-994E-BBB3-7D61C72A9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" y="135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9093" name="Oval 5">
                <a:extLst>
                  <a:ext uri="{FF2B5EF4-FFF2-40B4-BE49-F238E27FC236}">
                    <a16:creationId xmlns:a16="http://schemas.microsoft.com/office/drawing/2014/main" id="{3CBFED86-5017-BA44-A9CA-CE3407BD0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172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9094" name="Oval 6">
                <a:extLst>
                  <a:ext uri="{FF2B5EF4-FFF2-40B4-BE49-F238E27FC236}">
                    <a16:creationId xmlns:a16="http://schemas.microsoft.com/office/drawing/2014/main" id="{22EB2F92-6DB8-644B-99BE-B2285E934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1" y="225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9095" name="Oval 7">
                <a:extLst>
                  <a:ext uri="{FF2B5EF4-FFF2-40B4-BE49-F238E27FC236}">
                    <a16:creationId xmlns:a16="http://schemas.microsoft.com/office/drawing/2014/main" id="{118D626B-1F2C-2743-8BDC-A8C3D9077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5" y="31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096" name="Oval 8">
                <a:extLst>
                  <a:ext uri="{FF2B5EF4-FFF2-40B4-BE49-F238E27FC236}">
                    <a16:creationId xmlns:a16="http://schemas.microsoft.com/office/drawing/2014/main" id="{14D9B119-4617-C948-B445-25307B4C2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" y="280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9097" name="Oval 9">
                <a:extLst>
                  <a:ext uri="{FF2B5EF4-FFF2-40B4-BE49-F238E27FC236}">
                    <a16:creationId xmlns:a16="http://schemas.microsoft.com/office/drawing/2014/main" id="{4AA120FF-AD9B-C648-A0FB-F8C04307F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26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9098" name="Oval 10">
                <a:extLst>
                  <a:ext uri="{FF2B5EF4-FFF2-40B4-BE49-F238E27FC236}">
                    <a16:creationId xmlns:a16="http://schemas.microsoft.com/office/drawing/2014/main" id="{3369AEF0-B5E8-F145-853E-3D1260D50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3" y="2250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89099" name="Line 11">
              <a:extLst>
                <a:ext uri="{FF2B5EF4-FFF2-40B4-BE49-F238E27FC236}">
                  <a16:creationId xmlns:a16="http://schemas.microsoft.com/office/drawing/2014/main" id="{E3ED5BFE-D4F4-4F4D-9F0B-9D5EE1AFD1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5375" y="2614613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00" name="Rectangle 12">
              <a:extLst>
                <a:ext uri="{FF2B5EF4-FFF2-40B4-BE49-F238E27FC236}">
                  <a16:creationId xmlns:a16="http://schemas.microsoft.com/office/drawing/2014/main" id="{542DEEFE-EDDD-D645-B76A-33BC32F07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050" y="28463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9101" name="Line 13">
              <a:extLst>
                <a:ext uri="{FF2B5EF4-FFF2-40B4-BE49-F238E27FC236}">
                  <a16:creationId xmlns:a16="http://schemas.microsoft.com/office/drawing/2014/main" id="{71152B69-7027-394C-A628-E5EBC7D9C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9325" y="4043363"/>
              <a:ext cx="492125" cy="900112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6AFCC7EE-B022-7C4C-8422-2DAC1AAB4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43243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4E4A821-18B1-2241-AEC3-967144B4DA99}"/>
              </a:ext>
            </a:extLst>
          </p:cNvPr>
          <p:cNvGrpSpPr/>
          <p:nvPr/>
        </p:nvGrpSpPr>
        <p:grpSpPr>
          <a:xfrm>
            <a:off x="3931813" y="1611313"/>
            <a:ext cx="2154238" cy="3224213"/>
            <a:chOff x="4524375" y="2155825"/>
            <a:chExt cx="2154238" cy="3224213"/>
          </a:xfrm>
        </p:grpSpPr>
        <p:grpSp>
          <p:nvGrpSpPr>
            <p:cNvPr id="89103" name="Group 15">
              <a:extLst>
                <a:ext uri="{FF2B5EF4-FFF2-40B4-BE49-F238E27FC236}">
                  <a16:creationId xmlns:a16="http://schemas.microsoft.com/office/drawing/2014/main" id="{F8D025D1-90AA-1841-8A63-C369D73873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4375" y="2155825"/>
              <a:ext cx="2154238" cy="3224213"/>
              <a:chOff x="2283" y="1335"/>
              <a:chExt cx="1357" cy="2031"/>
            </a:xfrm>
          </p:grpSpPr>
          <p:sp>
            <p:nvSpPr>
              <p:cNvPr id="89104" name="Oval 16">
                <a:extLst>
                  <a:ext uri="{FF2B5EF4-FFF2-40B4-BE49-F238E27FC236}">
                    <a16:creationId xmlns:a16="http://schemas.microsoft.com/office/drawing/2014/main" id="{4AFE9BAE-FAFD-764F-AA3B-93900B2B6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7" y="133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9105" name="Oval 17">
                <a:extLst>
                  <a:ext uri="{FF2B5EF4-FFF2-40B4-BE49-F238E27FC236}">
                    <a16:creationId xmlns:a16="http://schemas.microsoft.com/office/drawing/2014/main" id="{AB00CF77-8DF9-A14B-8FE3-24E9BD793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0" y="170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9106" name="Oval 18">
                <a:extLst>
                  <a:ext uri="{FF2B5EF4-FFF2-40B4-BE49-F238E27FC236}">
                    <a16:creationId xmlns:a16="http://schemas.microsoft.com/office/drawing/2014/main" id="{82C3F59E-3637-3D45-B4CC-BB78C4E2E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23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9107" name="Oval 19">
                <a:extLst>
                  <a:ext uri="{FF2B5EF4-FFF2-40B4-BE49-F238E27FC236}">
                    <a16:creationId xmlns:a16="http://schemas.microsoft.com/office/drawing/2014/main" id="{6DFF1F67-9733-084E-9865-0B624A8AA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308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108" name="Oval 20">
                <a:extLst>
                  <a:ext uri="{FF2B5EF4-FFF2-40B4-BE49-F238E27FC236}">
                    <a16:creationId xmlns:a16="http://schemas.microsoft.com/office/drawing/2014/main" id="{E192612A-9520-1743-A743-972FA95C1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9" y="278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9109" name="Oval 21">
                <a:extLst>
                  <a:ext uri="{FF2B5EF4-FFF2-40B4-BE49-F238E27FC236}">
                    <a16:creationId xmlns:a16="http://schemas.microsoft.com/office/drawing/2014/main" id="{CEC39AF6-A45E-1240-90D6-CD26CC6CE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3" y="224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9110" name="Oval 22">
                <a:extLst>
                  <a:ext uri="{FF2B5EF4-FFF2-40B4-BE49-F238E27FC236}">
                    <a16:creationId xmlns:a16="http://schemas.microsoft.com/office/drawing/2014/main" id="{F751267A-6199-D74A-ABDF-7D6559B50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2" y="222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89111" name="Line 23">
              <a:extLst>
                <a:ext uri="{FF2B5EF4-FFF2-40B4-BE49-F238E27FC236}">
                  <a16:creationId xmlns:a16="http://schemas.microsoft.com/office/drawing/2014/main" id="{9D14A888-738D-C444-9044-132761D87B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48213" y="2600325"/>
              <a:ext cx="679450" cy="9858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12" name="Rectangle 24">
              <a:extLst>
                <a:ext uri="{FF2B5EF4-FFF2-40B4-BE49-F238E27FC236}">
                  <a16:creationId xmlns:a16="http://schemas.microsoft.com/office/drawing/2014/main" id="{37199EFB-5119-FC41-AA98-0EBA72D3C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28321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9113" name="Line 25">
              <a:extLst>
                <a:ext uri="{FF2B5EF4-FFF2-40B4-BE49-F238E27FC236}">
                  <a16:creationId xmlns:a16="http://schemas.microsoft.com/office/drawing/2014/main" id="{93A10800-4AD7-2A4C-B7D4-7EDDD8EEB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2163" y="4029075"/>
              <a:ext cx="492125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14" name="Rectangle 26">
              <a:extLst>
                <a:ext uri="{FF2B5EF4-FFF2-40B4-BE49-F238E27FC236}">
                  <a16:creationId xmlns:a16="http://schemas.microsoft.com/office/drawing/2014/main" id="{F13FFEFD-064E-484B-BC04-328457792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5" y="4310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89115" name="Line 27">
              <a:extLst>
                <a:ext uri="{FF2B5EF4-FFF2-40B4-BE49-F238E27FC236}">
                  <a16:creationId xmlns:a16="http://schemas.microsoft.com/office/drawing/2014/main" id="{18EC5742-71A6-5948-A2A1-341EBB543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35638" y="3195638"/>
              <a:ext cx="304800" cy="3714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16" name="Rectangle 28">
              <a:extLst>
                <a:ext uri="{FF2B5EF4-FFF2-40B4-BE49-F238E27FC236}">
                  <a16:creationId xmlns:a16="http://schemas.microsoft.com/office/drawing/2014/main" id="{75E5F95B-E010-EC4E-9F57-DAB8D1822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1702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6586F56-9165-9145-877B-6A8D96E95EAB}"/>
              </a:ext>
            </a:extLst>
          </p:cNvPr>
          <p:cNvGrpSpPr/>
          <p:nvPr/>
        </p:nvGrpSpPr>
        <p:grpSpPr>
          <a:xfrm>
            <a:off x="6333701" y="1574801"/>
            <a:ext cx="2217737" cy="3224212"/>
            <a:chOff x="6926263" y="2119313"/>
            <a:chExt cx="2217737" cy="3224212"/>
          </a:xfrm>
        </p:grpSpPr>
        <p:grpSp>
          <p:nvGrpSpPr>
            <p:cNvPr id="89117" name="Group 29">
              <a:extLst>
                <a:ext uri="{FF2B5EF4-FFF2-40B4-BE49-F238E27FC236}">
                  <a16:creationId xmlns:a16="http://schemas.microsoft.com/office/drawing/2014/main" id="{7793363A-DFED-F942-83E4-A33F1C1BD2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6263" y="2119313"/>
              <a:ext cx="2154237" cy="3224212"/>
              <a:chOff x="4158" y="1313"/>
              <a:chExt cx="1357" cy="2031"/>
            </a:xfrm>
          </p:grpSpPr>
          <p:sp>
            <p:nvSpPr>
              <p:cNvPr id="89118" name="Oval 30">
                <a:extLst>
                  <a:ext uri="{FF2B5EF4-FFF2-40B4-BE49-F238E27FC236}">
                    <a16:creationId xmlns:a16="http://schemas.microsoft.com/office/drawing/2014/main" id="{987C1EC2-9AE4-C94F-AA93-52C90777C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2" y="131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9119" name="Oval 31">
                <a:extLst>
                  <a:ext uri="{FF2B5EF4-FFF2-40B4-BE49-F238E27FC236}">
                    <a16:creationId xmlns:a16="http://schemas.microsoft.com/office/drawing/2014/main" id="{5824A808-C2E8-AE43-9D46-608687539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5" y="168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9120" name="Oval 32">
                <a:extLst>
                  <a:ext uri="{FF2B5EF4-FFF2-40B4-BE49-F238E27FC236}">
                    <a16:creationId xmlns:a16="http://schemas.microsoft.com/office/drawing/2014/main" id="{5C0B0D65-8FD5-CC44-8ED3-805020D71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5" y="221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9121" name="Oval 33">
                <a:extLst>
                  <a:ext uri="{FF2B5EF4-FFF2-40B4-BE49-F238E27FC236}">
                    <a16:creationId xmlns:a16="http://schemas.microsoft.com/office/drawing/2014/main" id="{93A99F0B-2E26-4E44-A985-BBFD208BE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9" y="306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122" name="Oval 34">
                <a:extLst>
                  <a:ext uri="{FF2B5EF4-FFF2-40B4-BE49-F238E27FC236}">
                    <a16:creationId xmlns:a16="http://schemas.microsoft.com/office/drawing/2014/main" id="{1AAB6070-24B8-6E49-8FF0-066FE4C47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4" y="276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9123" name="Oval 35">
                <a:extLst>
                  <a:ext uri="{FF2B5EF4-FFF2-40B4-BE49-F238E27FC236}">
                    <a16:creationId xmlns:a16="http://schemas.microsoft.com/office/drawing/2014/main" id="{193C22E9-7676-2B47-8FD4-F897B2317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8" y="2220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9124" name="Oval 36">
                <a:extLst>
                  <a:ext uri="{FF2B5EF4-FFF2-40B4-BE49-F238E27FC236}">
                    <a16:creationId xmlns:a16="http://schemas.microsoft.com/office/drawing/2014/main" id="{254F2AB4-D48A-924D-ADBE-FA5404FB1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7" y="22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89125" name="Line 37">
              <a:extLst>
                <a:ext uri="{FF2B5EF4-FFF2-40B4-BE49-F238E27FC236}">
                  <a16:creationId xmlns:a16="http://schemas.microsoft.com/office/drawing/2014/main" id="{62DA1D5B-1CEB-9D4A-AB8C-B96501CF5D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50100" y="2563813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26" name="Rectangle 38">
              <a:extLst>
                <a:ext uri="{FF2B5EF4-FFF2-40B4-BE49-F238E27FC236}">
                  <a16:creationId xmlns:a16="http://schemas.microsoft.com/office/drawing/2014/main" id="{DCF7CF66-CF6A-AB42-97D4-CD3EB0978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9775" y="27955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9127" name="Line 39">
              <a:extLst>
                <a:ext uri="{FF2B5EF4-FFF2-40B4-BE49-F238E27FC236}">
                  <a16:creationId xmlns:a16="http://schemas.microsoft.com/office/drawing/2014/main" id="{73AC474F-0445-F340-904F-87556F6B86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74050" y="3992563"/>
              <a:ext cx="492125" cy="900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28" name="Rectangle 40">
              <a:extLst>
                <a:ext uri="{FF2B5EF4-FFF2-40B4-BE49-F238E27FC236}">
                  <a16:creationId xmlns:a16="http://schemas.microsoft.com/office/drawing/2014/main" id="{AA9796DB-B84C-AF49-88D5-9E95DBF75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1863" y="42735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89129" name="Line 41">
              <a:extLst>
                <a:ext uri="{FF2B5EF4-FFF2-40B4-BE49-F238E27FC236}">
                  <a16:creationId xmlns:a16="http://schemas.microsoft.com/office/drawing/2014/main" id="{4F0512F3-DBEC-C14A-BFA7-2F3B031EE4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37525" y="3159125"/>
              <a:ext cx="304800" cy="3714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30" name="Rectangle 42">
              <a:extLst>
                <a:ext uri="{FF2B5EF4-FFF2-40B4-BE49-F238E27FC236}">
                  <a16:creationId xmlns:a16="http://schemas.microsoft.com/office/drawing/2014/main" id="{73EE8B0E-6021-4347-BE02-77F78CC9C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8288" y="31337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89131" name="Line 43">
              <a:extLst>
                <a:ext uri="{FF2B5EF4-FFF2-40B4-BE49-F238E27FC236}">
                  <a16:creationId xmlns:a16="http://schemas.microsoft.com/office/drawing/2014/main" id="{51307DA6-31EC-E740-B0FA-F6072F315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1238" y="3159125"/>
              <a:ext cx="219075" cy="373063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9132" name="Rectangle 44">
              <a:extLst>
                <a:ext uri="{FF2B5EF4-FFF2-40B4-BE49-F238E27FC236}">
                  <a16:creationId xmlns:a16="http://schemas.microsoft.com/office/drawing/2014/main" id="{75EB78AF-6191-5A47-8F66-93DAD1EFA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5850" y="31337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CD335BB-878B-4046-9337-3E9E871685C4}"/>
              </a:ext>
            </a:extLst>
          </p:cNvPr>
          <p:cNvGrpSpPr/>
          <p:nvPr/>
        </p:nvGrpSpPr>
        <p:grpSpPr>
          <a:xfrm>
            <a:off x="6549937" y="4881563"/>
            <a:ext cx="1236662" cy="960437"/>
            <a:chOff x="6549937" y="4881563"/>
            <a:chExt cx="1236662" cy="960437"/>
          </a:xfrm>
        </p:grpSpPr>
        <p:sp>
          <p:nvSpPr>
            <p:cNvPr id="89182" name="Line 94">
              <a:extLst>
                <a:ext uri="{FF2B5EF4-FFF2-40B4-BE49-F238E27FC236}">
                  <a16:creationId xmlns:a16="http://schemas.microsoft.com/office/drawing/2014/main" id="{BFA5CA13-1474-BE48-B4E4-12165E0B56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43326" y="5325906"/>
              <a:ext cx="387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B459633-8B6C-414F-8CE6-47CF5582E74E}"/>
                </a:ext>
              </a:extLst>
            </p:cNvPr>
            <p:cNvGrpSpPr/>
            <p:nvPr/>
          </p:nvGrpSpPr>
          <p:grpSpPr>
            <a:xfrm>
              <a:off x="6549937" y="4881563"/>
              <a:ext cx="1236662" cy="960437"/>
              <a:chOff x="6549937" y="4881563"/>
              <a:chExt cx="1236662" cy="960437"/>
            </a:xfrm>
          </p:grpSpPr>
          <p:sp>
            <p:nvSpPr>
              <p:cNvPr id="89177" name="Line 89">
                <a:extLst>
                  <a:ext uri="{FF2B5EF4-FFF2-40B4-BE49-F238E27FC236}">
                    <a16:creationId xmlns:a16="http://schemas.microsoft.com/office/drawing/2014/main" id="{03B6149E-2FCF-8E42-AE8A-D39A111AEC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49937" y="4881563"/>
                <a:ext cx="0" cy="9175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9178" name="Text Box 90">
                <a:extLst>
                  <a:ext uri="{FF2B5EF4-FFF2-40B4-BE49-F238E27FC236}">
                    <a16:creationId xmlns:a16="http://schemas.microsoft.com/office/drawing/2014/main" id="{5ECE3AA2-C616-A94F-9FE2-77AFDCB9B4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9149" y="5141913"/>
                <a:ext cx="390525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>
                    <a:ea typeface="新細明體" panose="02020500000000000000" pitchFamily="18" charset="-120"/>
                  </a:rPr>
                  <a:t>+ </a:t>
                </a:r>
              </a:p>
            </p:txBody>
          </p:sp>
          <p:sp>
            <p:nvSpPr>
              <p:cNvPr id="89181" name="Text Box 93">
                <a:extLst>
                  <a:ext uri="{FF2B5EF4-FFF2-40B4-BE49-F238E27FC236}">
                    <a16:creationId xmlns:a16="http://schemas.microsoft.com/office/drawing/2014/main" id="{3B75B9FF-8DD2-7D4B-85F9-FC57805709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03949" y="5108575"/>
                <a:ext cx="8826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ea typeface="新細明體" panose="02020500000000000000" pitchFamily="18" charset="-120"/>
                  </a:rPr>
                  <a:t>3       6</a:t>
                </a:r>
              </a:p>
            </p:txBody>
          </p:sp>
          <p:sp>
            <p:nvSpPr>
              <p:cNvPr id="89183" name="Text Box 95">
                <a:extLst>
                  <a:ext uri="{FF2B5EF4-FFF2-40B4-BE49-F238E27FC236}">
                    <a16:creationId xmlns:a16="http://schemas.microsoft.com/office/drawing/2014/main" id="{EBAC141E-CE63-2844-B6D4-81FD8B338D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40908" y="5445125"/>
                <a:ext cx="719137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cycle</a:t>
                </a:r>
              </a:p>
            </p:txBody>
          </p:sp>
        </p:grp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FCA9B8B6-7D8D-6941-811E-2E12ADBFD474}"/>
              </a:ext>
            </a:extLst>
          </p:cNvPr>
          <p:cNvGrpSpPr/>
          <p:nvPr/>
        </p:nvGrpSpPr>
        <p:grpSpPr>
          <a:xfrm>
            <a:off x="56357" y="515938"/>
            <a:ext cx="1022350" cy="6311900"/>
            <a:chOff x="56357" y="515938"/>
            <a:chExt cx="1022350" cy="6311900"/>
          </a:xfrm>
        </p:grpSpPr>
        <p:sp>
          <p:nvSpPr>
            <p:cNvPr id="116" name="Text Box 47">
              <a:extLst>
                <a:ext uri="{FF2B5EF4-FFF2-40B4-BE49-F238E27FC236}">
                  <a16:creationId xmlns:a16="http://schemas.microsoft.com/office/drawing/2014/main" id="{37AEF2F9-40FF-7A4F-B5B6-95C1C279B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7" y="528638"/>
              <a:ext cx="1022350" cy="629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2       3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1       2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3       4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0       1</a:t>
              </a:r>
            </a:p>
          </p:txBody>
        </p:sp>
        <p:sp>
          <p:nvSpPr>
            <p:cNvPr id="117" name="Line 48">
              <a:extLst>
                <a:ext uri="{FF2B5EF4-FFF2-40B4-BE49-F238E27FC236}">
                  <a16:creationId xmlns:a16="http://schemas.microsoft.com/office/drawing/2014/main" id="{6B80A445-B81E-0041-8438-C0AEC6094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785813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8" name="Line 49">
              <a:extLst>
                <a:ext uri="{FF2B5EF4-FFF2-40B4-BE49-F238E27FC236}">
                  <a16:creationId xmlns:a16="http://schemas.microsoft.com/office/drawing/2014/main" id="{84B93C26-658A-8B48-A3FA-AC18B4F1C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1508125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9" name="Line 50">
              <a:extLst>
                <a:ext uri="{FF2B5EF4-FFF2-40B4-BE49-F238E27FC236}">
                  <a16:creationId xmlns:a16="http://schemas.microsoft.com/office/drawing/2014/main" id="{9EE404F9-D2D2-9440-B42C-AECE06623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2249488"/>
              <a:ext cx="565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0" name="Line 51">
              <a:extLst>
                <a:ext uri="{FF2B5EF4-FFF2-40B4-BE49-F238E27FC236}">
                  <a16:creationId xmlns:a16="http://schemas.microsoft.com/office/drawing/2014/main" id="{B601E29C-C372-F94E-A2BF-E04F326718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182" y="2971800"/>
              <a:ext cx="563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1" name="Line 53">
              <a:extLst>
                <a:ext uri="{FF2B5EF4-FFF2-40B4-BE49-F238E27FC236}">
                  <a16:creationId xmlns:a16="http://schemas.microsoft.com/office/drawing/2014/main" id="{0F8CD259-A60C-BB48-977E-4ED7003431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3695700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2" name="Line 54">
              <a:extLst>
                <a:ext uri="{FF2B5EF4-FFF2-40B4-BE49-F238E27FC236}">
                  <a16:creationId xmlns:a16="http://schemas.microsoft.com/office/drawing/2014/main" id="{97FD38C0-F56C-8A4A-A188-9367E182E5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445452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" name="Line 55">
              <a:extLst>
                <a:ext uri="{FF2B5EF4-FFF2-40B4-BE49-F238E27FC236}">
                  <a16:creationId xmlns:a16="http://schemas.microsoft.com/office/drawing/2014/main" id="{2904C97F-B970-5747-B81F-B1B51DF98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15937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4" name="Line 56">
              <a:extLst>
                <a:ext uri="{FF2B5EF4-FFF2-40B4-BE49-F238E27FC236}">
                  <a16:creationId xmlns:a16="http://schemas.microsoft.com/office/drawing/2014/main" id="{9CEE7557-F44D-B148-92DF-23C7DEF55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918200"/>
              <a:ext cx="511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5" name="Line 57">
              <a:extLst>
                <a:ext uri="{FF2B5EF4-FFF2-40B4-BE49-F238E27FC236}">
                  <a16:creationId xmlns:a16="http://schemas.microsoft.com/office/drawing/2014/main" id="{2E656C0A-6D54-0245-8B1F-EB9D959CDA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6708775"/>
              <a:ext cx="458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6" name="Line 58">
              <a:extLst>
                <a:ext uri="{FF2B5EF4-FFF2-40B4-BE49-F238E27FC236}">
                  <a16:creationId xmlns:a16="http://schemas.microsoft.com/office/drawing/2014/main" id="{B72DF23C-B9CC-2445-AABB-4C35667260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70" y="6708775"/>
              <a:ext cx="388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7" name="Line 59">
              <a:extLst>
                <a:ext uri="{FF2B5EF4-FFF2-40B4-BE49-F238E27FC236}">
                  <a16:creationId xmlns:a16="http://schemas.microsoft.com/office/drawing/2014/main" id="{B71655CB-300E-9E46-8229-0ADA5B046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07" y="6708775"/>
              <a:ext cx="369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" name="Text Box 61">
              <a:extLst>
                <a:ext uri="{FF2B5EF4-FFF2-40B4-BE49-F238E27FC236}">
                  <a16:creationId xmlns:a16="http://schemas.microsoft.com/office/drawing/2014/main" id="{0B1B477A-70AA-2A4C-871A-599186AE9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220" y="5159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129" name="Text Box 62">
              <a:extLst>
                <a:ext uri="{FF2B5EF4-FFF2-40B4-BE49-F238E27FC236}">
                  <a16:creationId xmlns:a16="http://schemas.microsoft.com/office/drawing/2014/main" id="{A3ECC71B-F2AF-134E-858B-F50C07A98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45" y="12223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130" name="Text Box 63">
              <a:extLst>
                <a:ext uri="{FF2B5EF4-FFF2-40B4-BE49-F238E27FC236}">
                  <a16:creationId xmlns:a16="http://schemas.microsoft.com/office/drawing/2014/main" id="{6466C422-82CE-1F44-BFEE-970025A02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82" y="1979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131" name="Text Box 64">
              <a:extLst>
                <a:ext uri="{FF2B5EF4-FFF2-40B4-BE49-F238E27FC236}">
                  <a16:creationId xmlns:a16="http://schemas.microsoft.com/office/drawing/2014/main" id="{58C2B1C3-16A9-2447-B7D9-974E85157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70" y="26860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132" name="Text Box 65">
              <a:extLst>
                <a:ext uri="{FF2B5EF4-FFF2-40B4-BE49-F238E27FC236}">
                  <a16:creationId xmlns:a16="http://schemas.microsoft.com/office/drawing/2014/main" id="{3B017BDE-76A1-F64F-8C6B-4CF978769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4" y="336100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133" name="Text Box 67">
              <a:extLst>
                <a:ext uri="{FF2B5EF4-FFF2-40B4-BE49-F238E27FC236}">
                  <a16:creationId xmlns:a16="http://schemas.microsoft.com/office/drawing/2014/main" id="{E0794722-9B9F-4E41-9159-CF62DC951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88" y="4109469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134" name="Text Box 68">
              <a:extLst>
                <a:ext uri="{FF2B5EF4-FFF2-40B4-BE49-F238E27FC236}">
                  <a16:creationId xmlns:a16="http://schemas.microsoft.com/office/drawing/2014/main" id="{5DE84937-9C57-DC43-9AD0-1F02C4253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83" y="4796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135" name="Text Box 69">
              <a:extLst>
                <a:ext uri="{FF2B5EF4-FFF2-40B4-BE49-F238E27FC236}">
                  <a16:creationId xmlns:a16="http://schemas.microsoft.com/office/drawing/2014/main" id="{9F70E6CC-8C71-BA4A-B37C-163219D7C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43" y="5557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136" name="Text Box 70">
              <a:extLst>
                <a:ext uri="{FF2B5EF4-FFF2-40B4-BE49-F238E27FC236}">
                  <a16:creationId xmlns:a16="http://schemas.microsoft.com/office/drawing/2014/main" id="{37F29338-685A-694E-BE5E-BBDFF7EB0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387" y="6348076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  <p:sp>
        <p:nvSpPr>
          <p:cNvPr id="141" name="Rectangle 3">
            <a:extLst>
              <a:ext uri="{FF2B5EF4-FFF2-40B4-BE49-F238E27FC236}">
                <a16:creationId xmlns:a16="http://schemas.microsoft.com/office/drawing/2014/main" id="{4D07774F-6331-254D-AF46-68C526B722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6446" y="7939"/>
            <a:ext cx="8108950" cy="8255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en-US" altLang="zh-TW" dirty="0"/>
              <a:t>Example for Kruskal’s Algorithm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頁尾版面配置區 3">
            <a:extLst>
              <a:ext uri="{FF2B5EF4-FFF2-40B4-BE49-F238E27FC236}">
                <a16:creationId xmlns:a16="http://schemas.microsoft.com/office/drawing/2014/main" id="{9E3E8A24-CC6F-3845-BCE7-02D68ED5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6" name="投影片編號版面配置區 4">
            <a:extLst>
              <a:ext uri="{FF2B5EF4-FFF2-40B4-BE49-F238E27FC236}">
                <a16:creationId xmlns:a16="http://schemas.microsoft.com/office/drawing/2014/main" id="{A99010E2-5429-9F47-9F7A-D7E553A3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C4BC-1996-9946-BC88-F833FF3EC8EC}" type="slidenum">
              <a:rPr lang="en-US" altLang="zh-TW"/>
              <a:pPr/>
              <a:t>104</a:t>
            </a:fld>
            <a:endParaRPr lang="en-US" altLang="zh-TW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7246846-3A19-A741-8915-2683C027C519}"/>
              </a:ext>
            </a:extLst>
          </p:cNvPr>
          <p:cNvGrpSpPr/>
          <p:nvPr/>
        </p:nvGrpSpPr>
        <p:grpSpPr>
          <a:xfrm>
            <a:off x="1759365" y="1891652"/>
            <a:ext cx="2217738" cy="3224213"/>
            <a:chOff x="2276475" y="1943100"/>
            <a:chExt cx="2217738" cy="3224213"/>
          </a:xfrm>
        </p:grpSpPr>
        <p:grpSp>
          <p:nvGrpSpPr>
            <p:cNvPr id="90134" name="Group 22">
              <a:extLst>
                <a:ext uri="{FF2B5EF4-FFF2-40B4-BE49-F238E27FC236}">
                  <a16:creationId xmlns:a16="http://schemas.microsoft.com/office/drawing/2014/main" id="{77AA912D-8B6F-734E-AA05-B39A59A5F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475" y="1943100"/>
              <a:ext cx="2154238" cy="3224213"/>
              <a:chOff x="879" y="1324"/>
              <a:chExt cx="1357" cy="2031"/>
            </a:xfrm>
          </p:grpSpPr>
          <p:sp>
            <p:nvSpPr>
              <p:cNvPr id="90135" name="Oval 23">
                <a:extLst>
                  <a:ext uri="{FF2B5EF4-FFF2-40B4-BE49-F238E27FC236}">
                    <a16:creationId xmlns:a16="http://schemas.microsoft.com/office/drawing/2014/main" id="{785F47C9-0298-D74D-A0B2-79672411A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132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0136" name="Oval 24">
                <a:extLst>
                  <a:ext uri="{FF2B5EF4-FFF2-40B4-BE49-F238E27FC236}">
                    <a16:creationId xmlns:a16="http://schemas.microsoft.com/office/drawing/2014/main" id="{F6397422-B446-CC48-A8FE-01149098D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6" y="169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0137" name="Oval 25">
                <a:extLst>
                  <a:ext uri="{FF2B5EF4-FFF2-40B4-BE49-F238E27FC236}">
                    <a16:creationId xmlns:a16="http://schemas.microsoft.com/office/drawing/2014/main" id="{5EB49159-642C-D641-8C1B-292999992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6" y="222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0138" name="Oval 26">
                <a:extLst>
                  <a:ext uri="{FF2B5EF4-FFF2-40B4-BE49-F238E27FC236}">
                    <a16:creationId xmlns:a16="http://schemas.microsoft.com/office/drawing/2014/main" id="{9C10E0AD-24FE-184E-9B61-D1E820289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307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0139" name="Oval 27">
                <a:extLst>
                  <a:ext uri="{FF2B5EF4-FFF2-40B4-BE49-F238E27FC236}">
                    <a16:creationId xmlns:a16="http://schemas.microsoft.com/office/drawing/2014/main" id="{12BD3548-405E-D640-B7A3-67A9EC382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" y="277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0140" name="Oval 28">
                <a:extLst>
                  <a:ext uri="{FF2B5EF4-FFF2-40B4-BE49-F238E27FC236}">
                    <a16:creationId xmlns:a16="http://schemas.microsoft.com/office/drawing/2014/main" id="{E147E3C9-953E-8E46-A66D-3B475C502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223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0141" name="Oval 29">
                <a:extLst>
                  <a:ext uri="{FF2B5EF4-FFF2-40B4-BE49-F238E27FC236}">
                    <a16:creationId xmlns:a16="http://schemas.microsoft.com/office/drawing/2014/main" id="{4FE040AE-D05B-0A46-8B68-41668A58F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221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0142" name="Line 30">
              <a:extLst>
                <a:ext uri="{FF2B5EF4-FFF2-40B4-BE49-F238E27FC236}">
                  <a16:creationId xmlns:a16="http://schemas.microsoft.com/office/drawing/2014/main" id="{2BB5598C-067B-1749-8870-F3D977612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0313" y="2387600"/>
              <a:ext cx="679450" cy="9858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43" name="Rectangle 31">
              <a:extLst>
                <a:ext uri="{FF2B5EF4-FFF2-40B4-BE49-F238E27FC236}">
                  <a16:creationId xmlns:a16="http://schemas.microsoft.com/office/drawing/2014/main" id="{A368DABA-4398-854E-B3BF-857FC7D7E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988" y="26193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0144" name="Line 32">
              <a:extLst>
                <a:ext uri="{FF2B5EF4-FFF2-40B4-BE49-F238E27FC236}">
                  <a16:creationId xmlns:a16="http://schemas.microsoft.com/office/drawing/2014/main" id="{0A0C37F0-4BAC-5F46-9082-E55E6CE5B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24263" y="3816350"/>
              <a:ext cx="492125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45" name="Rectangle 33">
              <a:extLst>
                <a:ext uri="{FF2B5EF4-FFF2-40B4-BE49-F238E27FC236}">
                  <a16:creationId xmlns:a16="http://schemas.microsoft.com/office/drawing/2014/main" id="{E513FEE4-7394-564C-97D3-79EC091FD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075" y="40973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0146" name="Line 34">
              <a:extLst>
                <a:ext uri="{FF2B5EF4-FFF2-40B4-BE49-F238E27FC236}">
                  <a16:creationId xmlns:a16="http://schemas.microsoft.com/office/drawing/2014/main" id="{61C8E2AE-8236-6048-AE99-E742BB40A3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7738" y="2982913"/>
              <a:ext cx="304800" cy="3714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47" name="Rectangle 35">
              <a:extLst>
                <a:ext uri="{FF2B5EF4-FFF2-40B4-BE49-F238E27FC236}">
                  <a16:creationId xmlns:a16="http://schemas.microsoft.com/office/drawing/2014/main" id="{F5201378-07E3-364C-97FE-2F981E76B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0" y="29575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90148" name="Line 36">
              <a:extLst>
                <a:ext uri="{FF2B5EF4-FFF2-40B4-BE49-F238E27FC236}">
                  <a16:creationId xmlns:a16="http://schemas.microsoft.com/office/drawing/2014/main" id="{70F5CCDC-00CC-6646-9748-A942D0BB0E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1450" y="2982913"/>
              <a:ext cx="219075" cy="3730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49" name="Rectangle 37">
              <a:extLst>
                <a:ext uri="{FF2B5EF4-FFF2-40B4-BE49-F238E27FC236}">
                  <a16:creationId xmlns:a16="http://schemas.microsoft.com/office/drawing/2014/main" id="{96D48A5E-6CAE-6847-A179-5B61B4235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9575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0150" name="Line 38">
              <a:extLst>
                <a:ext uri="{FF2B5EF4-FFF2-40B4-BE49-F238E27FC236}">
                  <a16:creationId xmlns:a16="http://schemas.microsoft.com/office/drawing/2014/main" id="{48B83F78-C590-E84A-B9DB-1122D5664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2288" y="4564063"/>
              <a:ext cx="373062" cy="2698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51" name="Rectangle 39">
              <a:extLst>
                <a:ext uri="{FF2B5EF4-FFF2-40B4-BE49-F238E27FC236}">
                  <a16:creationId xmlns:a16="http://schemas.microsoft.com/office/drawing/2014/main" id="{30FF2FA4-1076-1F4C-BFAE-D5E847E12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8775" y="46243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BAB522EB-7B2D-FE40-A411-81AF4CFC461B}"/>
              </a:ext>
            </a:extLst>
          </p:cNvPr>
          <p:cNvGrpSpPr/>
          <p:nvPr/>
        </p:nvGrpSpPr>
        <p:grpSpPr>
          <a:xfrm>
            <a:off x="6192837" y="1790700"/>
            <a:ext cx="2290763" cy="3224213"/>
            <a:chOff x="6251575" y="1892300"/>
            <a:chExt cx="2290763" cy="3224213"/>
          </a:xfrm>
        </p:grpSpPr>
        <p:grpSp>
          <p:nvGrpSpPr>
            <p:cNvPr id="90152" name="Group 40">
              <a:extLst>
                <a:ext uri="{FF2B5EF4-FFF2-40B4-BE49-F238E27FC236}">
                  <a16:creationId xmlns:a16="http://schemas.microsoft.com/office/drawing/2014/main" id="{4514C5AE-B24D-9B4E-A082-573F6C017E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24600" y="1892300"/>
              <a:ext cx="2154238" cy="3224213"/>
              <a:chOff x="3429" y="1292"/>
              <a:chExt cx="1357" cy="2031"/>
            </a:xfrm>
          </p:grpSpPr>
          <p:sp>
            <p:nvSpPr>
              <p:cNvPr id="90153" name="Oval 41">
                <a:extLst>
                  <a:ext uri="{FF2B5EF4-FFF2-40B4-BE49-F238E27FC236}">
                    <a16:creationId xmlns:a16="http://schemas.microsoft.com/office/drawing/2014/main" id="{8EA74641-91DB-3544-B818-B8EE44D21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3" y="129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0154" name="Oval 42">
                <a:extLst>
                  <a:ext uri="{FF2B5EF4-FFF2-40B4-BE49-F238E27FC236}">
                    <a16:creationId xmlns:a16="http://schemas.microsoft.com/office/drawing/2014/main" id="{D9403F34-9405-2545-B9AB-1C89346DB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166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0155" name="Oval 43">
                <a:extLst>
                  <a:ext uri="{FF2B5EF4-FFF2-40B4-BE49-F238E27FC236}">
                    <a16:creationId xmlns:a16="http://schemas.microsoft.com/office/drawing/2014/main" id="{A83569B7-AEF0-7645-9917-361ACA16B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6" y="2190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0156" name="Oval 44">
                <a:extLst>
                  <a:ext uri="{FF2B5EF4-FFF2-40B4-BE49-F238E27FC236}">
                    <a16:creationId xmlns:a16="http://schemas.microsoft.com/office/drawing/2014/main" id="{431496CB-8FD2-2942-BA26-63B6B90FB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304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0157" name="Oval 45">
                <a:extLst>
                  <a:ext uri="{FF2B5EF4-FFF2-40B4-BE49-F238E27FC236}">
                    <a16:creationId xmlns:a16="http://schemas.microsoft.com/office/drawing/2014/main" id="{7311E729-4E3B-684B-8397-4A41DB54F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5" y="274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0158" name="Oval 46">
                <a:extLst>
                  <a:ext uri="{FF2B5EF4-FFF2-40B4-BE49-F238E27FC236}">
                    <a16:creationId xmlns:a16="http://schemas.microsoft.com/office/drawing/2014/main" id="{64374516-A808-4848-AB7B-F8F954100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219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0159" name="Oval 47">
                <a:extLst>
                  <a:ext uri="{FF2B5EF4-FFF2-40B4-BE49-F238E27FC236}">
                    <a16:creationId xmlns:a16="http://schemas.microsoft.com/office/drawing/2014/main" id="{ABACF84E-D10F-8743-9691-1931D30C7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218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0160" name="Line 48">
              <a:extLst>
                <a:ext uri="{FF2B5EF4-FFF2-40B4-BE49-F238E27FC236}">
                  <a16:creationId xmlns:a16="http://schemas.microsoft.com/office/drawing/2014/main" id="{9B938DAA-A780-B944-B91C-CC3EB4C96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8438" y="2336800"/>
              <a:ext cx="679450" cy="9858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61" name="Rectangle 49">
              <a:extLst>
                <a:ext uri="{FF2B5EF4-FFF2-40B4-BE49-F238E27FC236}">
                  <a16:creationId xmlns:a16="http://schemas.microsoft.com/office/drawing/2014/main" id="{D1A60987-B93B-7B4A-A5A0-A03244F04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113" y="25685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0162" name="Line 50">
              <a:extLst>
                <a:ext uri="{FF2B5EF4-FFF2-40B4-BE49-F238E27FC236}">
                  <a16:creationId xmlns:a16="http://schemas.microsoft.com/office/drawing/2014/main" id="{C3B3F9BC-A841-F743-9323-61CB6FFA5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72388" y="3765550"/>
              <a:ext cx="492125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63" name="Rectangle 51">
              <a:extLst>
                <a:ext uri="{FF2B5EF4-FFF2-40B4-BE49-F238E27FC236}">
                  <a16:creationId xmlns:a16="http://schemas.microsoft.com/office/drawing/2014/main" id="{98FAD443-C4AE-2F48-9D4B-AF36A072A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0200" y="40465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0164" name="Line 52">
              <a:extLst>
                <a:ext uri="{FF2B5EF4-FFF2-40B4-BE49-F238E27FC236}">
                  <a16:creationId xmlns:a16="http://schemas.microsoft.com/office/drawing/2014/main" id="{9C5DEC42-20FE-0748-9B11-A5F83D8EC0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35863" y="2932113"/>
              <a:ext cx="304800" cy="3714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65" name="Rectangle 53">
              <a:extLst>
                <a:ext uri="{FF2B5EF4-FFF2-40B4-BE49-F238E27FC236}">
                  <a16:creationId xmlns:a16="http://schemas.microsoft.com/office/drawing/2014/main" id="{2D6E0FEE-5B0B-7F43-82A5-53580FC3D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25" y="29067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90166" name="Line 54">
              <a:extLst>
                <a:ext uri="{FF2B5EF4-FFF2-40B4-BE49-F238E27FC236}">
                  <a16:creationId xmlns:a16="http://schemas.microsoft.com/office/drawing/2014/main" id="{DB0AE8BC-BCF6-784C-8590-37C5926FAC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9575" y="2932113"/>
              <a:ext cx="219075" cy="3730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67" name="Rectangle 55">
              <a:extLst>
                <a:ext uri="{FF2B5EF4-FFF2-40B4-BE49-F238E27FC236}">
                  <a16:creationId xmlns:a16="http://schemas.microsoft.com/office/drawing/2014/main" id="{9E5DC08A-1206-0248-9DE0-4B7425EA7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4188" y="29067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0168" name="Line 56">
              <a:extLst>
                <a:ext uri="{FF2B5EF4-FFF2-40B4-BE49-F238E27FC236}">
                  <a16:creationId xmlns:a16="http://schemas.microsoft.com/office/drawing/2014/main" id="{3333BB2F-A785-104B-908F-FF735DB187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413" y="4513263"/>
              <a:ext cx="373062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69" name="Rectangle 57">
              <a:extLst>
                <a:ext uri="{FF2B5EF4-FFF2-40B4-BE49-F238E27FC236}">
                  <a16:creationId xmlns:a16="http://schemas.microsoft.com/office/drawing/2014/main" id="{620C1F9C-CAB7-3041-AE44-48D71291E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900" y="45735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0170" name="Line 58">
              <a:extLst>
                <a:ext uri="{FF2B5EF4-FFF2-40B4-BE49-F238E27FC236}">
                  <a16:creationId xmlns:a16="http://schemas.microsoft.com/office/drawing/2014/main" id="{8C4F88B1-B5F4-AA48-B0E0-33DDD03B7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7488" y="3765550"/>
              <a:ext cx="201612" cy="4572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71" name="Rectangle 59">
              <a:extLst>
                <a:ext uri="{FF2B5EF4-FFF2-40B4-BE49-F238E27FC236}">
                  <a16:creationId xmlns:a16="http://schemas.microsoft.com/office/drawing/2014/main" id="{28E716BB-8955-0345-93A9-C7F819D25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75" y="38782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C01877E7-5047-3045-808F-9A6DAEF32BB7}"/>
              </a:ext>
            </a:extLst>
          </p:cNvPr>
          <p:cNvGrpSpPr/>
          <p:nvPr/>
        </p:nvGrpSpPr>
        <p:grpSpPr>
          <a:xfrm>
            <a:off x="3542643" y="4659985"/>
            <a:ext cx="1312863" cy="952500"/>
            <a:chOff x="4352925" y="4670425"/>
            <a:chExt cx="1312863" cy="952500"/>
          </a:xfrm>
        </p:grpSpPr>
        <p:sp>
          <p:nvSpPr>
            <p:cNvPr id="90172" name="Text Box 60">
              <a:extLst>
                <a:ext uri="{FF2B5EF4-FFF2-40B4-BE49-F238E27FC236}">
                  <a16:creationId xmlns:a16="http://schemas.microsoft.com/office/drawing/2014/main" id="{2785D481-CEA4-B840-800A-768EE5C70E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3138" y="4670425"/>
              <a:ext cx="882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4       6</a:t>
              </a:r>
            </a:p>
          </p:txBody>
        </p:sp>
        <p:sp>
          <p:nvSpPr>
            <p:cNvPr id="90173" name="Line 61">
              <a:extLst>
                <a:ext uri="{FF2B5EF4-FFF2-40B4-BE49-F238E27FC236}">
                  <a16:creationId xmlns:a16="http://schemas.microsoft.com/office/drawing/2014/main" id="{BF7F68EA-B33A-5547-B2C1-47C2287009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200" y="4902200"/>
              <a:ext cx="387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174" name="Text Box 62">
              <a:extLst>
                <a:ext uri="{FF2B5EF4-FFF2-40B4-BE49-F238E27FC236}">
                  <a16:creationId xmlns:a16="http://schemas.microsoft.com/office/drawing/2014/main" id="{C42E75EF-28AD-314E-8EF2-569A6B4B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225" y="5226050"/>
              <a:ext cx="7191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cycle</a:t>
              </a:r>
            </a:p>
          </p:txBody>
        </p:sp>
        <p:sp>
          <p:nvSpPr>
            <p:cNvPr id="90175" name="Text Box 63">
              <a:extLst>
                <a:ext uri="{FF2B5EF4-FFF2-40B4-BE49-F238E27FC236}">
                  <a16:creationId xmlns:a16="http://schemas.microsoft.com/office/drawing/2014/main" id="{3F7657E0-BD84-1E45-A735-1AC181E78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925" y="4687888"/>
              <a:ext cx="3270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+</a:t>
              </a:r>
            </a:p>
          </p:txBody>
        </p:sp>
      </p:grpSp>
      <p:sp>
        <p:nvSpPr>
          <p:cNvPr id="90176" name="Text Box 64">
            <a:extLst>
              <a:ext uri="{FF2B5EF4-FFF2-40B4-BE49-F238E27FC236}">
                <a16:creationId xmlns:a16="http://schemas.microsoft.com/office/drawing/2014/main" id="{ACD76646-169E-9041-9020-B8A52D088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5357813"/>
            <a:ext cx="3163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cost = 10 +25+22+12+16+14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F87CFD84-2714-1E45-A1BB-D3897100D3DE}"/>
              </a:ext>
            </a:extLst>
          </p:cNvPr>
          <p:cNvGrpSpPr/>
          <p:nvPr/>
        </p:nvGrpSpPr>
        <p:grpSpPr>
          <a:xfrm>
            <a:off x="56357" y="515938"/>
            <a:ext cx="1022350" cy="6311900"/>
            <a:chOff x="56357" y="515938"/>
            <a:chExt cx="1022350" cy="6311900"/>
          </a:xfrm>
        </p:grpSpPr>
        <p:sp>
          <p:nvSpPr>
            <p:cNvPr id="69" name="Text Box 47">
              <a:extLst>
                <a:ext uri="{FF2B5EF4-FFF2-40B4-BE49-F238E27FC236}">
                  <a16:creationId xmlns:a16="http://schemas.microsoft.com/office/drawing/2014/main" id="{E6ABEADD-3D40-1442-B90A-F2E5ABA0F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7" y="528638"/>
              <a:ext cx="1022350" cy="629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2       3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1       2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3       4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4       6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4       5</a:t>
              </a:r>
            </a:p>
            <a:p>
              <a:pPr algn="l"/>
              <a:endParaRPr lang="en-US" altLang="zh-TW" sz="2400" dirty="0"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0       1</a:t>
              </a:r>
            </a:p>
          </p:txBody>
        </p:sp>
        <p:sp>
          <p:nvSpPr>
            <p:cNvPr id="70" name="Line 48">
              <a:extLst>
                <a:ext uri="{FF2B5EF4-FFF2-40B4-BE49-F238E27FC236}">
                  <a16:creationId xmlns:a16="http://schemas.microsoft.com/office/drawing/2014/main" id="{32185A5F-A07E-E84C-A1C3-4BB2B4FF79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785813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Line 49">
              <a:extLst>
                <a:ext uri="{FF2B5EF4-FFF2-40B4-BE49-F238E27FC236}">
                  <a16:creationId xmlns:a16="http://schemas.microsoft.com/office/drawing/2014/main" id="{31483FAF-262B-D44A-B80B-F05FDC134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1508125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" name="Line 50">
              <a:extLst>
                <a:ext uri="{FF2B5EF4-FFF2-40B4-BE49-F238E27FC236}">
                  <a16:creationId xmlns:a16="http://schemas.microsoft.com/office/drawing/2014/main" id="{02C009D0-B47D-7A47-91CC-8CA9738F5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2249488"/>
              <a:ext cx="565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Line 51">
              <a:extLst>
                <a:ext uri="{FF2B5EF4-FFF2-40B4-BE49-F238E27FC236}">
                  <a16:creationId xmlns:a16="http://schemas.microsoft.com/office/drawing/2014/main" id="{30D6EA54-9AE3-4943-A1E7-EDD8E6487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182" y="2971800"/>
              <a:ext cx="563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4" name="Line 53">
              <a:extLst>
                <a:ext uri="{FF2B5EF4-FFF2-40B4-BE49-F238E27FC236}">
                  <a16:creationId xmlns:a16="http://schemas.microsoft.com/office/drawing/2014/main" id="{DB9BCD64-DE5F-3A49-ABFB-FB1317754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45" y="3695700"/>
              <a:ext cx="493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" name="Line 54">
              <a:extLst>
                <a:ext uri="{FF2B5EF4-FFF2-40B4-BE49-F238E27FC236}">
                  <a16:creationId xmlns:a16="http://schemas.microsoft.com/office/drawing/2014/main" id="{E9CF9221-6862-D447-AE4B-832BFB3D8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445452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" name="Line 55">
              <a:extLst>
                <a:ext uri="{FF2B5EF4-FFF2-40B4-BE49-F238E27FC236}">
                  <a16:creationId xmlns:a16="http://schemas.microsoft.com/office/drawing/2014/main" id="{CD02613A-9C64-1D40-A0F3-0E6929D5A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159375"/>
              <a:ext cx="476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7" name="Line 56">
              <a:extLst>
                <a:ext uri="{FF2B5EF4-FFF2-40B4-BE49-F238E27FC236}">
                  <a16:creationId xmlns:a16="http://schemas.microsoft.com/office/drawing/2014/main" id="{0DFC6BD7-630D-F345-955F-9B68D2EEB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5918200"/>
              <a:ext cx="511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" name="Line 57">
              <a:extLst>
                <a:ext uri="{FF2B5EF4-FFF2-40B4-BE49-F238E27FC236}">
                  <a16:creationId xmlns:a16="http://schemas.microsoft.com/office/drawing/2014/main" id="{CB42CE28-219F-DD43-92C8-CD8D88FFB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07" y="6708775"/>
              <a:ext cx="458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9" name="Line 58">
              <a:extLst>
                <a:ext uri="{FF2B5EF4-FFF2-40B4-BE49-F238E27FC236}">
                  <a16:creationId xmlns:a16="http://schemas.microsoft.com/office/drawing/2014/main" id="{D6B328A1-DED4-754C-8075-C3691B7A97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70" y="6708775"/>
              <a:ext cx="388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" name="Line 59">
              <a:extLst>
                <a:ext uri="{FF2B5EF4-FFF2-40B4-BE49-F238E27FC236}">
                  <a16:creationId xmlns:a16="http://schemas.microsoft.com/office/drawing/2014/main" id="{B4DF862B-3B7F-8C49-AAE7-F57466720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07" y="6708775"/>
              <a:ext cx="369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" name="Text Box 61">
              <a:extLst>
                <a:ext uri="{FF2B5EF4-FFF2-40B4-BE49-F238E27FC236}">
                  <a16:creationId xmlns:a16="http://schemas.microsoft.com/office/drawing/2014/main" id="{28F6B892-DF8A-254E-A0AD-E8758DE5C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220" y="5159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2" name="Text Box 62">
              <a:extLst>
                <a:ext uri="{FF2B5EF4-FFF2-40B4-BE49-F238E27FC236}">
                  <a16:creationId xmlns:a16="http://schemas.microsoft.com/office/drawing/2014/main" id="{783D17FE-B7E4-A74C-873F-3BB60331E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45" y="12223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83" name="Text Box 63">
              <a:extLst>
                <a:ext uri="{FF2B5EF4-FFF2-40B4-BE49-F238E27FC236}">
                  <a16:creationId xmlns:a16="http://schemas.microsoft.com/office/drawing/2014/main" id="{CE7F2FD1-DBE0-0543-A3C4-C52D00EC47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82" y="1979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84" name="Text Box 64">
              <a:extLst>
                <a:ext uri="{FF2B5EF4-FFF2-40B4-BE49-F238E27FC236}">
                  <a16:creationId xmlns:a16="http://schemas.microsoft.com/office/drawing/2014/main" id="{5B6A55B9-EAE5-CC46-B192-9847475924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70" y="26860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2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85" name="Text Box 65">
              <a:extLst>
                <a:ext uri="{FF2B5EF4-FFF2-40B4-BE49-F238E27FC236}">
                  <a16:creationId xmlns:a16="http://schemas.microsoft.com/office/drawing/2014/main" id="{F64A9D06-A9CC-164B-8C8D-B130C3194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4" y="336100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86" name="Text Box 67">
              <a:extLst>
                <a:ext uri="{FF2B5EF4-FFF2-40B4-BE49-F238E27FC236}">
                  <a16:creationId xmlns:a16="http://schemas.microsoft.com/office/drawing/2014/main" id="{5659F97C-B303-7E4D-A651-28A1A905D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88" y="4109469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87" name="Text Box 68">
              <a:extLst>
                <a:ext uri="{FF2B5EF4-FFF2-40B4-BE49-F238E27FC236}">
                  <a16:creationId xmlns:a16="http://schemas.microsoft.com/office/drawing/2014/main" id="{8AC63BF1-C416-5646-85A2-A9FFD8BA3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83" y="4796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88" name="Text Box 69">
              <a:extLst>
                <a:ext uri="{FF2B5EF4-FFF2-40B4-BE49-F238E27FC236}">
                  <a16:creationId xmlns:a16="http://schemas.microsoft.com/office/drawing/2014/main" id="{3B916ABB-EC58-C349-BA37-4AB6DA1FBF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43" y="5557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89" name="Text Box 70">
              <a:extLst>
                <a:ext uri="{FF2B5EF4-FFF2-40B4-BE49-F238E27FC236}">
                  <a16:creationId xmlns:a16="http://schemas.microsoft.com/office/drawing/2014/main" id="{BFC31BCC-98EF-D24D-8173-DC36DD7A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387" y="6348076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  <p:sp>
        <p:nvSpPr>
          <p:cNvPr id="90" name="Rectangle 3">
            <a:extLst>
              <a:ext uri="{FF2B5EF4-FFF2-40B4-BE49-F238E27FC236}">
                <a16:creationId xmlns:a16="http://schemas.microsoft.com/office/drawing/2014/main" id="{AB6C53B8-2A33-5845-A44C-0AA632E78D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6446" y="7939"/>
            <a:ext cx="8108950" cy="8255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en-US" altLang="zh-TW" dirty="0"/>
              <a:t>Example for Kruskal’s Algorithm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頁尾版面配置區 3">
            <a:extLst>
              <a:ext uri="{FF2B5EF4-FFF2-40B4-BE49-F238E27FC236}">
                <a16:creationId xmlns:a16="http://schemas.microsoft.com/office/drawing/2014/main" id="{4D30A1F8-ACEC-8347-AF92-99CA4582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EDB872D-C6E7-984D-9B01-25A4F885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A9D-CAE9-BF4C-ACAF-6CB5B5730CF7}" type="slidenum">
              <a:rPr lang="en-US" altLang="zh-TW"/>
              <a:pPr/>
              <a:t>105</a:t>
            </a:fld>
            <a:endParaRPr lang="en-US" altLang="zh-TW"/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53214C6D-7A9E-2046-87E3-80221BAEA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13" y="1"/>
            <a:ext cx="8169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Kruskal’s Algorithm</a:t>
            </a:r>
          </a:p>
        </p:txBody>
      </p:sp>
      <p:sp>
        <p:nvSpPr>
          <p:cNvPr id="91140" name="Rectangle 4">
            <a:extLst>
              <a:ext uri="{FF2B5EF4-FFF2-40B4-BE49-F238E27FC236}">
                <a16:creationId xmlns:a16="http://schemas.microsoft.com/office/drawing/2014/main" id="{4B42FBD7-9510-7A4F-9D80-77850575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3" y="1371601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 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less than n-1 edges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&amp;&amp; E is not empty)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choose a least cost edge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delete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if ((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does not create a cycle in T)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to T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zh-TW" altLang="en-US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latin typeface="Courier New" panose="02070309020205020404" pitchFamily="49" charset="0"/>
              </a:rPr>
              <a:t>else discard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  <p:sp>
        <p:nvSpPr>
          <p:cNvPr id="91150" name="Text Box 14">
            <a:extLst>
              <a:ext uri="{FF2B5EF4-FFF2-40B4-BE49-F238E27FC236}">
                <a16:creationId xmlns:a16="http://schemas.microsoft.com/office/drawing/2014/main" id="{E0627ACC-B17F-2649-9C90-669E776BD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4391696"/>
            <a:ext cx="7229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{0,5}, {1,2,3,6}, {4} + edge(3,6) 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X</a:t>
            </a:r>
            <a:r>
              <a:rPr lang="en-US" altLang="zh-TW" dirty="0">
                <a:ea typeface="新細明體" panose="02020500000000000000" pitchFamily="18" charset="-120"/>
              </a:rPr>
              <a:t> + edge(3,4) --&gt; {0,5},{1,2,3,4,6}</a:t>
            </a:r>
          </a:p>
        </p:txBody>
      </p:sp>
    </p:spTree>
    <p:extLst>
      <p:ext uri="{BB962C8B-B14F-4D97-AF65-F5344CB8AC3E}">
        <p14:creationId xmlns:p14="http://schemas.microsoft.com/office/powerpoint/2010/main" val="20914913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頁尾版面配置區 3">
            <a:extLst>
              <a:ext uri="{FF2B5EF4-FFF2-40B4-BE49-F238E27FC236}">
                <a16:creationId xmlns:a16="http://schemas.microsoft.com/office/drawing/2014/main" id="{4D30A1F8-ACEC-8347-AF92-99CA4582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EDB872D-C6E7-984D-9B01-25A4F885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A9D-CAE9-BF4C-ACAF-6CB5B5730CF7}" type="slidenum">
              <a:rPr lang="en-US" altLang="zh-TW"/>
              <a:pPr/>
              <a:t>106</a:t>
            </a:fld>
            <a:endParaRPr lang="en-US" altLang="zh-TW"/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53214C6D-7A9E-2046-87E3-80221BAEA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13" y="1"/>
            <a:ext cx="8169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Kruskal’s Algorithm</a:t>
            </a:r>
          </a:p>
        </p:txBody>
      </p:sp>
      <p:sp>
        <p:nvSpPr>
          <p:cNvPr id="91140" name="Rectangle 4">
            <a:extLst>
              <a:ext uri="{FF2B5EF4-FFF2-40B4-BE49-F238E27FC236}">
                <a16:creationId xmlns:a16="http://schemas.microsoft.com/office/drawing/2014/main" id="{4B42FBD7-9510-7A4F-9D80-77850575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3" y="1371601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 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less than n-1 edges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&amp;&amp; E is not empty)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choose a least cost edge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delete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if ((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does not create a cycle in T)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to T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zh-TW" altLang="en-US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latin typeface="Courier New" panose="02070309020205020404" pitchFamily="49" charset="0"/>
              </a:rPr>
              <a:t>else discard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  <p:sp>
        <p:nvSpPr>
          <p:cNvPr id="91142" name="Line 6">
            <a:extLst>
              <a:ext uri="{FF2B5EF4-FFF2-40B4-BE49-F238E27FC236}">
                <a16:creationId xmlns:a16="http://schemas.microsoft.com/office/drawing/2014/main" id="{D9247B1A-EF7B-4645-A2FD-3FF0C4C44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0244" y="2772805"/>
            <a:ext cx="1167605" cy="33485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3" name="Line 7">
            <a:extLst>
              <a:ext uri="{FF2B5EF4-FFF2-40B4-BE49-F238E27FC236}">
                <a16:creationId xmlns:a16="http://schemas.microsoft.com/office/drawing/2014/main" id="{AF0E0F1C-E1F2-D34B-8D26-F3702DDF3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1548" y="2562225"/>
            <a:ext cx="506301" cy="4222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5" name="Text Box 9">
            <a:extLst>
              <a:ext uri="{FF2B5EF4-FFF2-40B4-BE49-F238E27FC236}">
                <a16:creationId xmlns:a16="http://schemas.microsoft.com/office/drawing/2014/main" id="{6341924F-24FC-A544-83DD-80A7D57F0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49" y="2760603"/>
            <a:ext cx="30813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How to choose and delete? 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91149" name="Rectangle 13">
            <a:extLst>
              <a:ext uri="{FF2B5EF4-FFF2-40B4-BE49-F238E27FC236}">
                <a16:creationId xmlns:a16="http://schemas.microsoft.com/office/drawing/2014/main" id="{CF88CBE5-DCAE-C34B-9894-438CEB05D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720" y="3819504"/>
            <a:ext cx="28813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How to add? 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91150" name="Text Box 14">
            <a:extLst>
              <a:ext uri="{FF2B5EF4-FFF2-40B4-BE49-F238E27FC236}">
                <a16:creationId xmlns:a16="http://schemas.microsoft.com/office/drawing/2014/main" id="{E0627ACC-B17F-2649-9C90-669E776BD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4391696"/>
            <a:ext cx="7229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{0,5}, {1,2,3,6}, {4} + edge(3,6) 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X</a:t>
            </a:r>
            <a:r>
              <a:rPr lang="en-US" altLang="zh-TW" dirty="0">
                <a:ea typeface="新細明體" panose="02020500000000000000" pitchFamily="18" charset="-120"/>
              </a:rPr>
              <a:t> + edge(3,4) --&gt; {0,5},{1,2,3,4,6}</a:t>
            </a:r>
          </a:p>
        </p:txBody>
      </p:sp>
      <p:sp>
        <p:nvSpPr>
          <p:cNvPr id="91151" name="Text Box 15">
            <a:extLst>
              <a:ext uri="{FF2B5EF4-FFF2-40B4-BE49-F238E27FC236}">
                <a16:creationId xmlns:a16="http://schemas.microsoft.com/office/drawing/2014/main" id="{B85D7E65-21A1-6547-9B31-D766E6BD8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726" y="5866756"/>
            <a:ext cx="24164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Time complexity?</a:t>
            </a: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4CDB979F-B2AE-DB4C-9A44-86EAD2CDC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163" y="3505894"/>
            <a:ext cx="17876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How to check? 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79008FA3-FE87-7046-AF0B-121310F86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3453" y="3540574"/>
            <a:ext cx="745267" cy="15329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5DB58BBA-D6E0-C34D-9A94-67441C391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4757" y="3741306"/>
            <a:ext cx="773963" cy="26780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頁尾版面配置區 3">
            <a:extLst>
              <a:ext uri="{FF2B5EF4-FFF2-40B4-BE49-F238E27FC236}">
                <a16:creationId xmlns:a16="http://schemas.microsoft.com/office/drawing/2014/main" id="{4D30A1F8-ACEC-8347-AF92-99CA4582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EDB872D-C6E7-984D-9B01-25A4F885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A9D-CAE9-BF4C-ACAF-6CB5B5730CF7}" type="slidenum">
              <a:rPr lang="en-US" altLang="zh-TW"/>
              <a:pPr/>
              <a:t>107</a:t>
            </a:fld>
            <a:endParaRPr lang="en-US" altLang="zh-TW"/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53214C6D-7A9E-2046-87E3-80221BAEA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13" y="1"/>
            <a:ext cx="8169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Kruskal’s Algorithm</a:t>
            </a:r>
          </a:p>
        </p:txBody>
      </p:sp>
      <p:sp>
        <p:nvSpPr>
          <p:cNvPr id="91140" name="Rectangle 4">
            <a:extLst>
              <a:ext uri="{FF2B5EF4-FFF2-40B4-BE49-F238E27FC236}">
                <a16:creationId xmlns:a16="http://schemas.microsoft.com/office/drawing/2014/main" id="{4B42FBD7-9510-7A4F-9D80-77850575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3" y="1371601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 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less than n-1 edges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&amp;&amp; E is not empty)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choose a least cost edge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delete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from 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zh-TW" altLang="en-US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latin typeface="Courier New" panose="02070309020205020404" pitchFamily="49" charset="0"/>
              </a:rPr>
              <a:t>if ((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does not create a cycle in T)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 to T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zh-TW" altLang="en-US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latin typeface="Courier New" panose="02070309020205020404" pitchFamily="49" charset="0"/>
              </a:rPr>
              <a:t>else discard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v,w</a:t>
            </a:r>
            <a:r>
              <a:rPr lang="en-US" altLang="zh-TW" sz="24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  <p:sp>
        <p:nvSpPr>
          <p:cNvPr id="91142" name="Line 6">
            <a:extLst>
              <a:ext uri="{FF2B5EF4-FFF2-40B4-BE49-F238E27FC236}">
                <a16:creationId xmlns:a16="http://schemas.microsoft.com/office/drawing/2014/main" id="{D9247B1A-EF7B-4645-A2FD-3FF0C4C44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0244" y="2772805"/>
            <a:ext cx="661305" cy="278227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3" name="Line 7">
            <a:extLst>
              <a:ext uri="{FF2B5EF4-FFF2-40B4-BE49-F238E27FC236}">
                <a16:creationId xmlns:a16="http://schemas.microsoft.com/office/drawing/2014/main" id="{AF0E0F1C-E1F2-D34B-8D26-F3702DDF3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168" y="2591809"/>
            <a:ext cx="452381" cy="45922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5" name="Text Box 9">
            <a:extLst>
              <a:ext uri="{FF2B5EF4-FFF2-40B4-BE49-F238E27FC236}">
                <a16:creationId xmlns:a16="http://schemas.microsoft.com/office/drawing/2014/main" id="{6341924F-24FC-A544-83DD-80A7D57F0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682" y="2502777"/>
            <a:ext cx="407996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min heap </a:t>
            </a:r>
            <a:r>
              <a:rPr lang="en-US" altLang="zh-TW" dirty="0">
                <a:solidFill>
                  <a:srgbClr val="008000"/>
                </a:solidFill>
                <a:ea typeface="新細明體" panose="02020500000000000000" pitchFamily="18" charset="-120"/>
              </a:rPr>
              <a:t>construction time </a:t>
            </a:r>
            <a:r>
              <a:rPr lang="en-US" altLang="zh-TW" dirty="0">
                <a:ea typeface="新細明體" panose="02020500000000000000" pitchFamily="18" charset="-120"/>
              </a:rPr>
              <a:t>O(e log e)</a:t>
            </a:r>
          </a:p>
          <a:p>
            <a:pPr algn="l"/>
            <a:r>
              <a:rPr lang="en-US" altLang="zh-TW" dirty="0">
                <a:solidFill>
                  <a:srgbClr val="008000"/>
                </a:solidFill>
                <a:ea typeface="新細明體" panose="02020500000000000000" pitchFamily="18" charset="-120"/>
              </a:rPr>
              <a:t>choose and delete </a:t>
            </a:r>
            <a:r>
              <a:rPr lang="en-US" altLang="zh-TW" dirty="0">
                <a:ea typeface="新細明體" panose="02020500000000000000" pitchFamily="18" charset="-120"/>
              </a:rPr>
              <a:t>O(log e)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  <a:endParaRPr lang="en-US" altLang="zh-TW" sz="2400" dirty="0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sp>
        <p:nvSpPr>
          <p:cNvPr id="91149" name="Rectangle 13">
            <a:extLst>
              <a:ext uri="{FF2B5EF4-FFF2-40B4-BE49-F238E27FC236}">
                <a16:creationId xmlns:a16="http://schemas.microsoft.com/office/drawing/2014/main" id="{CF88CBE5-DCAE-C34B-9894-438CEB05D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720" y="3886048"/>
            <a:ext cx="34195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ea typeface="新細明體" panose="02020500000000000000" pitchFamily="18" charset="-120"/>
              </a:rPr>
              <a:t>Use union for disjoint sets </a:t>
            </a:r>
            <a:r>
              <a:rPr lang="en-US" altLang="zh-TW" dirty="0">
                <a:ea typeface="新細明體" panose="02020500000000000000" pitchFamily="18" charset="-120"/>
              </a:rPr>
              <a:t>O(1)</a:t>
            </a:r>
          </a:p>
        </p:txBody>
      </p:sp>
      <p:sp>
        <p:nvSpPr>
          <p:cNvPr id="91150" name="Text Box 14">
            <a:extLst>
              <a:ext uri="{FF2B5EF4-FFF2-40B4-BE49-F238E27FC236}">
                <a16:creationId xmlns:a16="http://schemas.microsoft.com/office/drawing/2014/main" id="{E0627ACC-B17F-2649-9C90-669E776BD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4391696"/>
            <a:ext cx="7229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{0,5}, {1,2,3,6}, {4} + edge(3,6) 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X</a:t>
            </a:r>
            <a:r>
              <a:rPr lang="en-US" altLang="zh-TW" dirty="0">
                <a:ea typeface="新細明體" panose="02020500000000000000" pitchFamily="18" charset="-120"/>
              </a:rPr>
              <a:t> + edge(3,4) --&gt; {0,5},{1,2,3,4,6}</a:t>
            </a:r>
          </a:p>
        </p:txBody>
      </p:sp>
      <p:sp>
        <p:nvSpPr>
          <p:cNvPr id="91151" name="Text Box 15">
            <a:extLst>
              <a:ext uri="{FF2B5EF4-FFF2-40B4-BE49-F238E27FC236}">
                <a16:creationId xmlns:a16="http://schemas.microsoft.com/office/drawing/2014/main" id="{B85D7E65-21A1-6547-9B31-D766E6BD8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715" y="5682090"/>
            <a:ext cx="17764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O(e log e)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=</a:t>
            </a:r>
            <a:r>
              <a:rPr lang="zh-TW" altLang="en-US" sz="2400" dirty="0"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ea typeface="新細明體" panose="02020500000000000000" pitchFamily="18" charset="-120"/>
              </a:rPr>
              <a:t>O</a:t>
            </a:r>
            <a:r>
              <a:rPr lang="zh-TW" altLang="en-US" sz="2400" dirty="0"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ea typeface="新細明體" panose="02020500000000000000" pitchFamily="18" charset="-120"/>
              </a:rPr>
              <a:t>(e </a:t>
            </a:r>
            <a:r>
              <a:rPr lang="en-US" altLang="zh-TW" sz="2400">
                <a:ea typeface="新細明體" panose="02020500000000000000" pitchFamily="18" charset="-120"/>
              </a:rPr>
              <a:t>log n)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E67FAB4A-675B-3543-B06F-3BFCCB29AE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3453" y="3540574"/>
            <a:ext cx="745267" cy="15329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6CF6139D-E892-2B43-BBBC-20D43BB96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4757" y="3741306"/>
            <a:ext cx="773963" cy="26780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B473A34B-143D-D14F-94B4-3FD20FC58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720" y="3527310"/>
            <a:ext cx="38523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ea typeface="新細明體" panose="02020500000000000000" pitchFamily="18" charset="-120"/>
              </a:rPr>
              <a:t>Use finding for disjoint set </a:t>
            </a:r>
            <a:r>
              <a:rPr lang="en-US" altLang="zh-TW" dirty="0">
                <a:ea typeface="新細明體" panose="02020500000000000000" pitchFamily="18" charset="-120"/>
              </a:rPr>
              <a:t>O(log n)</a:t>
            </a:r>
          </a:p>
        </p:txBody>
      </p:sp>
    </p:spTree>
    <p:extLst>
      <p:ext uri="{BB962C8B-B14F-4D97-AF65-F5344CB8AC3E}">
        <p14:creationId xmlns:p14="http://schemas.microsoft.com/office/powerpoint/2010/main" val="24295731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108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Correctness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56" y="1203163"/>
            <a:ext cx="873304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Theorem 6.1.</a:t>
            </a:r>
            <a:r>
              <a:rPr lang="en-US" altLang="zh-TW" dirty="0"/>
              <a:t> Let G be an undirected connected graph. Kruskal’s algorithm generates a minimum cost spanning tree.</a:t>
            </a:r>
          </a:p>
          <a:p>
            <a:r>
              <a:rPr lang="en-US" altLang="zh-TW" dirty="0"/>
              <a:t>Proof: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Kruskal’s method can produce a spanning tree whenever a spanning tree exists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spanning tree generated is of minimum cost</a:t>
            </a:r>
          </a:p>
        </p:txBody>
      </p:sp>
    </p:spTree>
    <p:extLst>
      <p:ext uri="{BB962C8B-B14F-4D97-AF65-F5344CB8AC3E}">
        <p14:creationId xmlns:p14="http://schemas.microsoft.com/office/powerpoint/2010/main" val="36625809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109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Correctness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56" y="1203163"/>
            <a:ext cx="873304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Theorem 6.1.</a:t>
            </a:r>
            <a:r>
              <a:rPr lang="en-US" altLang="zh-TW" dirty="0"/>
              <a:t> Let G be an undirected connected graph. Kruskal’s algorithm generates a minimum cost spanning tree.</a:t>
            </a:r>
          </a:p>
          <a:p>
            <a:r>
              <a:rPr lang="en-US" altLang="zh-TW" dirty="0"/>
              <a:t>Proof: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Kruskal’s method can produce a spanning tree whenever a spanning tree exists</a:t>
            </a:r>
          </a:p>
          <a:p>
            <a:pPr lvl="1"/>
            <a:r>
              <a:rPr lang="en-US" altLang="zh-TW" dirty="0"/>
              <a:t>If there are two components </a:t>
            </a:r>
            <a:r>
              <a:rPr lang="en-US" altLang="zh-TW" dirty="0">
                <a:sym typeface="Wingdings" pitchFamily="2" charset="2"/>
              </a:rPr>
              <a:t> There is some unselected edge that does not form a cycle</a:t>
            </a:r>
            <a:endParaRPr lang="en-US" altLang="zh-TW" dirty="0"/>
          </a:p>
          <a:p>
            <a:pPr lvl="1"/>
            <a:r>
              <a:rPr lang="en-US" altLang="zh-TW" dirty="0"/>
              <a:t>It only discards edges that produce cycles</a:t>
            </a:r>
            <a:br>
              <a:rPr lang="en-US" altLang="zh-TW" dirty="0"/>
            </a:br>
            <a:r>
              <a:rPr lang="en-US" altLang="zh-TW" dirty="0"/>
              <a:t>and # selected edges = n-1 </a:t>
            </a:r>
            <a:r>
              <a:rPr lang="en-US" altLang="zh-TW" dirty="0">
                <a:sym typeface="Wingdings" pitchFamily="2" charset="2"/>
              </a:rPr>
              <a:t> (connected) tree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1802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BC22102-77C2-F743-B640-1FE958DA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2977D47B-15E9-F548-B593-6D240DE2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ED88-CD11-F845-BE4A-0B308E3B418C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50179" name="Rectangle 1027">
            <a:extLst>
              <a:ext uri="{FF2B5EF4-FFF2-40B4-BE49-F238E27FC236}">
                <a16:creationId xmlns:a16="http://schemas.microsoft.com/office/drawing/2014/main" id="{540EE042-4F44-E649-AF50-6A860471E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2" y="1178928"/>
            <a:ext cx="83391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subgraph</a:t>
            </a:r>
            <a:r>
              <a:rPr lang="en-US" altLang="zh-TW" dirty="0"/>
              <a:t> of G is a graph G’ such that V(G’) </a:t>
            </a:r>
            <a:br>
              <a:rPr lang="en-US" altLang="zh-TW" dirty="0"/>
            </a:br>
            <a:r>
              <a:rPr lang="en-US" altLang="zh-TW" dirty="0"/>
              <a:t>is a subset of V(G) and E(G’) is a subset of E(G)</a:t>
            </a:r>
          </a:p>
        </p:txBody>
      </p:sp>
      <p:sp>
        <p:nvSpPr>
          <p:cNvPr id="50180" name="Rectangle 1028">
            <a:extLst>
              <a:ext uri="{FF2B5EF4-FFF2-40B4-BE49-F238E27FC236}">
                <a16:creationId xmlns:a16="http://schemas.microsoft.com/office/drawing/2014/main" id="{DF97919E-A55B-954C-A316-A957F319DE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37381" y="193467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Subgraph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B614FA0-A95E-984D-A485-21FBD8543767}"/>
              </a:ext>
            </a:extLst>
          </p:cNvPr>
          <p:cNvGrpSpPr/>
          <p:nvPr/>
        </p:nvGrpSpPr>
        <p:grpSpPr>
          <a:xfrm>
            <a:off x="354012" y="2727489"/>
            <a:ext cx="8196262" cy="2740025"/>
            <a:chOff x="741363" y="501650"/>
            <a:chExt cx="8196262" cy="2740025"/>
          </a:xfrm>
        </p:grpSpPr>
        <p:sp>
          <p:nvSpPr>
            <p:cNvPr id="8" name="Text Box 28">
              <a:extLst>
                <a:ext uri="{FF2B5EF4-FFF2-40B4-BE49-F238E27FC236}">
                  <a16:creationId xmlns:a16="http://schemas.microsoft.com/office/drawing/2014/main" id="{104A4C4C-2C30-2F4B-A841-4B65D1A64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13" y="2479675"/>
              <a:ext cx="59944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  <a:ea typeface="新細明體" panose="02020500000000000000" pitchFamily="18" charset="-120"/>
                </a:rPr>
                <a:t>i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                    (ii)                       (iii)                           (iv)</a:t>
              </a:r>
            </a:p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              (a) Some of the subgraph of G</a:t>
              </a:r>
              <a:r>
                <a:rPr lang="en-US" altLang="zh-TW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</a:t>
              </a: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09967C8F-7BE9-9F4D-AF0F-C2A09E5FC844}"/>
                </a:ext>
              </a:extLst>
            </p:cNvPr>
            <p:cNvGrpSpPr/>
            <p:nvPr/>
          </p:nvGrpSpPr>
          <p:grpSpPr>
            <a:xfrm>
              <a:off x="741363" y="501650"/>
              <a:ext cx="8196262" cy="2539987"/>
              <a:chOff x="741363" y="501650"/>
              <a:chExt cx="8196262" cy="2539987"/>
            </a:xfrm>
          </p:grpSpPr>
          <p:grpSp>
            <p:nvGrpSpPr>
              <p:cNvPr id="10" name="Group 54">
                <a:extLst>
                  <a:ext uri="{FF2B5EF4-FFF2-40B4-BE49-F238E27FC236}">
                    <a16:creationId xmlns:a16="http://schemas.microsoft.com/office/drawing/2014/main" id="{83EC859D-0C68-7642-9D47-208BF42646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1125" y="609600"/>
                <a:ext cx="6286500" cy="1981200"/>
                <a:chOff x="828" y="564"/>
                <a:chExt cx="3960" cy="1248"/>
              </a:xfrm>
            </p:grpSpPr>
            <p:sp>
              <p:nvSpPr>
                <p:cNvPr id="22" name="Oval 3">
                  <a:extLst>
                    <a:ext uri="{FF2B5EF4-FFF2-40B4-BE49-F238E27FC236}">
                      <a16:creationId xmlns:a16="http://schemas.microsoft.com/office/drawing/2014/main" id="{9EF67FC8-CCFC-1548-BE7F-C2F641582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" y="564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grpSp>
              <p:nvGrpSpPr>
                <p:cNvPr id="23" name="Group 10">
                  <a:extLst>
                    <a:ext uri="{FF2B5EF4-FFF2-40B4-BE49-F238E27FC236}">
                      <a16:creationId xmlns:a16="http://schemas.microsoft.com/office/drawing/2014/main" id="{92C4C447-AE02-D24C-A82E-8CB2555170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22" y="564"/>
                  <a:ext cx="941" cy="816"/>
                  <a:chOff x="1008" y="720"/>
                  <a:chExt cx="912" cy="816"/>
                </a:xfrm>
              </p:grpSpPr>
              <p:sp>
                <p:nvSpPr>
                  <p:cNvPr id="36" name="Oval 5">
                    <a:extLst>
                      <a:ext uri="{FF2B5EF4-FFF2-40B4-BE49-F238E27FC236}">
                        <a16:creationId xmlns:a16="http://schemas.microsoft.com/office/drawing/2014/main" id="{B5FC90CA-7291-4F4C-8B26-97FAF3A25C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" y="720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altLang="zh-TW" sz="2400" b="1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0</a:t>
                    </a:r>
                  </a:p>
                </p:txBody>
              </p:sp>
              <p:sp>
                <p:nvSpPr>
                  <p:cNvPr id="37" name="Oval 6">
                    <a:extLst>
                      <a:ext uri="{FF2B5EF4-FFF2-40B4-BE49-F238E27FC236}">
                        <a16:creationId xmlns:a16="http://schemas.microsoft.com/office/drawing/2014/main" id="{90C589E8-A3F8-E340-9EDE-C1F5D7F226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8" y="1200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altLang="zh-TW" sz="2400" b="1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1</a:t>
                    </a:r>
                  </a:p>
                </p:txBody>
              </p:sp>
              <p:sp>
                <p:nvSpPr>
                  <p:cNvPr id="38" name="Oval 7">
                    <a:extLst>
                      <a:ext uri="{FF2B5EF4-FFF2-40B4-BE49-F238E27FC236}">
                        <a16:creationId xmlns:a16="http://schemas.microsoft.com/office/drawing/2014/main" id="{87BA27C2-4243-9F4A-BC7C-8534E28521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00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altLang="zh-TW" sz="2400" b="1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2</a:t>
                    </a:r>
                  </a:p>
                </p:txBody>
              </p:sp>
              <p:sp>
                <p:nvSpPr>
                  <p:cNvPr id="39" name="Line 8">
                    <a:extLst>
                      <a:ext uri="{FF2B5EF4-FFF2-40B4-BE49-F238E27FC236}">
                        <a16:creationId xmlns:a16="http://schemas.microsoft.com/office/drawing/2014/main" id="{D9F90540-C454-E845-B510-6AA41CC629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00" y="1008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40" name="Line 9">
                    <a:extLst>
                      <a:ext uri="{FF2B5EF4-FFF2-40B4-BE49-F238E27FC236}">
                        <a16:creationId xmlns:a16="http://schemas.microsoft.com/office/drawing/2014/main" id="{4C0815EF-BC99-4146-AECE-4C252C3C22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84" y="1008"/>
                    <a:ext cx="96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24" name="Oval 12">
                  <a:extLst>
                    <a:ext uri="{FF2B5EF4-FFF2-40B4-BE49-F238E27FC236}">
                      <a16:creationId xmlns:a16="http://schemas.microsoft.com/office/drawing/2014/main" id="{8A74903B-8BAA-C04B-9AC3-EB1E65ADCC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8" y="104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25" name="Oval 13">
                  <a:extLst>
                    <a:ext uri="{FF2B5EF4-FFF2-40B4-BE49-F238E27FC236}">
                      <a16:creationId xmlns:a16="http://schemas.microsoft.com/office/drawing/2014/main" id="{88A102DB-91DC-0045-BE80-DA37B0493E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1" y="56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26" name="Oval 14">
                  <a:extLst>
                    <a:ext uri="{FF2B5EF4-FFF2-40B4-BE49-F238E27FC236}">
                      <a16:creationId xmlns:a16="http://schemas.microsoft.com/office/drawing/2014/main" id="{A4A84483-0D74-2749-AD7A-2CFF6E720B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5" y="56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27" name="Line 15">
                  <a:extLst>
                    <a:ext uri="{FF2B5EF4-FFF2-40B4-BE49-F238E27FC236}">
                      <a16:creationId xmlns:a16="http://schemas.microsoft.com/office/drawing/2014/main" id="{FF271A31-1B70-A84A-A1AD-CA0B88A437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759" y="900"/>
                  <a:ext cx="1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8" name="Line 16">
                  <a:extLst>
                    <a:ext uri="{FF2B5EF4-FFF2-40B4-BE49-F238E27FC236}">
                      <a16:creationId xmlns:a16="http://schemas.microsoft.com/office/drawing/2014/main" id="{BFD0A368-4A19-9E42-B9EE-C2A9B28133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55" y="900"/>
                  <a:ext cx="99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9" name="Oval 18">
                  <a:extLst>
                    <a:ext uri="{FF2B5EF4-FFF2-40B4-BE49-F238E27FC236}">
                      <a16:creationId xmlns:a16="http://schemas.microsoft.com/office/drawing/2014/main" id="{470529A9-D29D-CD40-AA32-25A17128C4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5" y="56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30" name="Oval 19">
                  <a:extLst>
                    <a:ext uri="{FF2B5EF4-FFF2-40B4-BE49-F238E27FC236}">
                      <a16:creationId xmlns:a16="http://schemas.microsoft.com/office/drawing/2014/main" id="{B2604DC8-209C-FD44-9C2D-3C1F8DF38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8" y="104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31" name="Oval 20">
                  <a:extLst>
                    <a:ext uri="{FF2B5EF4-FFF2-40B4-BE49-F238E27FC236}">
                      <a16:creationId xmlns:a16="http://schemas.microsoft.com/office/drawing/2014/main" id="{257984FE-D612-FD46-8755-F6B6DA0D3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42" y="1044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32" name="Oval 23">
                  <a:extLst>
                    <a:ext uri="{FF2B5EF4-FFF2-40B4-BE49-F238E27FC236}">
                      <a16:creationId xmlns:a16="http://schemas.microsoft.com/office/drawing/2014/main" id="{A9259144-3285-FE4C-A1B5-A99D8760D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5" y="1476"/>
                  <a:ext cx="34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33" name="Line 24">
                  <a:extLst>
                    <a:ext uri="{FF2B5EF4-FFF2-40B4-BE49-F238E27FC236}">
                      <a16:creationId xmlns:a16="http://schemas.microsoft.com/office/drawing/2014/main" id="{94C7DB78-D7CF-7C46-BFB5-E58444DD04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94" y="1188"/>
                  <a:ext cx="2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4" name="Line 25">
                  <a:extLst>
                    <a:ext uri="{FF2B5EF4-FFF2-40B4-BE49-F238E27FC236}">
                      <a16:creationId xmlns:a16="http://schemas.microsoft.com/office/drawing/2014/main" id="{6DDC7576-F47E-DA4A-815F-5929FE50F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05" y="900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5" name="Line 26">
                  <a:extLst>
                    <a:ext uri="{FF2B5EF4-FFF2-40B4-BE49-F238E27FC236}">
                      <a16:creationId xmlns:a16="http://schemas.microsoft.com/office/drawing/2014/main" id="{AFC772B7-53D8-DD4A-A7EC-A167260D7E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454" y="1368"/>
                  <a:ext cx="99" cy="1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11" name="Oval 57">
                <a:extLst>
                  <a:ext uri="{FF2B5EF4-FFF2-40B4-BE49-F238E27FC236}">
                    <a16:creationId xmlns:a16="http://schemas.microsoft.com/office/drawing/2014/main" id="{6E8DC080-8BF1-6A49-BB73-330D96E94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163" y="50165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12" name="Oval 58">
                <a:extLst>
                  <a:ext uri="{FF2B5EF4-FFF2-40B4-BE49-F238E27FC236}">
                    <a16:creationId xmlns:a16="http://schemas.microsoft.com/office/drawing/2014/main" id="{41D1A5C7-7A64-9B4B-A887-5B77B42AA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363" y="126365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13" name="Oval 59">
                <a:extLst>
                  <a:ext uri="{FF2B5EF4-FFF2-40B4-BE49-F238E27FC236}">
                    <a16:creationId xmlns:a16="http://schemas.microsoft.com/office/drawing/2014/main" id="{A38AA266-E740-BF40-9D41-64D2A3C94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963" y="126365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14" name="Oval 60">
                <a:extLst>
                  <a:ext uri="{FF2B5EF4-FFF2-40B4-BE49-F238E27FC236}">
                    <a16:creationId xmlns:a16="http://schemas.microsoft.com/office/drawing/2014/main" id="{AEA5B9E4-D9D4-D447-8AAD-C19950260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163" y="187325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15" name="Line 61">
                <a:extLst>
                  <a:ext uri="{FF2B5EF4-FFF2-40B4-BE49-F238E27FC236}">
                    <a16:creationId xmlns:a16="http://schemas.microsoft.com/office/drawing/2014/main" id="{B9940C0E-F2DE-164D-A05D-B4358CAC5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9413" y="952500"/>
                <a:ext cx="0" cy="914400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Line 62">
                <a:extLst>
                  <a:ext uri="{FF2B5EF4-FFF2-40B4-BE49-F238E27FC236}">
                    <a16:creationId xmlns:a16="http://schemas.microsoft.com/office/drawing/2014/main" id="{841B50B5-A84E-5C40-A11C-7C8D561FC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2213" y="1485900"/>
                <a:ext cx="914400" cy="0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1D925EE-5D1F-4746-BB2E-B9A49192F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81088" y="876300"/>
                <a:ext cx="407987" cy="434975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019DB8E6-9B23-4446-A44A-2E181686EB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1813" y="876300"/>
                <a:ext cx="422275" cy="434975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Line 65">
                <a:extLst>
                  <a:ext uri="{FF2B5EF4-FFF2-40B4-BE49-F238E27FC236}">
                    <a16:creationId xmlns:a16="http://schemas.microsoft.com/office/drawing/2014/main" id="{3B94D203-4129-D04A-8A61-3E37D4185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6800" y="1692275"/>
                <a:ext cx="354013" cy="312738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0" name="Line 66">
                <a:extLst>
                  <a:ext uri="{FF2B5EF4-FFF2-40B4-BE49-F238E27FC236}">
                    <a16:creationId xmlns:a16="http://schemas.microsoft.com/office/drawing/2014/main" id="{7012F666-44DD-F84C-A7D5-7495BC6B7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55788" y="1665288"/>
                <a:ext cx="327025" cy="339725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1" name="Rectangle 67">
                <a:extLst>
                  <a:ext uri="{FF2B5EF4-FFF2-40B4-BE49-F238E27FC236}">
                    <a16:creationId xmlns:a16="http://schemas.microsoft.com/office/drawing/2014/main" id="{5B8C9E84-0AD6-F44B-91BB-B5C27413C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138" y="2517775"/>
                <a:ext cx="565861" cy="5238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zh-TW" sz="28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G</a:t>
                </a:r>
                <a:r>
                  <a:rPr lang="en-US" altLang="zh-TW" sz="2800" baseline="-250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</p:grpSp>
      </p:grpSp>
      <p:sp>
        <p:nvSpPr>
          <p:cNvPr id="41" name="Rectangle 75">
            <a:extLst>
              <a:ext uri="{FF2B5EF4-FFF2-40B4-BE49-F238E27FC236}">
                <a16:creationId xmlns:a16="http://schemas.microsoft.com/office/drawing/2014/main" id="{097C882C-891C-834E-BB0B-6D52D09BB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089" y="6437326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400" b="1" dirty="0">
                <a:solidFill>
                  <a:schemeClr val="tx1"/>
                </a:solidFill>
              </a:rPr>
              <a:t>Figure 6.4:</a:t>
            </a:r>
            <a:r>
              <a:rPr lang="en-US" altLang="zh-TW" sz="2400" dirty="0">
                <a:solidFill>
                  <a:schemeClr val="tx1"/>
                </a:solidFill>
              </a:rPr>
              <a:t> Subgraphs of G</a:t>
            </a:r>
            <a:r>
              <a:rPr lang="en-US" altLang="zh-TW" sz="2400" baseline="-25000" dirty="0">
                <a:solidFill>
                  <a:schemeClr val="tx1"/>
                </a:solidFill>
              </a:rPr>
              <a:t>1 </a:t>
            </a:r>
            <a:r>
              <a:rPr lang="en-US" altLang="zh-TW" sz="2400" dirty="0">
                <a:solidFill>
                  <a:schemeClr val="tx1"/>
                </a:solidFill>
              </a:rPr>
              <a:t>(p.269)</a:t>
            </a:r>
            <a:br>
              <a:rPr lang="en-US" altLang="zh-TW" sz="2400" b="1" dirty="0">
                <a:solidFill>
                  <a:schemeClr val="tx1"/>
                </a:solidFill>
              </a:rPr>
            </a:br>
            <a:endParaRPr lang="en-US" altLang="zh-TW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110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Correctness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6" y="1203163"/>
            <a:ext cx="905394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Theorem 6.1.</a:t>
            </a:r>
            <a:r>
              <a:rPr lang="en-US" altLang="zh-TW" dirty="0"/>
              <a:t> Let G be an undirected connected graph. Kruskal’s algorithm generates a minimum cost spanning tree.</a:t>
            </a:r>
          </a:p>
          <a:p>
            <a:r>
              <a:rPr lang="en-US" altLang="zh-TW" dirty="0"/>
              <a:t>Proof: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spanning tree generated is of minimum cost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U</a:t>
            </a:r>
            <a:r>
              <a:rPr lang="en-US" altLang="zh-TW" dirty="0"/>
              <a:t> be the optimal spanning tree and </a:t>
            </a:r>
            <a:r>
              <a:rPr lang="en-US" altLang="zh-TW" i="1" dirty="0"/>
              <a:t>T</a:t>
            </a:r>
            <a:r>
              <a:rPr lang="en-US" altLang="zh-TW" dirty="0"/>
              <a:t> be Kruskal’s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e</a:t>
            </a:r>
            <a:r>
              <a:rPr lang="en-US" altLang="zh-TW" dirty="0"/>
              <a:t> denote the edge with the </a:t>
            </a:r>
            <a:r>
              <a:rPr lang="en-US" altLang="zh-TW" dirty="0">
                <a:solidFill>
                  <a:srgbClr val="FF0000"/>
                </a:solidFill>
              </a:rPr>
              <a:t>smallest cost </a:t>
            </a:r>
            <a:r>
              <a:rPr lang="en-US" altLang="zh-TW" dirty="0"/>
              <a:t>in </a:t>
            </a:r>
            <a:r>
              <a:rPr lang="en-US" altLang="zh-TW" i="1" dirty="0"/>
              <a:t>T</a:t>
            </a:r>
            <a:r>
              <a:rPr lang="en-US" altLang="zh-TW" dirty="0"/>
              <a:t> </a:t>
            </a:r>
            <a:r>
              <a:rPr lang="zh-TW" altLang="en-US" dirty="0"/>
              <a:t>∖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C</a:t>
            </a:r>
            <a:r>
              <a:rPr lang="en-US" altLang="zh-TW" dirty="0"/>
              <a:t> denote the cycle in </a:t>
            </a:r>
            <a:r>
              <a:rPr lang="en-US" altLang="zh-TW" i="1" dirty="0"/>
              <a:t>U</a:t>
            </a:r>
            <a:r>
              <a:rPr lang="en-US" altLang="zh-TW" dirty="0"/>
              <a:t> </a:t>
            </a:r>
            <a:r>
              <a:rPr lang="zh-TW" altLang="en-US" dirty="0"/>
              <a:t>⋃</a:t>
            </a:r>
            <a:r>
              <a:rPr lang="en-US" altLang="zh-TW" dirty="0"/>
              <a:t> {e}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f</a:t>
            </a:r>
            <a:r>
              <a:rPr lang="en-US" altLang="zh-TW" dirty="0"/>
              <a:t> denote the edge in </a:t>
            </a:r>
            <a:r>
              <a:rPr lang="en-US" altLang="zh-TW" i="1" dirty="0"/>
              <a:t>C</a:t>
            </a:r>
            <a:r>
              <a:rPr lang="en-US" altLang="zh-TW" dirty="0"/>
              <a:t> </a:t>
            </a:r>
            <a:r>
              <a:rPr lang="zh-TW" altLang="en-US" dirty="0"/>
              <a:t>∖</a:t>
            </a:r>
            <a:r>
              <a:rPr lang="en-US" altLang="zh-TW" dirty="0"/>
              <a:t> </a:t>
            </a:r>
            <a:r>
              <a:rPr lang="en-US" altLang="zh-TW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7864429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Correctness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6" y="1203163"/>
            <a:ext cx="905394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Theorem 6.1.</a:t>
            </a:r>
            <a:r>
              <a:rPr lang="en-US" altLang="zh-TW" dirty="0"/>
              <a:t> Let G be an undirected connected graph. Kruskal’s algorithm generates a minimum cost spanning tree.</a:t>
            </a:r>
          </a:p>
          <a:p>
            <a:r>
              <a:rPr lang="en-US" altLang="zh-TW" dirty="0"/>
              <a:t>Proof: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spanning tree generated is of minimum cost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V</a:t>
            </a:r>
            <a:r>
              <a:rPr lang="en-US" altLang="zh-TW" dirty="0"/>
              <a:t> denote the tree by </a:t>
            </a:r>
            <a:r>
              <a:rPr lang="en-US" altLang="zh-TW" i="1" dirty="0"/>
              <a:t>U</a:t>
            </a:r>
            <a:r>
              <a:rPr lang="en-US" altLang="zh-TW" dirty="0"/>
              <a:t> </a:t>
            </a:r>
            <a:r>
              <a:rPr lang="zh-TW" altLang="en-US" dirty="0"/>
              <a:t>∖</a:t>
            </a:r>
            <a:r>
              <a:rPr lang="en-US" altLang="zh-TW" dirty="0"/>
              <a:t> {</a:t>
            </a:r>
            <a:r>
              <a:rPr lang="en-US" altLang="zh-TW" i="1" dirty="0"/>
              <a:t>f</a:t>
            </a:r>
            <a:r>
              <a:rPr lang="en-US" altLang="zh-TW" dirty="0"/>
              <a:t>} </a:t>
            </a:r>
            <a:r>
              <a:rPr lang="zh-TW" altLang="en-US" dirty="0"/>
              <a:t>⋃</a:t>
            </a:r>
            <a:r>
              <a:rPr lang="en-US" altLang="zh-TW" dirty="0"/>
              <a:t>{</a:t>
            </a:r>
            <a:r>
              <a:rPr lang="en-US" altLang="zh-TW" i="1" dirty="0"/>
              <a:t>e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If c(</a:t>
            </a:r>
            <a:r>
              <a:rPr lang="en-US" altLang="zh-TW" i="1" dirty="0"/>
              <a:t>e</a:t>
            </a:r>
            <a:r>
              <a:rPr lang="en-US" altLang="zh-TW" dirty="0"/>
              <a:t>) &lt; c(</a:t>
            </a:r>
            <a:r>
              <a:rPr lang="en-US" altLang="zh-TW" i="1" dirty="0"/>
              <a:t>f</a:t>
            </a:r>
            <a:r>
              <a:rPr lang="en-US" altLang="zh-TW" dirty="0"/>
              <a:t>) </a:t>
            </a:r>
            <a:r>
              <a:rPr lang="en-US" altLang="zh-TW" dirty="0">
                <a:sym typeface="Wingdings" pitchFamily="2" charset="2"/>
              </a:rPr>
              <a:t> c(</a:t>
            </a:r>
            <a:r>
              <a:rPr lang="en-US" altLang="zh-TW" i="1" dirty="0">
                <a:sym typeface="Wingdings" pitchFamily="2" charset="2"/>
              </a:rPr>
              <a:t>V</a:t>
            </a:r>
            <a:r>
              <a:rPr lang="en-US" altLang="zh-TW" dirty="0">
                <a:sym typeface="Wingdings" pitchFamily="2" charset="2"/>
              </a:rPr>
              <a:t>) &lt; c(</a:t>
            </a:r>
            <a:r>
              <a:rPr lang="en-US" altLang="zh-TW" i="1" dirty="0">
                <a:sym typeface="Wingdings" pitchFamily="2" charset="2"/>
              </a:rPr>
              <a:t>U</a:t>
            </a:r>
            <a:r>
              <a:rPr lang="en-US" altLang="zh-TW" dirty="0">
                <a:sym typeface="Wingdings" pitchFamily="2" charset="2"/>
              </a:rPr>
              <a:t>) leading to a contradiction</a:t>
            </a:r>
          </a:p>
          <a:p>
            <a:pPr lvl="1"/>
            <a:r>
              <a:rPr lang="en-US" altLang="zh-TW" dirty="0">
                <a:sym typeface="Wingdings" pitchFamily="2" charset="2"/>
              </a:rPr>
              <a:t>If 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c(</a:t>
            </a:r>
            <a:r>
              <a:rPr lang="en-US" altLang="zh-TW" i="1" dirty="0">
                <a:solidFill>
                  <a:srgbClr val="7030A0"/>
                </a:solidFill>
                <a:sym typeface="Wingdings" pitchFamily="2" charset="2"/>
              </a:rPr>
              <a:t>e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) &gt; c(</a:t>
            </a:r>
            <a:r>
              <a:rPr lang="en-US" altLang="zh-TW" i="1" dirty="0">
                <a:solidFill>
                  <a:srgbClr val="7030A0"/>
                </a:solidFill>
                <a:sym typeface="Wingdings" pitchFamily="2" charset="2"/>
              </a:rPr>
              <a:t>f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) </a:t>
            </a:r>
            <a:r>
              <a:rPr lang="en-US" altLang="zh-TW" dirty="0">
                <a:sym typeface="Wingdings" pitchFamily="2" charset="2"/>
              </a:rPr>
              <a:t> since </a:t>
            </a:r>
            <a:r>
              <a:rPr lang="en-US" altLang="zh-TW" i="1" dirty="0">
                <a:sym typeface="Wingdings" pitchFamily="2" charset="2"/>
              </a:rPr>
              <a:t>f</a:t>
            </a:r>
            <a:r>
              <a:rPr lang="en-US" altLang="zh-TW" dirty="0">
                <a:sym typeface="Wingdings" pitchFamily="2" charset="2"/>
              </a:rPr>
              <a:t> is discarded in </a:t>
            </a:r>
            <a:r>
              <a:rPr lang="en-US" altLang="zh-TW" i="1" dirty="0">
                <a:sym typeface="Wingdings" pitchFamily="2" charset="2"/>
              </a:rPr>
              <a:t>T</a:t>
            </a:r>
            <a:r>
              <a:rPr lang="en-US" altLang="zh-TW" dirty="0">
                <a:sym typeface="Wingdings" pitchFamily="2" charset="2"/>
              </a:rPr>
              <a:t>, at that stage, a path </a:t>
            </a:r>
            <a:r>
              <a:rPr lang="en-US" altLang="zh-TW" i="1" dirty="0">
                <a:sym typeface="Wingdings" pitchFamily="2" charset="2"/>
              </a:rPr>
              <a:t>P</a:t>
            </a:r>
            <a:r>
              <a:rPr lang="en-US" altLang="zh-TW" dirty="0">
                <a:sym typeface="Wingdings" pitchFamily="2" charset="2"/>
              </a:rPr>
              <a:t> is already in </a:t>
            </a:r>
            <a:r>
              <a:rPr lang="en-US" altLang="zh-TW" i="1" dirty="0">
                <a:sym typeface="Wingdings" pitchFamily="2" charset="2"/>
              </a:rPr>
              <a:t>T</a:t>
            </a:r>
            <a:r>
              <a:rPr lang="en-US" altLang="zh-TW" dirty="0">
                <a:sym typeface="Wingdings" pitchFamily="2" charset="2"/>
              </a:rPr>
              <a:t>, where </a:t>
            </a:r>
            <a:r>
              <a:rPr lang="en-US" altLang="zh-TW" i="1" dirty="0">
                <a:sym typeface="Wingdings" pitchFamily="2" charset="2"/>
              </a:rPr>
              <a:t>P</a:t>
            </a:r>
            <a:r>
              <a:rPr lang="en-US" altLang="zh-TW" dirty="0">
                <a:sym typeface="Wingdings" pitchFamily="2" charset="2"/>
              </a:rPr>
              <a:t> </a:t>
            </a:r>
            <a:r>
              <a:rPr lang="zh-TW" altLang="en-US" dirty="0"/>
              <a:t>⋃</a:t>
            </a:r>
            <a:r>
              <a:rPr lang="en-US" altLang="zh-TW" dirty="0"/>
              <a:t> {</a:t>
            </a:r>
            <a:r>
              <a:rPr lang="en-US" altLang="zh-TW" i="1" dirty="0"/>
              <a:t>f</a:t>
            </a:r>
            <a:r>
              <a:rPr lang="en-US" altLang="zh-TW" dirty="0"/>
              <a:t>} is a cycle</a:t>
            </a:r>
            <a:br>
              <a:rPr lang="en-US" altLang="zh-TW" dirty="0"/>
            </a:br>
            <a:r>
              <a:rPr lang="en-US" altLang="zh-TW" dirty="0">
                <a:sym typeface="Wingdings" pitchFamily="2" charset="2"/>
              </a:rPr>
              <a:t> 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 must contain </a:t>
            </a:r>
            <a:r>
              <a:rPr lang="en-US" altLang="zh-TW" i="1" dirty="0">
                <a:solidFill>
                  <a:srgbClr val="00B050"/>
                </a:solidFill>
              </a:rPr>
              <a:t>P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ym typeface="Wingdings" pitchFamily="2" charset="2"/>
              </a:rPr>
              <a:t>since </a:t>
            </a:r>
            <a:r>
              <a:rPr lang="en-US" altLang="zh-TW" dirty="0">
                <a:solidFill>
                  <a:srgbClr val="FF0000"/>
                </a:solidFill>
                <a:sym typeface="Wingdings" pitchFamily="2" charset="2"/>
              </a:rPr>
              <a:t>c(</a:t>
            </a:r>
            <a:r>
              <a:rPr lang="en-US" altLang="zh-TW" i="1" dirty="0">
                <a:solidFill>
                  <a:srgbClr val="FF0000"/>
                </a:solidFill>
                <a:sym typeface="Wingdings" pitchFamily="2" charset="2"/>
              </a:rPr>
              <a:t>e</a:t>
            </a:r>
            <a:r>
              <a:rPr lang="en-US" altLang="zh-TW" dirty="0">
                <a:solidFill>
                  <a:srgbClr val="FF0000"/>
                </a:solidFill>
                <a:sym typeface="Wingdings" pitchFamily="2" charset="2"/>
              </a:rPr>
              <a:t>) is the smallest </a:t>
            </a:r>
            <a:r>
              <a:rPr lang="en-US" altLang="zh-TW" dirty="0">
                <a:sym typeface="Wingdings" pitchFamily="2" charset="2"/>
              </a:rPr>
              <a:t>in </a:t>
            </a:r>
            <a:r>
              <a:rPr lang="en-US" altLang="zh-TW" i="1" dirty="0">
                <a:sym typeface="Wingdings" pitchFamily="2" charset="2"/>
              </a:rPr>
              <a:t>T</a:t>
            </a:r>
            <a:r>
              <a:rPr lang="en-US" altLang="zh-TW" dirty="0">
                <a:sym typeface="Wingdings" pitchFamily="2" charset="2"/>
              </a:rPr>
              <a:t> </a:t>
            </a:r>
            <a:r>
              <a:rPr lang="zh-TW" altLang="en-US" dirty="0"/>
              <a:t>∖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  <a:br>
              <a:rPr lang="en-US" altLang="zh-TW" dirty="0"/>
            </a:br>
            <a:r>
              <a:rPr lang="en-US" altLang="zh-TW" dirty="0">
                <a:sym typeface="Wingdings" pitchFamily="2" charset="2"/>
              </a:rPr>
              <a:t> Obtain a contradiction since </a:t>
            </a:r>
            <a:r>
              <a:rPr lang="en-US" altLang="zh-TW" i="1" dirty="0">
                <a:sym typeface="Wingdings" pitchFamily="2" charset="2"/>
              </a:rPr>
              <a:t>P</a:t>
            </a:r>
            <a:r>
              <a:rPr lang="zh-TW" altLang="en-US" dirty="0"/>
              <a:t> ⋃</a:t>
            </a:r>
            <a:r>
              <a:rPr lang="en-US" altLang="zh-TW" dirty="0"/>
              <a:t> {</a:t>
            </a:r>
            <a:r>
              <a:rPr lang="en-US" altLang="zh-TW" i="1" dirty="0"/>
              <a:t>f</a:t>
            </a:r>
            <a:r>
              <a:rPr lang="en-US" altLang="zh-TW" dirty="0"/>
              <a:t>} is a cycle in </a:t>
            </a:r>
            <a:r>
              <a:rPr lang="en-US" altLang="zh-TW" i="1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0958138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Correctness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6" y="1203163"/>
            <a:ext cx="905394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dirty="0"/>
              <a:t>Theorem 6.1.</a:t>
            </a:r>
            <a:r>
              <a:rPr lang="en-US" altLang="zh-TW" dirty="0"/>
              <a:t> Let G be an undirected connected graph. Kruskal’s algorithm generates a minimum cost spanning tree.</a:t>
            </a:r>
          </a:p>
          <a:p>
            <a:r>
              <a:rPr lang="en-US" altLang="zh-TW" dirty="0"/>
              <a:t>Proof: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spanning tree generated is of minimum cost</a:t>
            </a:r>
          </a:p>
          <a:p>
            <a:pPr lvl="1"/>
            <a:r>
              <a:rPr lang="en-US" altLang="zh-TW" dirty="0"/>
              <a:t>Let </a:t>
            </a:r>
            <a:r>
              <a:rPr lang="en-US" altLang="zh-TW" i="1" dirty="0"/>
              <a:t>V</a:t>
            </a:r>
            <a:r>
              <a:rPr lang="en-US" altLang="zh-TW" dirty="0"/>
              <a:t> denote the tree by </a:t>
            </a:r>
            <a:r>
              <a:rPr lang="en-US" altLang="zh-TW" i="1" dirty="0"/>
              <a:t>U</a:t>
            </a:r>
            <a:r>
              <a:rPr lang="en-US" altLang="zh-TW" dirty="0"/>
              <a:t> </a:t>
            </a:r>
            <a:r>
              <a:rPr lang="zh-TW" altLang="en-US" dirty="0"/>
              <a:t>∖</a:t>
            </a:r>
            <a:r>
              <a:rPr lang="en-US" altLang="zh-TW" dirty="0"/>
              <a:t> {</a:t>
            </a:r>
            <a:r>
              <a:rPr lang="en-US" altLang="zh-TW" i="1" dirty="0"/>
              <a:t>f</a:t>
            </a:r>
            <a:r>
              <a:rPr lang="en-US" altLang="zh-TW" dirty="0"/>
              <a:t>} </a:t>
            </a:r>
            <a:r>
              <a:rPr lang="zh-TW" altLang="en-US" dirty="0"/>
              <a:t>⋃</a:t>
            </a:r>
            <a:r>
              <a:rPr lang="en-US" altLang="zh-TW" dirty="0"/>
              <a:t>{</a:t>
            </a:r>
            <a:r>
              <a:rPr lang="en-US" altLang="zh-TW" i="1" dirty="0"/>
              <a:t>e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Hence, </a:t>
            </a:r>
            <a:r>
              <a:rPr lang="en-US" altLang="zh-TW" i="1" dirty="0"/>
              <a:t>V</a:t>
            </a:r>
            <a:r>
              <a:rPr lang="en-US" altLang="zh-TW" dirty="0"/>
              <a:t> has the same cost as </a:t>
            </a:r>
            <a:r>
              <a:rPr lang="en-US" altLang="zh-TW" i="1" dirty="0"/>
              <a:t>U</a:t>
            </a:r>
          </a:p>
          <a:p>
            <a:pPr lvl="1"/>
            <a:r>
              <a:rPr lang="en-US" altLang="zh-TW" dirty="0"/>
              <a:t>We can repeat the above edge replacement until </a:t>
            </a:r>
            <a:r>
              <a:rPr lang="en-US" altLang="zh-TW" i="1" dirty="0"/>
              <a:t>V</a:t>
            </a:r>
            <a:r>
              <a:rPr lang="en-US" altLang="zh-TW" dirty="0"/>
              <a:t> = </a:t>
            </a:r>
            <a:r>
              <a:rPr lang="en-US" altLang="zh-TW" i="1" dirty="0"/>
              <a:t>T</a:t>
            </a:r>
          </a:p>
          <a:p>
            <a:pPr lvl="1"/>
            <a:r>
              <a:rPr lang="en-US" altLang="zh-TW" dirty="0"/>
              <a:t>That is, c(</a:t>
            </a:r>
            <a:r>
              <a:rPr lang="en-US" altLang="zh-TW" i="1" dirty="0"/>
              <a:t>U</a:t>
            </a:r>
            <a:r>
              <a:rPr lang="en-US" altLang="zh-TW" dirty="0"/>
              <a:t>) = c(</a:t>
            </a:r>
            <a:r>
              <a:rPr lang="en-US" altLang="zh-TW" i="1" dirty="0"/>
              <a:t>V</a:t>
            </a:r>
            <a:r>
              <a:rPr lang="en-US" altLang="zh-TW" dirty="0"/>
              <a:t>) = c(</a:t>
            </a:r>
            <a:r>
              <a:rPr lang="en-US" altLang="zh-TW" i="1" dirty="0"/>
              <a:t>T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8027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C12B76-23C4-984E-A374-53E05026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6BE96A0-CBE8-9E42-905D-20D2C0AA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458A2D-3121-E24D-B70E-2E7D96DE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69777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114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Prim’s Idea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5" y="1440667"/>
            <a:ext cx="80994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Construct a minimum cost spanning tree </a:t>
            </a:r>
            <a:r>
              <a:rPr lang="en-US" altLang="zh-TW" i="1" dirty="0"/>
              <a:t>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00000"/>
                </a:solidFill>
              </a:rPr>
              <a:t>one edge at a time</a:t>
            </a:r>
          </a:p>
          <a:p>
            <a:r>
              <a:rPr lang="en-US" altLang="zh-TW" dirty="0"/>
              <a:t>Initially, the tree contains an arbitrary vertex in </a:t>
            </a:r>
            <a:r>
              <a:rPr lang="en-US" altLang="zh-TW" i="1" dirty="0"/>
              <a:t>G</a:t>
            </a:r>
            <a:endParaRPr lang="en-US" altLang="zh-TW" dirty="0"/>
          </a:p>
          <a:p>
            <a:r>
              <a:rPr lang="en-US" altLang="zh-TW" dirty="0"/>
              <a:t>The set of selected edges forms a tree at each stage</a:t>
            </a:r>
            <a:endParaRPr lang="en-US" altLang="zh-TW" i="1" dirty="0"/>
          </a:p>
          <a:p>
            <a:r>
              <a:rPr lang="en-US" altLang="zh-TW" dirty="0"/>
              <a:t>The added edge (</a:t>
            </a:r>
            <a:r>
              <a:rPr lang="en-US" altLang="zh-TW" i="1" dirty="0"/>
              <a:t>u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en-US" altLang="zh-TW" dirty="0"/>
              <a:t>) does not form a cycle </a:t>
            </a:r>
            <a:r>
              <a:rPr lang="en-US" altLang="zh-TW" dirty="0">
                <a:sym typeface="Wingdings" pitchFamily="2" charset="2"/>
              </a:rPr>
              <a:t> </a:t>
            </a:r>
            <a:r>
              <a:rPr lang="en-US" altLang="zh-TW" dirty="0">
                <a:solidFill>
                  <a:srgbClr val="C00000"/>
                </a:solidFill>
                <a:sym typeface="Wingdings" pitchFamily="2" charset="2"/>
              </a:rPr>
              <a:t>exactly one of </a:t>
            </a:r>
            <a:r>
              <a:rPr lang="en-US" altLang="zh-TW" i="1" dirty="0">
                <a:solidFill>
                  <a:srgbClr val="C00000"/>
                </a:solidFill>
                <a:sym typeface="Wingdings" pitchFamily="2" charset="2"/>
              </a:rPr>
              <a:t>u</a:t>
            </a:r>
            <a:r>
              <a:rPr lang="en-US" altLang="zh-TW" dirty="0">
                <a:solidFill>
                  <a:srgbClr val="C00000"/>
                </a:solidFill>
                <a:sym typeface="Wingdings" pitchFamily="2" charset="2"/>
              </a:rPr>
              <a:t> and </a:t>
            </a:r>
            <a:r>
              <a:rPr lang="en-US" altLang="zh-TW" i="1" dirty="0">
                <a:solidFill>
                  <a:srgbClr val="C00000"/>
                </a:solidFill>
                <a:sym typeface="Wingdings" pitchFamily="2" charset="2"/>
              </a:rPr>
              <a:t>v</a:t>
            </a:r>
            <a:r>
              <a:rPr lang="en-US" altLang="zh-TW" dirty="0">
                <a:solidFill>
                  <a:srgbClr val="C00000"/>
                </a:solidFill>
                <a:sym typeface="Wingdings" pitchFamily="2" charset="2"/>
              </a:rPr>
              <a:t> is in </a:t>
            </a:r>
            <a:r>
              <a:rPr lang="en-US" altLang="zh-TW" i="1" dirty="0">
                <a:solidFill>
                  <a:srgbClr val="C00000"/>
                </a:solidFill>
                <a:sym typeface="Wingdings" pitchFamily="2" charset="2"/>
              </a:rPr>
              <a:t>T</a:t>
            </a:r>
            <a:endParaRPr lang="en-US" altLang="zh-TW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67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頁尾版面配置區 3">
            <a:extLst>
              <a:ext uri="{FF2B5EF4-FFF2-40B4-BE49-F238E27FC236}">
                <a16:creationId xmlns:a16="http://schemas.microsoft.com/office/drawing/2014/main" id="{D4B9B726-60A3-9F4C-BF82-A1B458A8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5" name="投影片編號版面配置區 4">
            <a:extLst>
              <a:ext uri="{FF2B5EF4-FFF2-40B4-BE49-F238E27FC236}">
                <a16:creationId xmlns:a16="http://schemas.microsoft.com/office/drawing/2014/main" id="{BDC39EFD-1B1C-DC41-B0DC-6F712DE3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3EAA-480B-E043-AB11-4BC9251E03F4}" type="slidenum">
              <a:rPr lang="en-US" altLang="zh-TW"/>
              <a:pPr/>
              <a:t>115</a:t>
            </a:fld>
            <a:endParaRPr lang="en-US" altLang="zh-TW"/>
          </a:p>
        </p:txBody>
      </p:sp>
      <p:sp>
        <p:nvSpPr>
          <p:cNvPr id="93187" name="Rectangle 1027">
            <a:extLst>
              <a:ext uri="{FF2B5EF4-FFF2-40B4-BE49-F238E27FC236}">
                <a16:creationId xmlns:a16="http://schemas.microsoft.com/office/drawing/2014/main" id="{A8E777C6-4530-EE49-AF19-8660652AD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-12700"/>
            <a:ext cx="8285162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Example for Prim’s Algorithm</a:t>
            </a:r>
            <a:endParaRPr lang="en-US" altLang="zh-TW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F8D7B52-7B2C-9D42-9189-05B7B7C656B4}"/>
              </a:ext>
            </a:extLst>
          </p:cNvPr>
          <p:cNvGrpSpPr/>
          <p:nvPr/>
        </p:nvGrpSpPr>
        <p:grpSpPr>
          <a:xfrm>
            <a:off x="364622" y="3360045"/>
            <a:ext cx="2154238" cy="3224212"/>
            <a:chOff x="1241425" y="2947988"/>
            <a:chExt cx="2154238" cy="3224212"/>
          </a:xfrm>
        </p:grpSpPr>
        <p:sp>
          <p:nvSpPr>
            <p:cNvPr id="93188" name="Oval 1028">
              <a:extLst>
                <a:ext uri="{FF2B5EF4-FFF2-40B4-BE49-F238E27FC236}">
                  <a16:creationId xmlns:a16="http://schemas.microsoft.com/office/drawing/2014/main" id="{EA86D07F-631F-1841-9FB3-BF347882C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900" y="29479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3189" name="Oval 1029">
              <a:extLst>
                <a:ext uri="{FF2B5EF4-FFF2-40B4-BE49-F238E27FC236}">
                  <a16:creationId xmlns:a16="http://schemas.microsoft.com/office/drawing/2014/main" id="{7C682004-13A3-4545-B87A-18D48A027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788" y="35401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3190" name="Oval 1030">
              <a:extLst>
                <a:ext uri="{FF2B5EF4-FFF2-40B4-BE49-F238E27FC236}">
                  <a16:creationId xmlns:a16="http://schemas.microsoft.com/office/drawing/2014/main" id="{F0F3EC35-638B-784B-BAD4-1F151C8DD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43735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191" name="Oval 1031">
              <a:extLst>
                <a:ext uri="{FF2B5EF4-FFF2-40B4-BE49-F238E27FC236}">
                  <a16:creationId xmlns:a16="http://schemas.microsoft.com/office/drawing/2014/main" id="{94A24DD0-3DA0-7F45-890E-D2E23D9BA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727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3192" name="Oval 1032">
              <a:extLst>
                <a:ext uri="{FF2B5EF4-FFF2-40B4-BE49-F238E27FC236}">
                  <a16:creationId xmlns:a16="http://schemas.microsoft.com/office/drawing/2014/main" id="{B501F15A-9E5D-9744-AFE2-84B09B609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52482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3193" name="Oval 1033">
              <a:extLst>
                <a:ext uri="{FF2B5EF4-FFF2-40B4-BE49-F238E27FC236}">
                  <a16:creationId xmlns:a16="http://schemas.microsoft.com/office/drawing/2014/main" id="{BE92DD58-492B-EE4F-BA91-2F62BA234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1425" y="43878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3194" name="Oval 1034">
              <a:extLst>
                <a:ext uri="{FF2B5EF4-FFF2-40B4-BE49-F238E27FC236}">
                  <a16:creationId xmlns:a16="http://schemas.microsoft.com/office/drawing/2014/main" id="{5BEEB2E2-2EB0-E940-A4A6-DBD6F25E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088" y="43672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3203" name="Line 1043">
              <a:extLst>
                <a:ext uri="{FF2B5EF4-FFF2-40B4-BE49-F238E27FC236}">
                  <a16:creationId xmlns:a16="http://schemas.microsoft.com/office/drawing/2014/main" id="{AECCB809-9246-8E4B-8A2A-844EB6E791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1138" y="3408363"/>
              <a:ext cx="628650" cy="966787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04" name="Rectangle 1044">
              <a:extLst>
                <a:ext uri="{FF2B5EF4-FFF2-40B4-BE49-F238E27FC236}">
                  <a16:creationId xmlns:a16="http://schemas.microsoft.com/office/drawing/2014/main" id="{88D1ADD4-0A24-B245-8099-08C8CF088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275" y="35893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71A0DBB-0646-354C-940B-3A35821F1F7E}"/>
              </a:ext>
            </a:extLst>
          </p:cNvPr>
          <p:cNvGrpSpPr/>
          <p:nvPr/>
        </p:nvGrpSpPr>
        <p:grpSpPr>
          <a:xfrm>
            <a:off x="4137025" y="3186906"/>
            <a:ext cx="2228850" cy="3224213"/>
            <a:chOff x="3956050" y="2930525"/>
            <a:chExt cx="2228850" cy="3224213"/>
          </a:xfrm>
        </p:grpSpPr>
        <p:grpSp>
          <p:nvGrpSpPr>
            <p:cNvPr id="93195" name="Group 1035">
              <a:extLst>
                <a:ext uri="{FF2B5EF4-FFF2-40B4-BE49-F238E27FC236}">
                  <a16:creationId xmlns:a16="http://schemas.microsoft.com/office/drawing/2014/main" id="{83CAB45D-2B96-A04C-B797-3A2B12B90D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663" y="2930525"/>
              <a:ext cx="2154237" cy="3224213"/>
              <a:chOff x="2273" y="1346"/>
              <a:chExt cx="1357" cy="2031"/>
            </a:xfrm>
          </p:grpSpPr>
          <p:sp>
            <p:nvSpPr>
              <p:cNvPr id="93196" name="Oval 1036">
                <a:extLst>
                  <a:ext uri="{FF2B5EF4-FFF2-40B4-BE49-F238E27FC236}">
                    <a16:creationId xmlns:a16="http://schemas.microsoft.com/office/drawing/2014/main" id="{C760EBA3-FE8B-224A-A9B4-644379FFE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7" y="134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3197" name="Oval 1037">
                <a:extLst>
                  <a:ext uri="{FF2B5EF4-FFF2-40B4-BE49-F238E27FC236}">
                    <a16:creationId xmlns:a16="http://schemas.microsoft.com/office/drawing/2014/main" id="{2C26B628-1A92-7541-8ED5-CB7606A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171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3198" name="Oval 1038">
                <a:extLst>
                  <a:ext uri="{FF2B5EF4-FFF2-40B4-BE49-F238E27FC236}">
                    <a16:creationId xmlns:a16="http://schemas.microsoft.com/office/drawing/2014/main" id="{F5B34B4C-2E73-0945-A930-EBD23642A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0" y="224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3199" name="Oval 1039">
                <a:extLst>
                  <a:ext uri="{FF2B5EF4-FFF2-40B4-BE49-F238E27FC236}">
                    <a16:creationId xmlns:a16="http://schemas.microsoft.com/office/drawing/2014/main" id="{1BDFAD60-712D-A14D-AD7E-383E3925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" y="309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3200" name="Oval 1040">
                <a:extLst>
                  <a:ext uri="{FF2B5EF4-FFF2-40B4-BE49-F238E27FC236}">
                    <a16:creationId xmlns:a16="http://schemas.microsoft.com/office/drawing/2014/main" id="{09E17892-184E-024D-AE67-4E0EC47B5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279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3201" name="Oval 1041">
                <a:extLst>
                  <a:ext uri="{FF2B5EF4-FFF2-40B4-BE49-F238E27FC236}">
                    <a16:creationId xmlns:a16="http://schemas.microsoft.com/office/drawing/2014/main" id="{C56097A7-CA19-3A4B-BD32-ADCC60DD1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3" y="225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3202" name="Oval 1042">
                <a:extLst>
                  <a:ext uri="{FF2B5EF4-FFF2-40B4-BE49-F238E27FC236}">
                    <a16:creationId xmlns:a16="http://schemas.microsoft.com/office/drawing/2014/main" id="{6E2FD283-2D35-B94E-929F-DF94E20C8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2" y="2240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3215" name="Line 1055">
              <a:extLst>
                <a:ext uri="{FF2B5EF4-FFF2-40B4-BE49-F238E27FC236}">
                  <a16:creationId xmlns:a16="http://schemas.microsoft.com/office/drawing/2014/main" id="{4CC00828-BD6B-5C4D-84EA-44D7665129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5300" y="3373438"/>
              <a:ext cx="611188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16" name="Line 1056">
              <a:extLst>
                <a:ext uri="{FF2B5EF4-FFF2-40B4-BE49-F238E27FC236}">
                  <a16:creationId xmlns:a16="http://schemas.microsoft.com/office/drawing/2014/main" id="{ADF27756-7F46-4C45-8442-A474C827E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7838" y="4837113"/>
              <a:ext cx="203200" cy="4222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17" name="Rectangle 1057">
              <a:extLst>
                <a:ext uri="{FF2B5EF4-FFF2-40B4-BE49-F238E27FC236}">
                  <a16:creationId xmlns:a16="http://schemas.microsoft.com/office/drawing/2014/main" id="{A591FA01-F930-D947-A08E-91A8FA136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75" y="36560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3218" name="Rectangle 1058">
              <a:extLst>
                <a:ext uri="{FF2B5EF4-FFF2-40B4-BE49-F238E27FC236}">
                  <a16:creationId xmlns:a16="http://schemas.microsoft.com/office/drawing/2014/main" id="{EF117C53-F92D-3C4B-BA34-A72E119D0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050" y="50339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42AC84C1-EB2F-3449-91DC-2358BFAECE90}"/>
              </a:ext>
            </a:extLst>
          </p:cNvPr>
          <p:cNvGrpSpPr/>
          <p:nvPr/>
        </p:nvGrpSpPr>
        <p:grpSpPr>
          <a:xfrm>
            <a:off x="6645521" y="1883961"/>
            <a:ext cx="2263775" cy="3224212"/>
            <a:chOff x="6880225" y="2928938"/>
            <a:chExt cx="2263775" cy="3224212"/>
          </a:xfrm>
        </p:grpSpPr>
        <p:grpSp>
          <p:nvGrpSpPr>
            <p:cNvPr id="93205" name="Group 1045">
              <a:extLst>
                <a:ext uri="{FF2B5EF4-FFF2-40B4-BE49-F238E27FC236}">
                  <a16:creationId xmlns:a16="http://schemas.microsoft.com/office/drawing/2014/main" id="{7FF578AF-5835-DF41-948B-55186193F2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9763" y="2928938"/>
              <a:ext cx="2154237" cy="3224212"/>
              <a:chOff x="4137" y="1345"/>
              <a:chExt cx="1357" cy="2031"/>
            </a:xfrm>
          </p:grpSpPr>
          <p:sp>
            <p:nvSpPr>
              <p:cNvPr id="93206" name="Oval 1046">
                <a:extLst>
                  <a:ext uri="{FF2B5EF4-FFF2-40B4-BE49-F238E27FC236}">
                    <a16:creationId xmlns:a16="http://schemas.microsoft.com/office/drawing/2014/main" id="{2C90F2BA-F06E-A543-A11E-054E574F7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1" y="134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3207" name="Oval 1047">
                <a:extLst>
                  <a:ext uri="{FF2B5EF4-FFF2-40B4-BE49-F238E27FC236}">
                    <a16:creationId xmlns:a16="http://schemas.microsoft.com/office/drawing/2014/main" id="{EC6EB74E-377A-5D4D-B978-FDC0D2E45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" y="171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3208" name="Oval 1048">
                <a:extLst>
                  <a:ext uri="{FF2B5EF4-FFF2-40B4-BE49-F238E27FC236}">
                    <a16:creationId xmlns:a16="http://schemas.microsoft.com/office/drawing/2014/main" id="{0765C060-54A2-7942-AC69-08A08B6E4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4" y="224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3209" name="Oval 1049">
                <a:extLst>
                  <a:ext uri="{FF2B5EF4-FFF2-40B4-BE49-F238E27FC236}">
                    <a16:creationId xmlns:a16="http://schemas.microsoft.com/office/drawing/2014/main" id="{E07561A3-7C34-E14F-8341-181C59280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09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3210" name="Oval 1050">
                <a:extLst>
                  <a:ext uri="{FF2B5EF4-FFF2-40B4-BE49-F238E27FC236}">
                    <a16:creationId xmlns:a16="http://schemas.microsoft.com/office/drawing/2014/main" id="{E388A615-1009-C341-BC49-1A9FCC895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3" y="279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3211" name="Oval 1051">
                <a:extLst>
                  <a:ext uri="{FF2B5EF4-FFF2-40B4-BE49-F238E27FC236}">
                    <a16:creationId xmlns:a16="http://schemas.microsoft.com/office/drawing/2014/main" id="{C491151E-9131-0744-B54F-D8233E6B0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7" y="225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3212" name="Oval 1052">
                <a:extLst>
                  <a:ext uri="{FF2B5EF4-FFF2-40B4-BE49-F238E27FC236}">
                    <a16:creationId xmlns:a16="http://schemas.microsoft.com/office/drawing/2014/main" id="{9D1C37FF-5205-FE49-91E3-4E1E25E98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6" y="223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3213" name="Line 1053">
              <a:extLst>
                <a:ext uri="{FF2B5EF4-FFF2-40B4-BE49-F238E27FC236}">
                  <a16:creationId xmlns:a16="http://schemas.microsoft.com/office/drawing/2014/main" id="{664EE1CF-6CA9-9A4B-85B3-1F4551CD7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3600" y="3373438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14" name="Rectangle 1054">
              <a:extLst>
                <a:ext uri="{FF2B5EF4-FFF2-40B4-BE49-F238E27FC236}">
                  <a16:creationId xmlns:a16="http://schemas.microsoft.com/office/drawing/2014/main" id="{54506FF7-0925-F744-A2B2-39B2226CE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275" y="36052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3219" name="Line 1059">
              <a:extLst>
                <a:ext uri="{FF2B5EF4-FFF2-40B4-BE49-F238E27FC236}">
                  <a16:creationId xmlns:a16="http://schemas.microsoft.com/office/drawing/2014/main" id="{D82230BA-1C45-C74D-9803-628D14408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1063" y="4819650"/>
              <a:ext cx="219075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20" name="Rectangle 1060">
              <a:extLst>
                <a:ext uri="{FF2B5EF4-FFF2-40B4-BE49-F238E27FC236}">
                  <a16:creationId xmlns:a16="http://schemas.microsoft.com/office/drawing/2014/main" id="{E461EB1D-D5F6-C849-ADF2-A0F43EB41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5" y="49815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3221" name="Line 1061">
              <a:extLst>
                <a:ext uri="{FF2B5EF4-FFF2-40B4-BE49-F238E27FC236}">
                  <a16:creationId xmlns:a16="http://schemas.microsoft.com/office/drawing/2014/main" id="{8DF22965-FDC8-A94C-ABC2-4F29492D6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5575" y="5618163"/>
              <a:ext cx="338138" cy="2032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22" name="Rectangle 1062">
              <a:extLst>
                <a:ext uri="{FF2B5EF4-FFF2-40B4-BE49-F238E27FC236}">
                  <a16:creationId xmlns:a16="http://schemas.microsoft.com/office/drawing/2014/main" id="{E540D10D-5E5A-B142-9826-C79465DAA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56610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77DDF3AC-5FF9-6449-AE71-D877BA049C1E}"/>
              </a:ext>
            </a:extLst>
          </p:cNvPr>
          <p:cNvGrpSpPr/>
          <p:nvPr/>
        </p:nvGrpSpPr>
        <p:grpSpPr>
          <a:xfrm>
            <a:off x="1967842" y="821565"/>
            <a:ext cx="2239962" cy="3224213"/>
            <a:chOff x="2665413" y="742950"/>
            <a:chExt cx="2239962" cy="3224213"/>
          </a:xfrm>
        </p:grpSpPr>
        <p:sp>
          <p:nvSpPr>
            <p:cNvPr id="93223" name="Oval 1063">
              <a:extLst>
                <a:ext uri="{FF2B5EF4-FFF2-40B4-BE49-F238E27FC236}">
                  <a16:creationId xmlns:a16="http://schemas.microsoft.com/office/drawing/2014/main" id="{5DE030B4-D2D4-0349-9940-4ED522999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700" y="7429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3224" name="Oval 1064">
              <a:extLst>
                <a:ext uri="{FF2B5EF4-FFF2-40B4-BE49-F238E27FC236}">
                  <a16:creationId xmlns:a16="http://schemas.microsoft.com/office/drawing/2014/main" id="{A264A440-21C4-1A40-BE9A-D2F18A1F5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588" y="1335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3225" name="Oval 1065">
              <a:extLst>
                <a:ext uri="{FF2B5EF4-FFF2-40B4-BE49-F238E27FC236}">
                  <a16:creationId xmlns:a16="http://schemas.microsoft.com/office/drawing/2014/main" id="{29F4EDF5-B5E1-EB4A-A82F-F689404B6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21685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226" name="Oval 1066">
              <a:extLst>
                <a:ext uri="{FF2B5EF4-FFF2-40B4-BE49-F238E27FC236}">
                  <a16:creationId xmlns:a16="http://schemas.microsoft.com/office/drawing/2014/main" id="{6B0FA374-AFDD-994E-907E-C9C29556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35226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3227" name="Oval 1067">
              <a:extLst>
                <a:ext uri="{FF2B5EF4-FFF2-40B4-BE49-F238E27FC236}">
                  <a16:creationId xmlns:a16="http://schemas.microsoft.com/office/drawing/2014/main" id="{75270CCD-3CEF-F949-A533-2F5060AC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043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3228" name="Oval 1068">
              <a:extLst>
                <a:ext uri="{FF2B5EF4-FFF2-40B4-BE49-F238E27FC236}">
                  <a16:creationId xmlns:a16="http://schemas.microsoft.com/office/drawing/2014/main" id="{A995AA6E-9507-F54E-AE2C-A067DA0BB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" y="21828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3229" name="Oval 1069">
              <a:extLst>
                <a:ext uri="{FF2B5EF4-FFF2-40B4-BE49-F238E27FC236}">
                  <a16:creationId xmlns:a16="http://schemas.microsoft.com/office/drawing/2014/main" id="{E1E2C921-C3C6-4E49-B62A-185695695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888" y="2162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3230" name="Line 1070">
              <a:extLst>
                <a:ext uri="{FF2B5EF4-FFF2-40B4-BE49-F238E27FC236}">
                  <a16:creationId xmlns:a16="http://schemas.microsoft.com/office/drawing/2014/main" id="{A7EC4083-A21B-C948-A372-D74A7392F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7350" y="1201738"/>
              <a:ext cx="630238" cy="968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1" name="Line 1071">
              <a:extLst>
                <a:ext uri="{FF2B5EF4-FFF2-40B4-BE49-F238E27FC236}">
                  <a16:creationId xmlns:a16="http://schemas.microsoft.com/office/drawing/2014/main" id="{9281BE3A-0400-094A-95DD-5D138ACED7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050" y="1150938"/>
              <a:ext cx="273050" cy="25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2" name="Line 1072">
              <a:extLst>
                <a:ext uri="{FF2B5EF4-FFF2-40B4-BE49-F238E27FC236}">
                  <a16:creationId xmlns:a16="http://schemas.microsoft.com/office/drawing/2014/main" id="{7DA9CF26-7F29-154D-8520-A611A81E0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5" y="1762125"/>
              <a:ext cx="220663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3" name="Line 1073">
              <a:extLst>
                <a:ext uri="{FF2B5EF4-FFF2-40B4-BE49-F238E27FC236}">
                  <a16:creationId xmlns:a16="http://schemas.microsoft.com/office/drawing/2014/main" id="{B8C41AC9-A254-E14D-B49E-122656A848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9850" y="1762125"/>
              <a:ext cx="306388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4" name="Line 1074">
              <a:extLst>
                <a:ext uri="{FF2B5EF4-FFF2-40B4-BE49-F238E27FC236}">
                  <a16:creationId xmlns:a16="http://schemas.microsoft.com/office/drawing/2014/main" id="{BBC822FF-47FB-2246-915A-74AA69749E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8775" y="2595563"/>
              <a:ext cx="442913" cy="952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5" name="Line 1075">
              <a:extLst>
                <a:ext uri="{FF2B5EF4-FFF2-40B4-BE49-F238E27FC236}">
                  <a16:creationId xmlns:a16="http://schemas.microsoft.com/office/drawing/2014/main" id="{5287577C-9365-7F40-A682-DCDB65A9BE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7313" y="2630488"/>
              <a:ext cx="101600" cy="900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6" name="Line 1076">
              <a:extLst>
                <a:ext uri="{FF2B5EF4-FFF2-40B4-BE49-F238E27FC236}">
                  <a16:creationId xmlns:a16="http://schemas.microsoft.com/office/drawing/2014/main" id="{1ABE19AD-0E0C-B841-A61F-142C046C33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6138" y="2595563"/>
              <a:ext cx="3746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7" name="Line 1077">
              <a:extLst>
                <a:ext uri="{FF2B5EF4-FFF2-40B4-BE49-F238E27FC236}">
                  <a16:creationId xmlns:a16="http://schemas.microsoft.com/office/drawing/2014/main" id="{D94E481C-C299-BB44-80E0-A44ABE5BE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2630488"/>
              <a:ext cx="290512" cy="423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8" name="Line 1078">
              <a:extLst>
                <a:ext uri="{FF2B5EF4-FFF2-40B4-BE49-F238E27FC236}">
                  <a16:creationId xmlns:a16="http://schemas.microsoft.com/office/drawing/2014/main" id="{71D73DC4-F9CE-CD43-9ED3-B1FAABF93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6938" y="3429000"/>
              <a:ext cx="407987" cy="204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9" name="Rectangle 1079">
              <a:extLst>
                <a:ext uri="{FF2B5EF4-FFF2-40B4-BE49-F238E27FC236}">
                  <a16:creationId xmlns:a16="http://schemas.microsoft.com/office/drawing/2014/main" id="{1EC151D5-6AEB-8E43-9F63-53DAD0D37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300" y="9937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  <p:sp>
          <p:nvSpPr>
            <p:cNvPr id="93240" name="Rectangle 1080">
              <a:extLst>
                <a:ext uri="{FF2B5EF4-FFF2-40B4-BE49-F238E27FC236}">
                  <a16:creationId xmlns:a16="http://schemas.microsoft.com/office/drawing/2014/main" id="{0302F195-9AB0-5143-9BAB-934CB67F3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7225" y="17065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3241" name="Rectangle 1081">
              <a:extLst>
                <a:ext uri="{FF2B5EF4-FFF2-40B4-BE49-F238E27FC236}">
                  <a16:creationId xmlns:a16="http://schemas.microsoft.com/office/drawing/2014/main" id="{20ECABBC-45FB-E443-8A42-F5D07F6CF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163" y="29321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3242" name="Rectangle 1082">
              <a:extLst>
                <a:ext uri="{FF2B5EF4-FFF2-40B4-BE49-F238E27FC236}">
                  <a16:creationId xmlns:a16="http://schemas.microsoft.com/office/drawing/2014/main" id="{05FF12B9-5727-1F44-855D-93D822495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375" y="28813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93243" name="Rectangle 1083">
              <a:extLst>
                <a:ext uri="{FF2B5EF4-FFF2-40B4-BE49-F238E27FC236}">
                  <a16:creationId xmlns:a16="http://schemas.microsoft.com/office/drawing/2014/main" id="{C1F1E20B-DFB9-0441-AAD4-CD2BD0B32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800" y="25574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93244" name="Rectangle 1084">
              <a:extLst>
                <a:ext uri="{FF2B5EF4-FFF2-40B4-BE49-F238E27FC236}">
                  <a16:creationId xmlns:a16="http://schemas.microsoft.com/office/drawing/2014/main" id="{F1981C63-E278-B34E-8888-04E4A3FD1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34925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3245" name="Rectangle 1085">
              <a:extLst>
                <a:ext uri="{FF2B5EF4-FFF2-40B4-BE49-F238E27FC236}">
                  <a16:creationId xmlns:a16="http://schemas.microsoft.com/office/drawing/2014/main" id="{AC3EF4AC-60AA-E843-BC22-511619B6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413" y="27098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3246" name="Rectangle 1086">
              <a:extLst>
                <a:ext uri="{FF2B5EF4-FFF2-40B4-BE49-F238E27FC236}">
                  <a16:creationId xmlns:a16="http://schemas.microsoft.com/office/drawing/2014/main" id="{E101BE7F-0E1E-E642-8C1C-DCBCB0FD0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075" y="13843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3247" name="Rectangle 1087">
              <a:extLst>
                <a:ext uri="{FF2B5EF4-FFF2-40B4-BE49-F238E27FC236}">
                  <a16:creationId xmlns:a16="http://schemas.microsoft.com/office/drawing/2014/main" id="{DC9F098A-6CA3-2640-94FA-DF7F4954F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713" y="1725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頁尾版面配置區 3">
            <a:extLst>
              <a:ext uri="{FF2B5EF4-FFF2-40B4-BE49-F238E27FC236}">
                <a16:creationId xmlns:a16="http://schemas.microsoft.com/office/drawing/2014/main" id="{55DC0912-EE2A-DA4C-89F0-DAB7495C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3" name="投影片編號版面配置區 4">
            <a:extLst>
              <a:ext uri="{FF2B5EF4-FFF2-40B4-BE49-F238E27FC236}">
                <a16:creationId xmlns:a16="http://schemas.microsoft.com/office/drawing/2014/main" id="{202D3260-D40D-9F4A-A078-3DE2ED5F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89B90-7058-874F-9173-B03A200CB782}" type="slidenum">
              <a:rPr lang="en-US" altLang="zh-TW"/>
              <a:pPr/>
              <a:t>116</a:t>
            </a:fld>
            <a:endParaRPr lang="en-US" altLang="zh-TW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58F816D-7268-654A-B2B0-45D06BB29F83}"/>
              </a:ext>
            </a:extLst>
          </p:cNvPr>
          <p:cNvGrpSpPr/>
          <p:nvPr/>
        </p:nvGrpSpPr>
        <p:grpSpPr>
          <a:xfrm>
            <a:off x="332582" y="3485356"/>
            <a:ext cx="2263775" cy="3224213"/>
            <a:chOff x="742950" y="2892425"/>
            <a:chExt cx="2263775" cy="3224213"/>
          </a:xfrm>
        </p:grpSpPr>
        <p:grpSp>
          <p:nvGrpSpPr>
            <p:cNvPr id="94211" name="Group 3">
              <a:extLst>
                <a:ext uri="{FF2B5EF4-FFF2-40B4-BE49-F238E27FC236}">
                  <a16:creationId xmlns:a16="http://schemas.microsoft.com/office/drawing/2014/main" id="{E0676022-C788-7F48-94A9-82662424E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488" y="2892425"/>
              <a:ext cx="2154237" cy="3224213"/>
              <a:chOff x="526" y="1345"/>
              <a:chExt cx="1357" cy="2031"/>
            </a:xfrm>
          </p:grpSpPr>
          <p:sp>
            <p:nvSpPr>
              <p:cNvPr id="94212" name="Oval 4">
                <a:extLst>
                  <a:ext uri="{FF2B5EF4-FFF2-40B4-BE49-F238E27FC236}">
                    <a16:creationId xmlns:a16="http://schemas.microsoft.com/office/drawing/2014/main" id="{AD87A78C-A61B-6A48-92BB-7DA07CEA7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" y="134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4213" name="Oval 5">
                <a:extLst>
                  <a:ext uri="{FF2B5EF4-FFF2-40B4-BE49-F238E27FC236}">
                    <a16:creationId xmlns:a16="http://schemas.microsoft.com/office/drawing/2014/main" id="{E2EBBCF0-2785-8844-9EC9-CB2EF2867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" y="171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4214" name="Oval 6">
                <a:extLst>
                  <a:ext uri="{FF2B5EF4-FFF2-40B4-BE49-F238E27FC236}">
                    <a16:creationId xmlns:a16="http://schemas.microsoft.com/office/drawing/2014/main" id="{4B405A85-05F5-534C-BB07-DC5AC1527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3" y="224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4215" name="Oval 7">
                <a:extLst>
                  <a:ext uri="{FF2B5EF4-FFF2-40B4-BE49-F238E27FC236}">
                    <a16:creationId xmlns:a16="http://schemas.microsoft.com/office/drawing/2014/main" id="{C2E4AF5F-D8E4-A44F-83B7-985C168C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" y="309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4216" name="Oval 8">
                <a:extLst>
                  <a:ext uri="{FF2B5EF4-FFF2-40B4-BE49-F238E27FC236}">
                    <a16:creationId xmlns:a16="http://schemas.microsoft.com/office/drawing/2014/main" id="{4CF67EF6-F314-5044-9815-3CA332333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" y="279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4217" name="Oval 9">
                <a:extLst>
                  <a:ext uri="{FF2B5EF4-FFF2-40B4-BE49-F238E27FC236}">
                    <a16:creationId xmlns:a16="http://schemas.microsoft.com/office/drawing/2014/main" id="{E5D92EC2-08E5-AD44-8A16-D330A7A60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" y="225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4218" name="Oval 10">
                <a:extLst>
                  <a:ext uri="{FF2B5EF4-FFF2-40B4-BE49-F238E27FC236}">
                    <a16:creationId xmlns:a16="http://schemas.microsoft.com/office/drawing/2014/main" id="{4D692B46-3A95-964F-9403-A7027F9B6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" y="2239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4219" name="Line 11">
              <a:extLst>
                <a:ext uri="{FF2B5EF4-FFF2-40B4-BE49-F238E27FC236}">
                  <a16:creationId xmlns:a16="http://schemas.microsoft.com/office/drawing/2014/main" id="{916515D3-525A-9144-B558-AD4F11970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76325" y="3336925"/>
              <a:ext cx="679450" cy="9858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0" name="Rectangle 12">
              <a:extLst>
                <a:ext uri="{FF2B5EF4-FFF2-40B4-BE49-F238E27FC236}">
                  <a16:creationId xmlns:a16="http://schemas.microsoft.com/office/drawing/2014/main" id="{6F9D22D1-19A4-1245-95EC-DEDD9109F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000" y="35687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4221" name="Line 13">
              <a:extLst>
                <a:ext uri="{FF2B5EF4-FFF2-40B4-BE49-F238E27FC236}">
                  <a16:creationId xmlns:a16="http://schemas.microsoft.com/office/drawing/2014/main" id="{B960EF02-4E49-EA47-8828-316241675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3788" y="4783138"/>
              <a:ext cx="219075" cy="4746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2" name="Rectangle 14">
              <a:extLst>
                <a:ext uri="{FF2B5EF4-FFF2-40B4-BE49-F238E27FC236}">
                  <a16:creationId xmlns:a16="http://schemas.microsoft.com/office/drawing/2014/main" id="{E5DADDE2-FD3C-2B4A-B3D8-B62DF964B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950" y="4945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4223" name="Line 15">
              <a:extLst>
                <a:ext uri="{FF2B5EF4-FFF2-40B4-BE49-F238E27FC236}">
                  <a16:creationId xmlns:a16="http://schemas.microsoft.com/office/drawing/2014/main" id="{BF9A3D0E-D357-8648-B3F1-79F18D0D7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300" y="5581650"/>
              <a:ext cx="338138" cy="203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4" name="Rectangle 16">
              <a:extLst>
                <a:ext uri="{FF2B5EF4-FFF2-40B4-BE49-F238E27FC236}">
                  <a16:creationId xmlns:a16="http://schemas.microsoft.com/office/drawing/2014/main" id="{E6CFC9F5-AACE-ED4A-962D-54D6456D6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713" y="56245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4225" name="Line 17">
              <a:extLst>
                <a:ext uri="{FF2B5EF4-FFF2-40B4-BE49-F238E27FC236}">
                  <a16:creationId xmlns:a16="http://schemas.microsoft.com/office/drawing/2014/main" id="{92C883B2-919E-3542-ACDE-E859AA00F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7750" y="4783138"/>
              <a:ext cx="423863" cy="900112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6" name="Rectangle 18">
              <a:extLst>
                <a:ext uri="{FF2B5EF4-FFF2-40B4-BE49-F238E27FC236}">
                  <a16:creationId xmlns:a16="http://schemas.microsoft.com/office/drawing/2014/main" id="{02080FF3-C455-F947-B1CC-938848A1C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51149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1884B86C-E04E-2141-9CDE-6C111763416A}"/>
              </a:ext>
            </a:extLst>
          </p:cNvPr>
          <p:cNvGrpSpPr/>
          <p:nvPr/>
        </p:nvGrpSpPr>
        <p:grpSpPr>
          <a:xfrm>
            <a:off x="3580607" y="2529781"/>
            <a:ext cx="2393950" cy="3224212"/>
            <a:chOff x="3514725" y="2874963"/>
            <a:chExt cx="2393950" cy="3224212"/>
          </a:xfrm>
        </p:grpSpPr>
        <p:grpSp>
          <p:nvGrpSpPr>
            <p:cNvPr id="94227" name="Group 19">
              <a:extLst>
                <a:ext uri="{FF2B5EF4-FFF2-40B4-BE49-F238E27FC236}">
                  <a16:creationId xmlns:a16="http://schemas.microsoft.com/office/drawing/2014/main" id="{E89B4CC6-7D9E-2842-A3C0-0ACB22941D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4263" y="2874963"/>
              <a:ext cx="2154237" cy="3224212"/>
              <a:chOff x="2272" y="1334"/>
              <a:chExt cx="1357" cy="2031"/>
            </a:xfrm>
          </p:grpSpPr>
          <p:sp>
            <p:nvSpPr>
              <p:cNvPr id="94228" name="Oval 20">
                <a:extLst>
                  <a:ext uri="{FF2B5EF4-FFF2-40B4-BE49-F238E27FC236}">
                    <a16:creationId xmlns:a16="http://schemas.microsoft.com/office/drawing/2014/main" id="{6999AFB9-4552-104B-A75F-A4210E01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133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4229" name="Oval 21">
                <a:extLst>
                  <a:ext uri="{FF2B5EF4-FFF2-40B4-BE49-F238E27FC236}">
                    <a16:creationId xmlns:a16="http://schemas.microsoft.com/office/drawing/2014/main" id="{C401DFA0-EE20-9A48-8560-ABA91A5CC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9" y="17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4230" name="Oval 22">
                <a:extLst>
                  <a:ext uri="{FF2B5EF4-FFF2-40B4-BE49-F238E27FC236}">
                    <a16:creationId xmlns:a16="http://schemas.microsoft.com/office/drawing/2014/main" id="{7C249F6F-20FE-FA49-A6CE-D2DBFE5F1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9" y="223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4231" name="Oval 23">
                <a:extLst>
                  <a:ext uri="{FF2B5EF4-FFF2-40B4-BE49-F238E27FC236}">
                    <a16:creationId xmlns:a16="http://schemas.microsoft.com/office/drawing/2014/main" id="{89079160-1941-1344-BD15-439AA2B57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308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4232" name="Oval 24">
                <a:extLst>
                  <a:ext uri="{FF2B5EF4-FFF2-40B4-BE49-F238E27FC236}">
                    <a16:creationId xmlns:a16="http://schemas.microsoft.com/office/drawing/2014/main" id="{17F870E5-B7AE-F84D-B350-26C323D0E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" y="278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4233" name="Oval 25">
                <a:extLst>
                  <a:ext uri="{FF2B5EF4-FFF2-40B4-BE49-F238E27FC236}">
                    <a16:creationId xmlns:a16="http://schemas.microsoft.com/office/drawing/2014/main" id="{41935030-50C1-4041-9EE6-45AE90176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4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4234" name="Oval 26">
                <a:extLst>
                  <a:ext uri="{FF2B5EF4-FFF2-40B4-BE49-F238E27FC236}">
                    <a16:creationId xmlns:a16="http://schemas.microsoft.com/office/drawing/2014/main" id="{5B94EA70-0099-1747-908A-187FEF66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1" y="222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4235" name="Line 27">
              <a:extLst>
                <a:ext uri="{FF2B5EF4-FFF2-40B4-BE49-F238E27FC236}">
                  <a16:creationId xmlns:a16="http://schemas.microsoft.com/office/drawing/2014/main" id="{EBE42386-AFFE-A648-AD83-DF7F40592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8100" y="3319463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6" name="Rectangle 28">
              <a:extLst>
                <a:ext uri="{FF2B5EF4-FFF2-40B4-BE49-F238E27FC236}">
                  <a16:creationId xmlns:a16="http://schemas.microsoft.com/office/drawing/2014/main" id="{F254B90A-D2F5-F84B-BE6D-0040B0906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775" y="35512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4237" name="Line 29">
              <a:extLst>
                <a:ext uri="{FF2B5EF4-FFF2-40B4-BE49-F238E27FC236}">
                  <a16:creationId xmlns:a16="http://schemas.microsoft.com/office/drawing/2014/main" id="{29C36B59-A968-9D4B-B95A-594A54BB5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563" y="4765675"/>
              <a:ext cx="219075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8" name="Rectangle 30">
              <a:extLst>
                <a:ext uri="{FF2B5EF4-FFF2-40B4-BE49-F238E27FC236}">
                  <a16:creationId xmlns:a16="http://schemas.microsoft.com/office/drawing/2014/main" id="{0CB4B5B6-5846-FB42-9CAA-353B12865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725" y="49276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4239" name="Line 31">
              <a:extLst>
                <a:ext uri="{FF2B5EF4-FFF2-40B4-BE49-F238E27FC236}">
                  <a16:creationId xmlns:a16="http://schemas.microsoft.com/office/drawing/2014/main" id="{35AB5A08-FD28-5442-9CD2-A828B687E4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075" y="5564188"/>
              <a:ext cx="338138" cy="203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0" name="Rectangle 32">
              <a:extLst>
                <a:ext uri="{FF2B5EF4-FFF2-40B4-BE49-F238E27FC236}">
                  <a16:creationId xmlns:a16="http://schemas.microsoft.com/office/drawing/2014/main" id="{8BF7B859-041C-9F4F-976C-428078480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488" y="56070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4241" name="Line 33">
              <a:extLst>
                <a:ext uri="{FF2B5EF4-FFF2-40B4-BE49-F238E27FC236}">
                  <a16:creationId xmlns:a16="http://schemas.microsoft.com/office/drawing/2014/main" id="{89CA0FAF-3E53-8C45-AFDF-B10C2E7621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9525" y="4765675"/>
              <a:ext cx="423863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2" name="Rectangle 34">
              <a:extLst>
                <a:ext uri="{FF2B5EF4-FFF2-40B4-BE49-F238E27FC236}">
                  <a16:creationId xmlns:a16="http://schemas.microsoft.com/office/drawing/2014/main" id="{2CC7CBDD-B075-B341-8B18-4BA2A7D0D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50974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4243" name="Line 35">
              <a:extLst>
                <a:ext uri="{FF2B5EF4-FFF2-40B4-BE49-F238E27FC236}">
                  <a16:creationId xmlns:a16="http://schemas.microsoft.com/office/drawing/2014/main" id="{D50C242F-BEB2-B94C-AC5F-930338030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29238" y="3879850"/>
              <a:ext cx="236537" cy="4064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4" name="Rectangle 36">
              <a:extLst>
                <a:ext uri="{FF2B5EF4-FFF2-40B4-BE49-F238E27FC236}">
                  <a16:creationId xmlns:a16="http://schemas.microsoft.com/office/drawing/2014/main" id="{3ED7C4A5-10A7-AB40-8ED4-EDA26ED6E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525" y="38211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BF250DB7-1A12-9A4C-A8CD-A4633B2655A8}"/>
              </a:ext>
            </a:extLst>
          </p:cNvPr>
          <p:cNvGrpSpPr/>
          <p:nvPr/>
        </p:nvGrpSpPr>
        <p:grpSpPr>
          <a:xfrm>
            <a:off x="6479383" y="2411434"/>
            <a:ext cx="2393950" cy="3224212"/>
            <a:chOff x="6491288" y="2874963"/>
            <a:chExt cx="2393950" cy="3224212"/>
          </a:xfrm>
        </p:grpSpPr>
        <p:grpSp>
          <p:nvGrpSpPr>
            <p:cNvPr id="94245" name="Group 37">
              <a:extLst>
                <a:ext uri="{FF2B5EF4-FFF2-40B4-BE49-F238E27FC236}">
                  <a16:creationId xmlns:a16="http://schemas.microsoft.com/office/drawing/2014/main" id="{47003693-3C42-6D40-87C2-A2BE28490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0825" y="2874963"/>
              <a:ext cx="2154238" cy="3224212"/>
              <a:chOff x="4147" y="1334"/>
              <a:chExt cx="1357" cy="2031"/>
            </a:xfrm>
          </p:grpSpPr>
          <p:sp>
            <p:nvSpPr>
              <p:cNvPr id="94246" name="Oval 38">
                <a:extLst>
                  <a:ext uri="{FF2B5EF4-FFF2-40B4-BE49-F238E27FC236}">
                    <a16:creationId xmlns:a16="http://schemas.microsoft.com/office/drawing/2014/main" id="{55654A7F-0256-A047-A43C-A86CF6539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" y="133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4247" name="Oval 39">
                <a:extLst>
                  <a:ext uri="{FF2B5EF4-FFF2-40B4-BE49-F238E27FC236}">
                    <a16:creationId xmlns:a16="http://schemas.microsoft.com/office/drawing/2014/main" id="{588B005A-94EA-2B4F-AB39-07C43E4BF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4" y="17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4248" name="Oval 40">
                <a:extLst>
                  <a:ext uri="{FF2B5EF4-FFF2-40B4-BE49-F238E27FC236}">
                    <a16:creationId xmlns:a16="http://schemas.microsoft.com/office/drawing/2014/main" id="{A3713354-978A-DC4F-8A70-251B86E6C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4" y="223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4249" name="Oval 41">
                <a:extLst>
                  <a:ext uri="{FF2B5EF4-FFF2-40B4-BE49-F238E27FC236}">
                    <a16:creationId xmlns:a16="http://schemas.microsoft.com/office/drawing/2014/main" id="{91FC248A-A3C5-6D46-B5EE-32A0E3D7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" y="308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4250" name="Oval 42">
                <a:extLst>
                  <a:ext uri="{FF2B5EF4-FFF2-40B4-BE49-F238E27FC236}">
                    <a16:creationId xmlns:a16="http://schemas.microsoft.com/office/drawing/2014/main" id="{2E1DC6F0-B262-6D44-90DB-EA967D45C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" y="278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4251" name="Oval 43">
                <a:extLst>
                  <a:ext uri="{FF2B5EF4-FFF2-40B4-BE49-F238E27FC236}">
                    <a16:creationId xmlns:a16="http://schemas.microsoft.com/office/drawing/2014/main" id="{29E109CC-B19C-CE43-87EE-2DA2AA1D7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224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4252" name="Oval 44">
                <a:extLst>
                  <a:ext uri="{FF2B5EF4-FFF2-40B4-BE49-F238E27FC236}">
                    <a16:creationId xmlns:a16="http://schemas.microsoft.com/office/drawing/2014/main" id="{13F5F90B-8DE0-5446-B610-766EAF57A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6" y="222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4253" name="Line 45">
              <a:extLst>
                <a:ext uri="{FF2B5EF4-FFF2-40B4-BE49-F238E27FC236}">
                  <a16:creationId xmlns:a16="http://schemas.microsoft.com/office/drawing/2014/main" id="{2F6B62E9-6FDF-004F-8F57-4725F2296E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24663" y="3319463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4" name="Rectangle 46">
              <a:extLst>
                <a:ext uri="{FF2B5EF4-FFF2-40B4-BE49-F238E27FC236}">
                  <a16:creationId xmlns:a16="http://schemas.microsoft.com/office/drawing/2014/main" id="{400877B7-3B05-AC40-A4C0-CB7C15A2D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4338" y="35512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4255" name="Line 47">
              <a:extLst>
                <a:ext uri="{FF2B5EF4-FFF2-40B4-BE49-F238E27FC236}">
                  <a16:creationId xmlns:a16="http://schemas.microsoft.com/office/drawing/2014/main" id="{D29ABCBD-652F-674F-9442-4E131B128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2125" y="4765675"/>
              <a:ext cx="219075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6" name="Rectangle 48">
              <a:extLst>
                <a:ext uri="{FF2B5EF4-FFF2-40B4-BE49-F238E27FC236}">
                  <a16:creationId xmlns:a16="http://schemas.microsoft.com/office/drawing/2014/main" id="{FB381791-9F73-254E-B9EA-9272E1FEC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1288" y="49276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4257" name="Line 49">
              <a:extLst>
                <a:ext uri="{FF2B5EF4-FFF2-40B4-BE49-F238E27FC236}">
                  <a16:creationId xmlns:a16="http://schemas.microsoft.com/office/drawing/2014/main" id="{3078F4EE-C290-594A-BF6C-A872761AF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6638" y="5564188"/>
              <a:ext cx="338137" cy="203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8" name="Rectangle 50">
              <a:extLst>
                <a:ext uri="{FF2B5EF4-FFF2-40B4-BE49-F238E27FC236}">
                  <a16:creationId xmlns:a16="http://schemas.microsoft.com/office/drawing/2014/main" id="{8AA08FBA-409C-8647-8F4C-3EFCD750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56070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4259" name="Line 51">
              <a:extLst>
                <a:ext uri="{FF2B5EF4-FFF2-40B4-BE49-F238E27FC236}">
                  <a16:creationId xmlns:a16="http://schemas.microsoft.com/office/drawing/2014/main" id="{9623354F-CA17-C949-971B-97104B631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66088" y="4765675"/>
              <a:ext cx="423862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0" name="Rectangle 52">
              <a:extLst>
                <a:ext uri="{FF2B5EF4-FFF2-40B4-BE49-F238E27FC236}">
                  <a16:creationId xmlns:a16="http://schemas.microsoft.com/office/drawing/2014/main" id="{A235031A-F266-844D-B3F9-EA578F881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225" y="50974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4261" name="Line 53">
              <a:extLst>
                <a:ext uri="{FF2B5EF4-FFF2-40B4-BE49-F238E27FC236}">
                  <a16:creationId xmlns:a16="http://schemas.microsoft.com/office/drawing/2014/main" id="{EB3F4F47-659F-3549-9D08-7A62DA3487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305800" y="3879850"/>
              <a:ext cx="236538" cy="40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2" name="Rectangle 54">
              <a:extLst>
                <a:ext uri="{FF2B5EF4-FFF2-40B4-BE49-F238E27FC236}">
                  <a16:creationId xmlns:a16="http://schemas.microsoft.com/office/drawing/2014/main" id="{59138131-9BE3-2A42-9CF0-A81FC87CF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7088" y="38211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4263" name="Line 55">
              <a:extLst>
                <a:ext uri="{FF2B5EF4-FFF2-40B4-BE49-F238E27FC236}">
                  <a16:creationId xmlns:a16="http://schemas.microsoft.com/office/drawing/2014/main" id="{4601246D-06B3-F748-8596-5ABF5CD12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96213" y="3898900"/>
              <a:ext cx="269875" cy="4064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4" name="Rectangle 56">
              <a:extLst>
                <a:ext uri="{FF2B5EF4-FFF2-40B4-BE49-F238E27FC236}">
                  <a16:creationId xmlns:a16="http://schemas.microsoft.com/office/drawing/2014/main" id="{F0566FED-D5F1-3547-835E-935D066B2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7925" y="38369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9C03FF5A-9B1E-0445-BA91-9F60914263CC}"/>
              </a:ext>
            </a:extLst>
          </p:cNvPr>
          <p:cNvGrpSpPr/>
          <p:nvPr/>
        </p:nvGrpSpPr>
        <p:grpSpPr>
          <a:xfrm>
            <a:off x="1507331" y="239711"/>
            <a:ext cx="2239963" cy="3224213"/>
            <a:chOff x="2330450" y="0"/>
            <a:chExt cx="2239963" cy="3224213"/>
          </a:xfrm>
        </p:grpSpPr>
        <p:sp>
          <p:nvSpPr>
            <p:cNvPr id="94265" name="Oval 57">
              <a:extLst>
                <a:ext uri="{FF2B5EF4-FFF2-40B4-BE49-F238E27FC236}">
                  <a16:creationId xmlns:a16="http://schemas.microsoft.com/office/drawing/2014/main" id="{2D3F244C-22D6-B849-BEEB-F1B457A46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738" y="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4266" name="Oval 58">
              <a:extLst>
                <a:ext uri="{FF2B5EF4-FFF2-40B4-BE49-F238E27FC236}">
                  <a16:creationId xmlns:a16="http://schemas.microsoft.com/office/drawing/2014/main" id="{C28CD75A-40C9-F54E-85EC-804DF72AB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625" y="5921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4267" name="Oval 59">
              <a:extLst>
                <a:ext uri="{FF2B5EF4-FFF2-40B4-BE49-F238E27FC236}">
                  <a16:creationId xmlns:a16="http://schemas.microsoft.com/office/drawing/2014/main" id="{6588332F-E6CF-B741-9B23-026CA3968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000" y="14255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4268" name="Oval 60">
              <a:extLst>
                <a:ext uri="{FF2B5EF4-FFF2-40B4-BE49-F238E27FC236}">
                  <a16:creationId xmlns:a16="http://schemas.microsoft.com/office/drawing/2014/main" id="{ADF7A505-A9A3-3249-B36D-F3390C577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975" y="27797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4269" name="Oval 61">
              <a:extLst>
                <a:ext uri="{FF2B5EF4-FFF2-40B4-BE49-F238E27FC236}">
                  <a16:creationId xmlns:a16="http://schemas.microsoft.com/office/drawing/2014/main" id="{4119CB14-84D2-764F-B003-01C959401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3038" y="23002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4270" name="Oval 62">
              <a:extLst>
                <a:ext uri="{FF2B5EF4-FFF2-40B4-BE49-F238E27FC236}">
                  <a16:creationId xmlns:a16="http://schemas.microsoft.com/office/drawing/2014/main" id="{87FAE038-CAF3-054F-95BA-095681396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263" y="14398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4271" name="Oval 63">
              <a:extLst>
                <a:ext uri="{FF2B5EF4-FFF2-40B4-BE49-F238E27FC236}">
                  <a16:creationId xmlns:a16="http://schemas.microsoft.com/office/drawing/2014/main" id="{3C3C2877-923E-3E42-B4F6-46EA0DE0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6925" y="14192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4272" name="Line 64">
              <a:extLst>
                <a:ext uri="{FF2B5EF4-FFF2-40B4-BE49-F238E27FC236}">
                  <a16:creationId xmlns:a16="http://schemas.microsoft.com/office/drawing/2014/main" id="{971AF165-A25B-D84F-8AC4-680AC5B4E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388" y="458788"/>
              <a:ext cx="630237" cy="968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3" name="Line 65">
              <a:extLst>
                <a:ext uri="{FF2B5EF4-FFF2-40B4-BE49-F238E27FC236}">
                  <a16:creationId xmlns:a16="http://schemas.microsoft.com/office/drawing/2014/main" id="{C98811F9-E007-C547-8FE2-C361E6BC5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4088" y="407988"/>
              <a:ext cx="273050" cy="25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4" name="Line 66">
              <a:extLst>
                <a:ext uri="{FF2B5EF4-FFF2-40B4-BE49-F238E27FC236}">
                  <a16:creationId xmlns:a16="http://schemas.microsoft.com/office/drawing/2014/main" id="{2296D9A1-DE2C-1748-B724-DA5CD75A5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063" y="1019175"/>
              <a:ext cx="220662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5" name="Line 67">
              <a:extLst>
                <a:ext uri="{FF2B5EF4-FFF2-40B4-BE49-F238E27FC236}">
                  <a16:creationId xmlns:a16="http://schemas.microsoft.com/office/drawing/2014/main" id="{E074D2BE-A92E-F748-AE51-157BCBC09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4888" y="1019175"/>
              <a:ext cx="306387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6" name="Line 68">
              <a:extLst>
                <a:ext uri="{FF2B5EF4-FFF2-40B4-BE49-F238E27FC236}">
                  <a16:creationId xmlns:a16="http://schemas.microsoft.com/office/drawing/2014/main" id="{EAF25CC7-404E-DD45-A19C-73D09C61ED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3813" y="1852613"/>
              <a:ext cx="442912" cy="952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7" name="Line 69">
              <a:extLst>
                <a:ext uri="{FF2B5EF4-FFF2-40B4-BE49-F238E27FC236}">
                  <a16:creationId xmlns:a16="http://schemas.microsoft.com/office/drawing/2014/main" id="{FFA671FC-C484-8042-A01F-EEE61F59A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2350" y="1887538"/>
              <a:ext cx="101600" cy="900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8" name="Line 70">
              <a:extLst>
                <a:ext uri="{FF2B5EF4-FFF2-40B4-BE49-F238E27FC236}">
                  <a16:creationId xmlns:a16="http://schemas.microsoft.com/office/drawing/2014/main" id="{0839F5BD-3B3D-6344-B5BE-5AA63463FE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1175" y="1852613"/>
              <a:ext cx="3746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9" name="Line 71">
              <a:extLst>
                <a:ext uri="{FF2B5EF4-FFF2-40B4-BE49-F238E27FC236}">
                  <a16:creationId xmlns:a16="http://schemas.microsoft.com/office/drawing/2014/main" id="{BFBA1FDE-BEF2-4040-A2A6-897B069C77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4925" y="1887538"/>
              <a:ext cx="290513" cy="423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80" name="Line 72">
              <a:extLst>
                <a:ext uri="{FF2B5EF4-FFF2-40B4-BE49-F238E27FC236}">
                  <a16:creationId xmlns:a16="http://schemas.microsoft.com/office/drawing/2014/main" id="{317290F2-305C-CA4D-B580-FB598EB25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1975" y="2686050"/>
              <a:ext cx="407988" cy="204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81" name="Rectangle 73">
              <a:extLst>
                <a:ext uri="{FF2B5EF4-FFF2-40B4-BE49-F238E27FC236}">
                  <a16:creationId xmlns:a16="http://schemas.microsoft.com/office/drawing/2014/main" id="{7981EDFB-4E2B-0E41-B7FF-7A1E88310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2508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  <p:sp>
          <p:nvSpPr>
            <p:cNvPr id="94282" name="Rectangle 74">
              <a:extLst>
                <a:ext uri="{FF2B5EF4-FFF2-40B4-BE49-F238E27FC236}">
                  <a16:creationId xmlns:a16="http://schemas.microsoft.com/office/drawing/2014/main" id="{7E842518-A18B-A84F-A8F8-4C38A87E6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263" y="963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4283" name="Rectangle 75">
              <a:extLst>
                <a:ext uri="{FF2B5EF4-FFF2-40B4-BE49-F238E27FC236}">
                  <a16:creationId xmlns:a16="http://schemas.microsoft.com/office/drawing/2014/main" id="{3C93F976-A650-484D-873A-19E17C81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21891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4284" name="Rectangle 76">
              <a:extLst>
                <a:ext uri="{FF2B5EF4-FFF2-40B4-BE49-F238E27FC236}">
                  <a16:creationId xmlns:a16="http://schemas.microsoft.com/office/drawing/2014/main" id="{42345B00-177B-724A-84BE-B4270EC96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4413" y="21383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94285" name="Rectangle 77">
              <a:extLst>
                <a:ext uri="{FF2B5EF4-FFF2-40B4-BE49-F238E27FC236}">
                  <a16:creationId xmlns:a16="http://schemas.microsoft.com/office/drawing/2014/main" id="{CC2E6203-32FD-584D-ABD7-ECD5305A0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838" y="18145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94286" name="Rectangle 78">
              <a:extLst>
                <a:ext uri="{FF2B5EF4-FFF2-40B4-BE49-F238E27FC236}">
                  <a16:creationId xmlns:a16="http://schemas.microsoft.com/office/drawing/2014/main" id="{9BBE172D-6182-0E4F-B157-293509FC0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27495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4287" name="Rectangle 79">
              <a:extLst>
                <a:ext uri="{FF2B5EF4-FFF2-40B4-BE49-F238E27FC236}">
                  <a16:creationId xmlns:a16="http://schemas.microsoft.com/office/drawing/2014/main" id="{E172BD66-40F1-764F-99D3-7FBC2FDD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0450" y="19669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4288" name="Rectangle 80">
              <a:extLst>
                <a:ext uri="{FF2B5EF4-FFF2-40B4-BE49-F238E27FC236}">
                  <a16:creationId xmlns:a16="http://schemas.microsoft.com/office/drawing/2014/main" id="{0AF57708-6B66-4946-81AF-25E235AF7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113" y="6413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4289" name="Rectangle 81">
              <a:extLst>
                <a:ext uri="{FF2B5EF4-FFF2-40B4-BE49-F238E27FC236}">
                  <a16:creationId xmlns:a16="http://schemas.microsoft.com/office/drawing/2014/main" id="{54576F7C-3A3B-2142-A703-9CAF2C801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750" y="9826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14C566B4-9ED3-B143-B622-5BDC3E35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A92C72DE-6C91-C944-9DE6-7E990E56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894-C81C-E648-89AE-97DBFC2A467F}" type="slidenum">
              <a:rPr lang="en-US" altLang="zh-TW"/>
              <a:pPr/>
              <a:t>117</a:t>
            </a:fld>
            <a:endParaRPr lang="en-US" altLang="zh-TW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EAE5F758-9D1B-7246-82C7-4C0B7286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-41276"/>
            <a:ext cx="83804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Prim’s Algorithm</a:t>
            </a:r>
          </a:p>
        </p:txBody>
      </p:sp>
      <p:sp>
        <p:nvSpPr>
          <p:cNvPr id="92164" name="Rectangle 4">
            <a:extLst>
              <a:ext uri="{FF2B5EF4-FFF2-40B4-BE49-F238E27FC236}">
                <a16:creationId xmlns:a16="http://schemas.microsoft.com/office/drawing/2014/main" id="{BFDCD885-3706-7041-9C69-A81DD0060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1431477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TV={0};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let (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) be a least cost edge such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u </a:t>
            </a:r>
            <a:r>
              <a:rPr lang="zh-TW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∈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and 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v </a:t>
            </a:r>
            <a:r>
              <a:rPr lang="zh-TW" altLang="en-US" sz="2400" b="1" dirty="0">
                <a:solidFill>
                  <a:srgbClr val="C00000"/>
                </a:solidFill>
                <a:latin typeface="Courier" pitchFamily="2" charset="0"/>
              </a:rPr>
              <a:t>∉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 TV</a:t>
            </a:r>
          </a:p>
          <a:p>
            <a:pPr>
              <a:lnSpc>
                <a:spcPct val="70000"/>
              </a:lnSpc>
              <a:buNone/>
            </a:pPr>
            <a:endParaRPr lang="en-US" altLang="zh-TW" sz="2400" b="1" dirty="0">
              <a:solidFill>
                <a:srgbClr val="C00000"/>
              </a:solidFill>
              <a:latin typeface="Courier" pitchFamily="2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(there is no such edge) break;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v to TV;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latin typeface="Courier New" panose="02070309020205020404" pitchFamily="49" charset="0"/>
              </a:rPr>
              <a:t>) to 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</p:spTree>
    <p:extLst>
      <p:ext uri="{BB962C8B-B14F-4D97-AF65-F5344CB8AC3E}">
        <p14:creationId xmlns:p14="http://schemas.microsoft.com/office/powerpoint/2010/main" val="11274084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14C566B4-9ED3-B143-B622-5BDC3E35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A92C72DE-6C91-C944-9DE6-7E990E56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894-C81C-E648-89AE-97DBFC2A467F}" type="slidenum">
              <a:rPr lang="en-US" altLang="zh-TW"/>
              <a:pPr/>
              <a:t>118</a:t>
            </a:fld>
            <a:endParaRPr lang="en-US" altLang="zh-TW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EAE5F758-9D1B-7246-82C7-4C0B7286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-41276"/>
            <a:ext cx="83804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Prim’s Algorithm</a:t>
            </a:r>
          </a:p>
        </p:txBody>
      </p:sp>
      <p:sp>
        <p:nvSpPr>
          <p:cNvPr id="92164" name="Rectangle 4">
            <a:extLst>
              <a:ext uri="{FF2B5EF4-FFF2-40B4-BE49-F238E27FC236}">
                <a16:creationId xmlns:a16="http://schemas.microsoft.com/office/drawing/2014/main" id="{BFDCD885-3706-7041-9C69-A81DD0060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1431477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TV={0};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let (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) be a least cost edge such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u </a:t>
            </a:r>
            <a:r>
              <a:rPr lang="zh-TW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∈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and 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v </a:t>
            </a:r>
            <a:r>
              <a:rPr lang="zh-TW" altLang="en-US" sz="2400" b="1" dirty="0">
                <a:solidFill>
                  <a:srgbClr val="C00000"/>
                </a:solidFill>
                <a:latin typeface="Courier" pitchFamily="2" charset="0"/>
              </a:rPr>
              <a:t>∉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 TV</a:t>
            </a:r>
          </a:p>
          <a:p>
            <a:pPr>
              <a:lnSpc>
                <a:spcPct val="70000"/>
              </a:lnSpc>
              <a:buNone/>
            </a:pPr>
            <a:endParaRPr lang="en-US" altLang="zh-TW" sz="2400" b="1" dirty="0">
              <a:solidFill>
                <a:srgbClr val="C00000"/>
              </a:solidFill>
              <a:latin typeface="Courier" pitchFamily="2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(there is no such edge) break;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v to TV;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latin typeface="Courier New" panose="02070309020205020404" pitchFamily="49" charset="0"/>
              </a:rPr>
              <a:t>) to 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26DDC82F-AFD5-F745-AE25-DB9313FDA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478" y="2978517"/>
            <a:ext cx="29699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How to find the desired edge?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11764B2D-A624-EE4D-B15E-0BF17BACDC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5663" y="3284112"/>
            <a:ext cx="397972" cy="36264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1CC44C8C-E699-E945-9AB2-B4E21051D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298" y="6245381"/>
            <a:ext cx="24853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Time Complexity?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027">
            <a:extLst>
              <a:ext uri="{FF2B5EF4-FFF2-40B4-BE49-F238E27FC236}">
                <a16:creationId xmlns:a16="http://schemas.microsoft.com/office/drawing/2014/main" id="{A8E777C6-4530-EE49-AF19-8660652AD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-12700"/>
            <a:ext cx="8285162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A Simple Method to Update &amp; Select</a:t>
            </a:r>
            <a:endParaRPr lang="en-US" altLang="zh-TW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7DDF3AC-5FF9-6449-AE71-D877BA049C1E}"/>
              </a:ext>
            </a:extLst>
          </p:cNvPr>
          <p:cNvGrpSpPr/>
          <p:nvPr/>
        </p:nvGrpSpPr>
        <p:grpSpPr>
          <a:xfrm>
            <a:off x="66667" y="3298788"/>
            <a:ext cx="2239962" cy="3224213"/>
            <a:chOff x="2665413" y="742950"/>
            <a:chExt cx="2239962" cy="3224213"/>
          </a:xfrm>
        </p:grpSpPr>
        <p:sp>
          <p:nvSpPr>
            <p:cNvPr id="93223" name="Oval 1063">
              <a:extLst>
                <a:ext uri="{FF2B5EF4-FFF2-40B4-BE49-F238E27FC236}">
                  <a16:creationId xmlns:a16="http://schemas.microsoft.com/office/drawing/2014/main" id="{5DE030B4-D2D4-0349-9940-4ED522999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700" y="7429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3224" name="Oval 1064">
              <a:extLst>
                <a:ext uri="{FF2B5EF4-FFF2-40B4-BE49-F238E27FC236}">
                  <a16:creationId xmlns:a16="http://schemas.microsoft.com/office/drawing/2014/main" id="{A264A440-21C4-1A40-BE9A-D2F18A1F5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588" y="1335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3225" name="Oval 1065">
              <a:extLst>
                <a:ext uri="{FF2B5EF4-FFF2-40B4-BE49-F238E27FC236}">
                  <a16:creationId xmlns:a16="http://schemas.microsoft.com/office/drawing/2014/main" id="{29F4EDF5-B5E1-EB4A-A82F-F689404B6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21685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226" name="Oval 1066">
              <a:extLst>
                <a:ext uri="{FF2B5EF4-FFF2-40B4-BE49-F238E27FC236}">
                  <a16:creationId xmlns:a16="http://schemas.microsoft.com/office/drawing/2014/main" id="{6B0FA374-AFDD-994E-907E-C9C29556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35226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3227" name="Oval 1067">
              <a:extLst>
                <a:ext uri="{FF2B5EF4-FFF2-40B4-BE49-F238E27FC236}">
                  <a16:creationId xmlns:a16="http://schemas.microsoft.com/office/drawing/2014/main" id="{75270CCD-3CEF-F949-A533-2F5060AC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043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3228" name="Oval 1068">
              <a:extLst>
                <a:ext uri="{FF2B5EF4-FFF2-40B4-BE49-F238E27FC236}">
                  <a16:creationId xmlns:a16="http://schemas.microsoft.com/office/drawing/2014/main" id="{A995AA6E-9507-F54E-AE2C-A067DA0BB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" y="21828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3229" name="Oval 1069">
              <a:extLst>
                <a:ext uri="{FF2B5EF4-FFF2-40B4-BE49-F238E27FC236}">
                  <a16:creationId xmlns:a16="http://schemas.microsoft.com/office/drawing/2014/main" id="{E1E2C921-C3C6-4E49-B62A-185695695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888" y="2162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3230" name="Line 1070">
              <a:extLst>
                <a:ext uri="{FF2B5EF4-FFF2-40B4-BE49-F238E27FC236}">
                  <a16:creationId xmlns:a16="http://schemas.microsoft.com/office/drawing/2014/main" id="{A7EC4083-A21B-C948-A372-D74A7392F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7350" y="1201738"/>
              <a:ext cx="630238" cy="968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1" name="Line 1071">
              <a:extLst>
                <a:ext uri="{FF2B5EF4-FFF2-40B4-BE49-F238E27FC236}">
                  <a16:creationId xmlns:a16="http://schemas.microsoft.com/office/drawing/2014/main" id="{9281BE3A-0400-094A-95DD-5D138ACED7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050" y="1150938"/>
              <a:ext cx="273050" cy="25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2" name="Line 1072">
              <a:extLst>
                <a:ext uri="{FF2B5EF4-FFF2-40B4-BE49-F238E27FC236}">
                  <a16:creationId xmlns:a16="http://schemas.microsoft.com/office/drawing/2014/main" id="{7DA9CF26-7F29-154D-8520-A611A81E0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5" y="1762125"/>
              <a:ext cx="220663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3" name="Line 1073">
              <a:extLst>
                <a:ext uri="{FF2B5EF4-FFF2-40B4-BE49-F238E27FC236}">
                  <a16:creationId xmlns:a16="http://schemas.microsoft.com/office/drawing/2014/main" id="{B8C41AC9-A254-E14D-B49E-122656A848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9850" y="1762125"/>
              <a:ext cx="306388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4" name="Line 1074">
              <a:extLst>
                <a:ext uri="{FF2B5EF4-FFF2-40B4-BE49-F238E27FC236}">
                  <a16:creationId xmlns:a16="http://schemas.microsoft.com/office/drawing/2014/main" id="{BBC822FF-47FB-2246-915A-74AA69749E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8775" y="2595563"/>
              <a:ext cx="442913" cy="952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5" name="Line 1075">
              <a:extLst>
                <a:ext uri="{FF2B5EF4-FFF2-40B4-BE49-F238E27FC236}">
                  <a16:creationId xmlns:a16="http://schemas.microsoft.com/office/drawing/2014/main" id="{5287577C-9365-7F40-A682-DCDB65A9BE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7313" y="2630488"/>
              <a:ext cx="101600" cy="900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6" name="Line 1076">
              <a:extLst>
                <a:ext uri="{FF2B5EF4-FFF2-40B4-BE49-F238E27FC236}">
                  <a16:creationId xmlns:a16="http://schemas.microsoft.com/office/drawing/2014/main" id="{1ABE19AD-0E0C-B841-A61F-142C046C33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6138" y="2595563"/>
              <a:ext cx="3746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7" name="Line 1077">
              <a:extLst>
                <a:ext uri="{FF2B5EF4-FFF2-40B4-BE49-F238E27FC236}">
                  <a16:creationId xmlns:a16="http://schemas.microsoft.com/office/drawing/2014/main" id="{D94E481C-C299-BB44-80E0-A44ABE5BE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2630488"/>
              <a:ext cx="290512" cy="423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8" name="Line 1078">
              <a:extLst>
                <a:ext uri="{FF2B5EF4-FFF2-40B4-BE49-F238E27FC236}">
                  <a16:creationId xmlns:a16="http://schemas.microsoft.com/office/drawing/2014/main" id="{71D73DC4-F9CE-CD43-9ED3-B1FAABF93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6938" y="3429000"/>
              <a:ext cx="407987" cy="204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39" name="Rectangle 1079">
              <a:extLst>
                <a:ext uri="{FF2B5EF4-FFF2-40B4-BE49-F238E27FC236}">
                  <a16:creationId xmlns:a16="http://schemas.microsoft.com/office/drawing/2014/main" id="{1EC151D5-6AEB-8E43-9F63-53DAD0D37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300" y="9937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  <p:sp>
          <p:nvSpPr>
            <p:cNvPr id="93240" name="Rectangle 1080">
              <a:extLst>
                <a:ext uri="{FF2B5EF4-FFF2-40B4-BE49-F238E27FC236}">
                  <a16:creationId xmlns:a16="http://schemas.microsoft.com/office/drawing/2014/main" id="{0302F195-9AB0-5143-9BAB-934CB67F3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7225" y="17065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3241" name="Rectangle 1081">
              <a:extLst>
                <a:ext uri="{FF2B5EF4-FFF2-40B4-BE49-F238E27FC236}">
                  <a16:creationId xmlns:a16="http://schemas.microsoft.com/office/drawing/2014/main" id="{20ECABBC-45FB-E443-8A42-F5D07F6CF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163" y="29321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3242" name="Rectangle 1082">
              <a:extLst>
                <a:ext uri="{FF2B5EF4-FFF2-40B4-BE49-F238E27FC236}">
                  <a16:creationId xmlns:a16="http://schemas.microsoft.com/office/drawing/2014/main" id="{05FF12B9-5727-1F44-855D-93D822495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375" y="28813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93243" name="Rectangle 1083">
              <a:extLst>
                <a:ext uri="{FF2B5EF4-FFF2-40B4-BE49-F238E27FC236}">
                  <a16:creationId xmlns:a16="http://schemas.microsoft.com/office/drawing/2014/main" id="{C1F1E20B-DFB9-0441-AAD4-CD2BD0B32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800" y="25574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93244" name="Rectangle 1084">
              <a:extLst>
                <a:ext uri="{FF2B5EF4-FFF2-40B4-BE49-F238E27FC236}">
                  <a16:creationId xmlns:a16="http://schemas.microsoft.com/office/drawing/2014/main" id="{F1981C63-E278-B34E-8888-04E4A3FD1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34925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3245" name="Rectangle 1085">
              <a:extLst>
                <a:ext uri="{FF2B5EF4-FFF2-40B4-BE49-F238E27FC236}">
                  <a16:creationId xmlns:a16="http://schemas.microsoft.com/office/drawing/2014/main" id="{AC3EF4AC-60AA-E843-BC22-511619B6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413" y="27098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3246" name="Rectangle 1086">
              <a:extLst>
                <a:ext uri="{FF2B5EF4-FFF2-40B4-BE49-F238E27FC236}">
                  <a16:creationId xmlns:a16="http://schemas.microsoft.com/office/drawing/2014/main" id="{E101BE7F-0E1E-E642-8C1C-DCBCB0FD0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075" y="13843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3247" name="Rectangle 1087">
              <a:extLst>
                <a:ext uri="{FF2B5EF4-FFF2-40B4-BE49-F238E27FC236}">
                  <a16:creationId xmlns:a16="http://schemas.microsoft.com/office/drawing/2014/main" id="{DC9F098A-6CA3-2640-94FA-DF7F4954F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713" y="17256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7DCA763-534D-F949-8C56-5F69F87B0998}"/>
              </a:ext>
            </a:extLst>
          </p:cNvPr>
          <p:cNvGrpSpPr/>
          <p:nvPr/>
        </p:nvGrpSpPr>
        <p:grpSpPr>
          <a:xfrm>
            <a:off x="2370489" y="3289854"/>
            <a:ext cx="2154238" cy="3224212"/>
            <a:chOff x="364622" y="3360045"/>
            <a:chExt cx="2154238" cy="3224212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EF8D7B52-7B2C-9D42-9189-05B7B7C656B4}"/>
                </a:ext>
              </a:extLst>
            </p:cNvPr>
            <p:cNvGrpSpPr/>
            <p:nvPr/>
          </p:nvGrpSpPr>
          <p:grpSpPr>
            <a:xfrm>
              <a:off x="364622" y="3360045"/>
              <a:ext cx="2154238" cy="3224212"/>
              <a:chOff x="1241425" y="2947988"/>
              <a:chExt cx="2154238" cy="3224212"/>
            </a:xfrm>
          </p:grpSpPr>
          <p:sp>
            <p:nvSpPr>
              <p:cNvPr id="93188" name="Oval 1028">
                <a:extLst>
                  <a:ext uri="{FF2B5EF4-FFF2-40B4-BE49-F238E27FC236}">
                    <a16:creationId xmlns:a16="http://schemas.microsoft.com/office/drawing/2014/main" id="{EA86D07F-631F-1841-9FB3-BF347882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3900" y="2947988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3189" name="Oval 1029">
                <a:extLst>
                  <a:ext uri="{FF2B5EF4-FFF2-40B4-BE49-F238E27FC236}">
                    <a16:creationId xmlns:a16="http://schemas.microsoft.com/office/drawing/2014/main" id="{7C682004-13A3-4545-B87A-18D48A027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7788" y="3540125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3190" name="Oval 1030">
                <a:extLst>
                  <a:ext uri="{FF2B5EF4-FFF2-40B4-BE49-F238E27FC236}">
                    <a16:creationId xmlns:a16="http://schemas.microsoft.com/office/drawing/2014/main" id="{F0F3EC35-638B-784B-BAD4-1F151C8DD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1163" y="4373563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3191" name="Oval 1031">
                <a:extLst>
                  <a:ext uri="{FF2B5EF4-FFF2-40B4-BE49-F238E27FC236}">
                    <a16:creationId xmlns:a16="http://schemas.microsoft.com/office/drawing/2014/main" id="{94A24DD0-3DA0-7F45-890E-D2E23D9BA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0138" y="572770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3192" name="Oval 1032">
                <a:extLst>
                  <a:ext uri="{FF2B5EF4-FFF2-40B4-BE49-F238E27FC236}">
                    <a16:creationId xmlns:a16="http://schemas.microsoft.com/office/drawing/2014/main" id="{B501F15A-9E5D-9744-AFE2-84B09B609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00" y="5248275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3193" name="Oval 1033">
                <a:extLst>
                  <a:ext uri="{FF2B5EF4-FFF2-40B4-BE49-F238E27FC236}">
                    <a16:creationId xmlns:a16="http://schemas.microsoft.com/office/drawing/2014/main" id="{BE92DD58-492B-EE4F-BA91-2F62BA234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425" y="4387850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3194" name="Oval 1034">
                <a:extLst>
                  <a:ext uri="{FF2B5EF4-FFF2-40B4-BE49-F238E27FC236}">
                    <a16:creationId xmlns:a16="http://schemas.microsoft.com/office/drawing/2014/main" id="{5BEEB2E2-2EB0-E940-A4A6-DBD6F25E6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088" y="4367213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93203" name="Line 1043">
                <a:extLst>
                  <a:ext uri="{FF2B5EF4-FFF2-40B4-BE49-F238E27FC236}">
                    <a16:creationId xmlns:a16="http://schemas.microsoft.com/office/drawing/2014/main" id="{AECCB809-9246-8E4B-8A2A-844EB6E79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1138" y="3408363"/>
                <a:ext cx="628650" cy="966787"/>
              </a:xfrm>
              <a:prstGeom prst="line">
                <a:avLst/>
              </a:prstGeom>
              <a:noFill/>
              <a:ln w="12700">
                <a:solidFill>
                  <a:srgbClr val="CC3300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3204" name="Rectangle 1044">
                <a:extLst>
                  <a:ext uri="{FF2B5EF4-FFF2-40B4-BE49-F238E27FC236}">
                    <a16:creationId xmlns:a16="http://schemas.microsoft.com/office/drawing/2014/main" id="{88D1ADD4-0A24-B245-8099-08C8CF088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8275" y="3589338"/>
                <a:ext cx="442429" cy="4007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zh-TW" dirty="0">
                    <a:solidFill>
                      <a:srgbClr val="C00000"/>
                    </a:solidFill>
                    <a:ea typeface="新細明體" panose="02020500000000000000" pitchFamily="18" charset="-120"/>
                  </a:rPr>
                  <a:t>10</a:t>
                </a:r>
              </a:p>
            </p:txBody>
          </p:sp>
        </p:grpSp>
        <p:sp>
          <p:nvSpPr>
            <p:cNvPr id="70" name="Line 1043">
              <a:extLst>
                <a:ext uri="{FF2B5EF4-FFF2-40B4-BE49-F238E27FC236}">
                  <a16:creationId xmlns:a16="http://schemas.microsoft.com/office/drawing/2014/main" id="{1CC84E2E-6A96-7248-88FD-1189B8FE9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7620" y="3712404"/>
              <a:ext cx="310338" cy="298584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Rectangle 1044">
              <a:extLst>
                <a:ext uri="{FF2B5EF4-FFF2-40B4-BE49-F238E27FC236}">
                  <a16:creationId xmlns:a16="http://schemas.microsoft.com/office/drawing/2014/main" id="{959E4409-DC15-4749-810F-76356C280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795" y="3499367"/>
              <a:ext cx="442429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rgbClr val="C00000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6898F7C-D7C5-F349-95DB-AB0E248C58F3}"/>
              </a:ext>
            </a:extLst>
          </p:cNvPr>
          <p:cNvGrpSpPr/>
          <p:nvPr/>
        </p:nvGrpSpPr>
        <p:grpSpPr>
          <a:xfrm>
            <a:off x="4599392" y="3279642"/>
            <a:ext cx="2228850" cy="3224213"/>
            <a:chOff x="5657850" y="2261428"/>
            <a:chExt cx="2228850" cy="3224213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71A0DBB-0646-354C-940B-3A35821F1F7E}"/>
                </a:ext>
              </a:extLst>
            </p:cNvPr>
            <p:cNvGrpSpPr/>
            <p:nvPr/>
          </p:nvGrpSpPr>
          <p:grpSpPr>
            <a:xfrm>
              <a:off x="5657850" y="2261428"/>
              <a:ext cx="2228850" cy="3224213"/>
              <a:chOff x="3956050" y="2930525"/>
              <a:chExt cx="2228850" cy="3224213"/>
            </a:xfrm>
          </p:grpSpPr>
          <p:grpSp>
            <p:nvGrpSpPr>
              <p:cNvPr id="93195" name="Group 1035">
                <a:extLst>
                  <a:ext uri="{FF2B5EF4-FFF2-40B4-BE49-F238E27FC236}">
                    <a16:creationId xmlns:a16="http://schemas.microsoft.com/office/drawing/2014/main" id="{83CAB45D-2B96-A04C-B797-3A2B12B90D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30663" y="2930525"/>
                <a:ext cx="2154237" cy="3224213"/>
                <a:chOff x="2273" y="1346"/>
                <a:chExt cx="1357" cy="2031"/>
              </a:xfrm>
            </p:grpSpPr>
            <p:sp>
              <p:nvSpPr>
                <p:cNvPr id="93196" name="Oval 1036">
                  <a:extLst>
                    <a:ext uri="{FF2B5EF4-FFF2-40B4-BE49-F238E27FC236}">
                      <a16:creationId xmlns:a16="http://schemas.microsoft.com/office/drawing/2014/main" id="{C760EBA3-FE8B-224A-A9B4-644379FFE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" y="1346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93197" name="Oval 1037">
                  <a:extLst>
                    <a:ext uri="{FF2B5EF4-FFF2-40B4-BE49-F238E27FC236}">
                      <a16:creationId xmlns:a16="http://schemas.microsoft.com/office/drawing/2014/main" id="{2C26B628-1A92-7541-8ED5-CB7606A138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1719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93198" name="Oval 1038">
                  <a:extLst>
                    <a:ext uri="{FF2B5EF4-FFF2-40B4-BE49-F238E27FC236}">
                      <a16:creationId xmlns:a16="http://schemas.microsoft.com/office/drawing/2014/main" id="{F5B34B4C-2E73-0945-A930-EBD23642A8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" y="2244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93199" name="Oval 1039">
                  <a:extLst>
                    <a:ext uri="{FF2B5EF4-FFF2-40B4-BE49-F238E27FC236}">
                      <a16:creationId xmlns:a16="http://schemas.microsoft.com/office/drawing/2014/main" id="{1BDFAD60-712D-A14D-AD7E-383E3925B9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4" y="3097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93200" name="Oval 1040">
                  <a:extLst>
                    <a:ext uri="{FF2B5EF4-FFF2-40B4-BE49-F238E27FC236}">
                      <a16:creationId xmlns:a16="http://schemas.microsoft.com/office/drawing/2014/main" id="{09E17892-184E-024D-AE67-4E0EC47B51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9" y="2795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93201" name="Oval 1041">
                  <a:extLst>
                    <a:ext uri="{FF2B5EF4-FFF2-40B4-BE49-F238E27FC236}">
                      <a16:creationId xmlns:a16="http://schemas.microsoft.com/office/drawing/2014/main" id="{C56097A7-CA19-3A4B-BD32-ADCC60DD1D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253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</a:p>
              </p:txBody>
            </p:sp>
            <p:sp>
              <p:nvSpPr>
                <p:cNvPr id="93202" name="Oval 1042">
                  <a:extLst>
                    <a:ext uri="{FF2B5EF4-FFF2-40B4-BE49-F238E27FC236}">
                      <a16:creationId xmlns:a16="http://schemas.microsoft.com/office/drawing/2014/main" id="{6E2FD283-2D35-B94E-929F-DF94E20C89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2" y="2240"/>
                  <a:ext cx="280" cy="2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eaLnBrk="0" hangingPunct="0"/>
                  <a:r>
                    <a:rPr lang="en-US" altLang="zh-TW" sz="2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</p:txBody>
            </p:sp>
          </p:grpSp>
          <p:sp>
            <p:nvSpPr>
              <p:cNvPr id="93215" name="Line 1055">
                <a:extLst>
                  <a:ext uri="{FF2B5EF4-FFF2-40B4-BE49-F238E27FC236}">
                    <a16:creationId xmlns:a16="http://schemas.microsoft.com/office/drawing/2014/main" id="{4CC00828-BD6B-5C4D-84EA-44D766512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5300" y="3373438"/>
                <a:ext cx="611188" cy="98583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3216" name="Line 1056">
                <a:extLst>
                  <a:ext uri="{FF2B5EF4-FFF2-40B4-BE49-F238E27FC236}">
                    <a16:creationId xmlns:a16="http://schemas.microsoft.com/office/drawing/2014/main" id="{ADF27756-7F46-4C45-8442-A474C827E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7838" y="4837113"/>
                <a:ext cx="203200" cy="422275"/>
              </a:xfrm>
              <a:prstGeom prst="line">
                <a:avLst/>
              </a:prstGeom>
              <a:noFill/>
              <a:ln w="12700">
                <a:solidFill>
                  <a:srgbClr val="CC3300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3217" name="Rectangle 1057">
                <a:extLst>
                  <a:ext uri="{FF2B5EF4-FFF2-40B4-BE49-F238E27FC236}">
                    <a16:creationId xmlns:a16="http://schemas.microsoft.com/office/drawing/2014/main" id="{A591FA01-F930-D947-A08E-91A8FA136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175" y="3656013"/>
                <a:ext cx="438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10</a:t>
                </a:r>
              </a:p>
            </p:txBody>
          </p:sp>
          <p:sp>
            <p:nvSpPr>
              <p:cNvPr id="93218" name="Rectangle 1058">
                <a:extLst>
                  <a:ext uri="{FF2B5EF4-FFF2-40B4-BE49-F238E27FC236}">
                    <a16:creationId xmlns:a16="http://schemas.microsoft.com/office/drawing/2014/main" id="{EF117C53-F92D-3C4B-BA34-A72E119D0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6050" y="5033963"/>
                <a:ext cx="442429" cy="4007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zh-TW" dirty="0">
                    <a:solidFill>
                      <a:srgbClr val="C00000"/>
                    </a:solidFill>
                    <a:ea typeface="新細明體" panose="02020500000000000000" pitchFamily="18" charset="-120"/>
                  </a:rPr>
                  <a:t>25</a:t>
                </a:r>
              </a:p>
            </p:txBody>
          </p:sp>
        </p:grpSp>
        <p:sp>
          <p:nvSpPr>
            <p:cNvPr id="72" name="Line 1056">
              <a:extLst>
                <a:ext uri="{FF2B5EF4-FFF2-40B4-BE49-F238E27FC236}">
                  <a16:creationId xmlns:a16="http://schemas.microsoft.com/office/drawing/2014/main" id="{06389C3F-8488-4E49-98C2-FB38CFB4A8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67369" y="2636079"/>
              <a:ext cx="292255" cy="2539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Rectangle 1044">
              <a:extLst>
                <a:ext uri="{FF2B5EF4-FFF2-40B4-BE49-F238E27FC236}">
                  <a16:creationId xmlns:a16="http://schemas.microsoft.com/office/drawing/2014/main" id="{DBC69BAE-531E-3947-98FD-FE3098384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3496" y="2335283"/>
              <a:ext cx="442429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  <p:sp>
        <p:nvSpPr>
          <p:cNvPr id="77" name="Rectangle 4">
            <a:extLst>
              <a:ext uri="{FF2B5EF4-FFF2-40B4-BE49-F238E27FC236}">
                <a16:creationId xmlns:a16="http://schemas.microsoft.com/office/drawing/2014/main" id="{96FBDD11-F58F-4B49-9B8F-A6C887462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60" y="787160"/>
            <a:ext cx="80994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>
                <a:solidFill>
                  <a:schemeClr val="tx2"/>
                </a:solidFill>
              </a:rPr>
              <a:t>Update the distance between v</a:t>
            </a:r>
            <a:r>
              <a:rPr lang="en-US" altLang="zh-TW" baseline="-25000" dirty="0">
                <a:solidFill>
                  <a:schemeClr val="tx2"/>
                </a:solidFill>
              </a:rPr>
              <a:t>0</a:t>
            </a:r>
            <a:r>
              <a:rPr lang="en-US" altLang="zh-TW" dirty="0">
                <a:solidFill>
                  <a:schemeClr val="tx2"/>
                </a:solidFill>
              </a:rPr>
              <a:t> and others</a:t>
            </a:r>
          </a:p>
          <a:p>
            <a:pPr lvl="1"/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At most </a:t>
            </a:r>
            <a:r>
              <a:rPr lang="en-US" altLang="zh-TW" i="1" dirty="0">
                <a:solidFill>
                  <a:schemeClr val="tx2"/>
                </a:solidFill>
                <a:sym typeface="Wingdings" pitchFamily="2" charset="2"/>
              </a:rPr>
              <a:t>n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-1 neighbors requires update  O(</a:t>
            </a:r>
            <a:r>
              <a:rPr lang="en-US" altLang="zh-TW" i="1" dirty="0">
                <a:solidFill>
                  <a:schemeClr val="tx2"/>
                </a:solidFill>
                <a:sym typeface="Wingdings" pitchFamily="2" charset="2"/>
              </a:rPr>
              <a:t>n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)</a:t>
            </a:r>
          </a:p>
          <a:p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Select the minimum from the remaining nodes</a:t>
            </a:r>
          </a:p>
          <a:p>
            <a:pPr lvl="1"/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At most </a:t>
            </a:r>
            <a:r>
              <a:rPr lang="en-US" altLang="zh-TW" i="1" dirty="0">
                <a:solidFill>
                  <a:schemeClr val="tx2"/>
                </a:solidFill>
                <a:sym typeface="Wingdings" pitchFamily="2" charset="2"/>
              </a:rPr>
              <a:t>n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-1 nodes can be selected  O(</a:t>
            </a:r>
            <a:r>
              <a:rPr lang="en-US" altLang="zh-TW" i="1" dirty="0">
                <a:solidFill>
                  <a:schemeClr val="tx2"/>
                </a:solidFill>
                <a:sym typeface="Wingdings" pitchFamily="2" charset="2"/>
              </a:rPr>
              <a:t>n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)</a:t>
            </a:r>
            <a:endParaRPr lang="en-US" altLang="zh-TW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B178F25-2CC5-864B-B993-4254D62D728C}"/>
              </a:ext>
            </a:extLst>
          </p:cNvPr>
          <p:cNvGrpSpPr/>
          <p:nvPr/>
        </p:nvGrpSpPr>
        <p:grpSpPr>
          <a:xfrm>
            <a:off x="6815359" y="3279642"/>
            <a:ext cx="2263775" cy="3224212"/>
            <a:chOff x="6815359" y="3279642"/>
            <a:chExt cx="2263775" cy="32242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EEF8827-7A2B-8B40-93AE-F0B23CE5215E}"/>
                </a:ext>
              </a:extLst>
            </p:cNvPr>
            <p:cNvGrpSpPr/>
            <p:nvPr/>
          </p:nvGrpSpPr>
          <p:grpSpPr>
            <a:xfrm>
              <a:off x="6815359" y="3279642"/>
              <a:ext cx="2263775" cy="3224212"/>
              <a:chOff x="6815359" y="3279642"/>
              <a:chExt cx="2263775" cy="3224212"/>
            </a:xfrm>
          </p:grpSpPr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F97E0A5B-393A-794C-B86C-61005B8CD279}"/>
                  </a:ext>
                </a:extLst>
              </p:cNvPr>
              <p:cNvGrpSpPr/>
              <p:nvPr/>
            </p:nvGrpSpPr>
            <p:grpSpPr>
              <a:xfrm>
                <a:off x="6815359" y="3279642"/>
                <a:ext cx="2263775" cy="3224212"/>
                <a:chOff x="6880225" y="2928938"/>
                <a:chExt cx="2263775" cy="3224212"/>
              </a:xfrm>
            </p:grpSpPr>
            <p:grpSp>
              <p:nvGrpSpPr>
                <p:cNvPr id="80" name="Group 1045">
                  <a:extLst>
                    <a:ext uri="{FF2B5EF4-FFF2-40B4-BE49-F238E27FC236}">
                      <a16:creationId xmlns:a16="http://schemas.microsoft.com/office/drawing/2014/main" id="{8594C769-5985-CB4A-A979-EB18B6CF5A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89763" y="2928938"/>
                  <a:ext cx="2154237" cy="3224212"/>
                  <a:chOff x="4137" y="1345"/>
                  <a:chExt cx="1357" cy="2031"/>
                </a:xfrm>
              </p:grpSpPr>
              <p:sp>
                <p:nvSpPr>
                  <p:cNvPr id="87" name="Oval 1046">
                    <a:extLst>
                      <a:ext uri="{FF2B5EF4-FFF2-40B4-BE49-F238E27FC236}">
                        <a16:creationId xmlns:a16="http://schemas.microsoft.com/office/drawing/2014/main" id="{22AF4936-D615-3E4B-9E33-8FA41EE421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11" y="1345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0</a:t>
                    </a:r>
                  </a:p>
                </p:txBody>
              </p:sp>
              <p:sp>
                <p:nvSpPr>
                  <p:cNvPr id="88" name="Oval 1047">
                    <a:extLst>
                      <a:ext uri="{FF2B5EF4-FFF2-40B4-BE49-F238E27FC236}">
                        <a16:creationId xmlns:a16="http://schemas.microsoft.com/office/drawing/2014/main" id="{12BB0803-DBFE-3E46-B514-8931C09690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04" y="1718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1</a:t>
                    </a:r>
                  </a:p>
                </p:txBody>
              </p:sp>
              <p:sp>
                <p:nvSpPr>
                  <p:cNvPr id="89" name="Oval 1048">
                    <a:extLst>
                      <a:ext uri="{FF2B5EF4-FFF2-40B4-BE49-F238E27FC236}">
                        <a16:creationId xmlns:a16="http://schemas.microsoft.com/office/drawing/2014/main" id="{D5069201-9914-D24F-AA3A-AD9FF7839A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4" y="2243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2</a:t>
                    </a:r>
                  </a:p>
                </p:txBody>
              </p:sp>
              <p:sp>
                <p:nvSpPr>
                  <p:cNvPr id="90" name="Oval 1049">
                    <a:extLst>
                      <a:ext uri="{FF2B5EF4-FFF2-40B4-BE49-F238E27FC236}">
                        <a16:creationId xmlns:a16="http://schemas.microsoft.com/office/drawing/2014/main" id="{8564075C-4659-4B44-9A61-4B58F1F97B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3096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3</a:t>
                    </a:r>
                  </a:p>
                </p:txBody>
              </p:sp>
              <p:sp>
                <p:nvSpPr>
                  <p:cNvPr id="91" name="Oval 1050">
                    <a:extLst>
                      <a:ext uri="{FF2B5EF4-FFF2-40B4-BE49-F238E27FC236}">
                        <a16:creationId xmlns:a16="http://schemas.microsoft.com/office/drawing/2014/main" id="{B3D80F3E-62AB-2C49-A956-83CB6DCCC2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63" y="2794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4</a:t>
                    </a:r>
                  </a:p>
                </p:txBody>
              </p:sp>
              <p:sp>
                <p:nvSpPr>
                  <p:cNvPr id="92" name="Oval 1051">
                    <a:extLst>
                      <a:ext uri="{FF2B5EF4-FFF2-40B4-BE49-F238E27FC236}">
                        <a16:creationId xmlns:a16="http://schemas.microsoft.com/office/drawing/2014/main" id="{3C103B5E-47A3-C948-AD70-5C4D30B1DA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37" y="2252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 dirty="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5</a:t>
                    </a:r>
                  </a:p>
                </p:txBody>
              </p:sp>
              <p:sp>
                <p:nvSpPr>
                  <p:cNvPr id="93" name="Oval 1052">
                    <a:extLst>
                      <a:ext uri="{FF2B5EF4-FFF2-40B4-BE49-F238E27FC236}">
                        <a16:creationId xmlns:a16="http://schemas.microsoft.com/office/drawing/2014/main" id="{F1EE4437-4CBA-2848-9D96-EDE4C585AC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56" y="2239"/>
                    <a:ext cx="280" cy="2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2075" tIns="46038" rIns="92075" bIns="46038" anchor="ctr"/>
                  <a:lstStyle/>
                  <a:p>
                    <a:pPr eaLnBrk="0" hangingPunct="0"/>
                    <a:r>
                      <a:rPr lang="en-US" altLang="zh-TW" sz="2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6</a:t>
                    </a:r>
                  </a:p>
                </p:txBody>
              </p:sp>
            </p:grpSp>
            <p:sp>
              <p:nvSpPr>
                <p:cNvPr id="81" name="Line 1053">
                  <a:extLst>
                    <a:ext uri="{FF2B5EF4-FFF2-40B4-BE49-F238E27FC236}">
                      <a16:creationId xmlns:a16="http://schemas.microsoft.com/office/drawing/2014/main" id="{2612B187-3072-F04B-8240-BFC9C72CC6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3600" y="3373438"/>
                  <a:ext cx="679450" cy="98583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2" name="Rectangle 1054">
                  <a:extLst>
                    <a:ext uri="{FF2B5EF4-FFF2-40B4-BE49-F238E27FC236}">
                      <a16:creationId xmlns:a16="http://schemas.microsoft.com/office/drawing/2014/main" id="{10DD0609-AB4D-4A4E-93FD-820E179D25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53275" y="3605213"/>
                  <a:ext cx="438150" cy="396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l" eaLnBrk="0" hangingPunct="0"/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10</a:t>
                  </a:r>
                </a:p>
              </p:txBody>
            </p:sp>
            <p:sp>
              <p:nvSpPr>
                <p:cNvPr id="83" name="Line 1059">
                  <a:extLst>
                    <a:ext uri="{FF2B5EF4-FFF2-40B4-BE49-F238E27FC236}">
                      <a16:creationId xmlns:a16="http://schemas.microsoft.com/office/drawing/2014/main" id="{49B76CE2-2359-564A-96CE-1880CE9436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31063" y="4819650"/>
                  <a:ext cx="219075" cy="4746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4" name="Rectangle 1060">
                  <a:extLst>
                    <a:ext uri="{FF2B5EF4-FFF2-40B4-BE49-F238E27FC236}">
                      <a16:creationId xmlns:a16="http://schemas.microsoft.com/office/drawing/2014/main" id="{584ABB2E-5EA3-A44A-9A3D-DE294A5070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80225" y="4981575"/>
                  <a:ext cx="438150" cy="396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l" eaLnBrk="0" hangingPunct="0"/>
                  <a:r>
                    <a:rPr lang="en-US" altLang="zh-TW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25</a:t>
                  </a:r>
                </a:p>
              </p:txBody>
            </p:sp>
            <p:sp>
              <p:nvSpPr>
                <p:cNvPr id="85" name="Line 1061">
                  <a:extLst>
                    <a:ext uri="{FF2B5EF4-FFF2-40B4-BE49-F238E27FC236}">
                      <a16:creationId xmlns:a16="http://schemas.microsoft.com/office/drawing/2014/main" id="{AB00324E-FF45-4B47-A3F3-FFE2E8D88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75575" y="5618163"/>
                  <a:ext cx="338138" cy="203200"/>
                </a:xfrm>
                <a:prstGeom prst="line">
                  <a:avLst/>
                </a:prstGeom>
                <a:noFill/>
                <a:ln w="12700">
                  <a:solidFill>
                    <a:srgbClr val="CC3300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6" name="Rectangle 1062">
                  <a:extLst>
                    <a:ext uri="{FF2B5EF4-FFF2-40B4-BE49-F238E27FC236}">
                      <a16:creationId xmlns:a16="http://schemas.microsoft.com/office/drawing/2014/main" id="{1E7834F5-9FC9-2B48-8210-1EA8008E2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6988" y="5661025"/>
                  <a:ext cx="442429" cy="4007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l" eaLnBrk="0" hangingPunct="0"/>
                  <a:r>
                    <a:rPr lang="en-US" altLang="zh-TW" dirty="0">
                      <a:solidFill>
                        <a:srgbClr val="C00000"/>
                      </a:solidFill>
                      <a:ea typeface="新細明體" panose="02020500000000000000" pitchFamily="18" charset="-120"/>
                    </a:rPr>
                    <a:t>22</a:t>
                  </a:r>
                </a:p>
              </p:txBody>
            </p:sp>
          </p:grpSp>
          <p:sp>
            <p:nvSpPr>
              <p:cNvPr id="94" name="Line 1061">
                <a:extLst>
                  <a:ext uri="{FF2B5EF4-FFF2-40B4-BE49-F238E27FC236}">
                    <a16:creationId xmlns:a16="http://schemas.microsoft.com/office/drawing/2014/main" id="{C836F12A-EC5C-614E-A6FC-1F0C7ADA7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77371" y="5141779"/>
                <a:ext cx="333375" cy="466726"/>
              </a:xfrm>
              <a:prstGeom prst="line">
                <a:avLst/>
              </a:prstGeom>
              <a:noFill/>
              <a:ln w="12700">
                <a:solidFill>
                  <a:srgbClr val="CC3300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5" name="Rectangle 1062">
                <a:extLst>
                  <a:ext uri="{FF2B5EF4-FFF2-40B4-BE49-F238E27FC236}">
                    <a16:creationId xmlns:a16="http://schemas.microsoft.com/office/drawing/2014/main" id="{F542485B-DEDF-794E-83D2-ABE90C32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9097" y="4976629"/>
                <a:ext cx="442429" cy="4007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zh-TW" dirty="0">
                    <a:solidFill>
                      <a:srgbClr val="C00000"/>
                    </a:solidFill>
                    <a:ea typeface="新細明體" panose="02020500000000000000" pitchFamily="18" charset="-120"/>
                  </a:rPr>
                  <a:t>24</a:t>
                </a:r>
              </a:p>
            </p:txBody>
          </p:sp>
        </p:grpSp>
        <p:sp>
          <p:nvSpPr>
            <p:cNvPr id="78" name="Line 1056">
              <a:extLst>
                <a:ext uri="{FF2B5EF4-FFF2-40B4-BE49-F238E27FC236}">
                  <a16:creationId xmlns:a16="http://schemas.microsoft.com/office/drawing/2014/main" id="{58C9AECA-D909-F646-9469-59127913C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740" y="3639348"/>
              <a:ext cx="292255" cy="2539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" name="Rectangle 1044">
              <a:extLst>
                <a:ext uri="{FF2B5EF4-FFF2-40B4-BE49-F238E27FC236}">
                  <a16:creationId xmlns:a16="http://schemas.microsoft.com/office/drawing/2014/main" id="{661A1902-9A71-8E4A-9623-53F039BA3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7867" y="3338552"/>
              <a:ext cx="442429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77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頁尾版面配置區 2">
            <a:extLst>
              <a:ext uri="{FF2B5EF4-FFF2-40B4-BE49-F238E27FC236}">
                <a16:creationId xmlns:a16="http://schemas.microsoft.com/office/drawing/2014/main" id="{1E302268-1049-5049-A060-3E2F4605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5" name="投影片編號版面配置區 3">
            <a:extLst>
              <a:ext uri="{FF2B5EF4-FFF2-40B4-BE49-F238E27FC236}">
                <a16:creationId xmlns:a16="http://schemas.microsoft.com/office/drawing/2014/main" id="{993F3DE9-D21A-F04C-9619-7A423B1E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A50-F75C-7A42-ADF4-9F40B3C221B4}" type="slidenum">
              <a:rPr lang="en-US" altLang="zh-TW"/>
              <a:pPr/>
              <a:t>12</a:t>
            </a:fld>
            <a:endParaRPr lang="en-US" altLang="zh-TW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F01A3E7-D45A-ED46-BA62-381E8C6A3FEF}"/>
              </a:ext>
            </a:extLst>
          </p:cNvPr>
          <p:cNvGrpSpPr/>
          <p:nvPr/>
        </p:nvGrpSpPr>
        <p:grpSpPr>
          <a:xfrm>
            <a:off x="764839" y="2482863"/>
            <a:ext cx="7535863" cy="3614725"/>
            <a:chOff x="1330325" y="3238500"/>
            <a:chExt cx="7535863" cy="3614725"/>
          </a:xfrm>
        </p:grpSpPr>
        <p:grpSp>
          <p:nvGrpSpPr>
            <p:cNvPr id="5172" name="Group 52">
              <a:extLst>
                <a:ext uri="{FF2B5EF4-FFF2-40B4-BE49-F238E27FC236}">
                  <a16:creationId xmlns:a16="http://schemas.microsoft.com/office/drawing/2014/main" id="{9FC70BCC-81E4-9A4C-AC18-5C1B072184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2575" y="3238500"/>
              <a:ext cx="6043613" cy="2247900"/>
              <a:chOff x="924" y="2400"/>
              <a:chExt cx="3807" cy="1416"/>
            </a:xfrm>
          </p:grpSpPr>
          <p:sp>
            <p:nvSpPr>
              <p:cNvPr id="5149" name="Oval 29">
                <a:extLst>
                  <a:ext uri="{FF2B5EF4-FFF2-40B4-BE49-F238E27FC236}">
                    <a16:creationId xmlns:a16="http://schemas.microsoft.com/office/drawing/2014/main" id="{DD73C161-0C7C-3B42-9772-F0E348B69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" y="2448"/>
                <a:ext cx="347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grpSp>
            <p:nvGrpSpPr>
              <p:cNvPr id="5160" name="Group 40">
                <a:extLst>
                  <a:ext uri="{FF2B5EF4-FFF2-40B4-BE49-F238E27FC236}">
                    <a16:creationId xmlns:a16="http://schemas.microsoft.com/office/drawing/2014/main" id="{CE7A3A23-1B47-F04E-B951-2BAA4B4B78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8" y="2436"/>
                <a:ext cx="347" cy="864"/>
                <a:chOff x="1692" y="2568"/>
                <a:chExt cx="347" cy="864"/>
              </a:xfrm>
            </p:grpSpPr>
            <p:sp>
              <p:nvSpPr>
                <p:cNvPr id="5150" name="Oval 30">
                  <a:extLst>
                    <a:ext uri="{FF2B5EF4-FFF2-40B4-BE49-F238E27FC236}">
                      <a16:creationId xmlns:a16="http://schemas.microsoft.com/office/drawing/2014/main" id="{A0CF3579-3B46-6C43-8802-42A867EFC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2" y="2568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5151" name="Oval 31">
                  <a:extLst>
                    <a:ext uri="{FF2B5EF4-FFF2-40B4-BE49-F238E27FC236}">
                      <a16:creationId xmlns:a16="http://schemas.microsoft.com/office/drawing/2014/main" id="{F9EAB028-A67C-604B-933C-FB0FEBBA33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2" y="3096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</p:grpSp>
          <p:grpSp>
            <p:nvGrpSpPr>
              <p:cNvPr id="5155" name="Group 35">
                <a:extLst>
                  <a:ext uri="{FF2B5EF4-FFF2-40B4-BE49-F238E27FC236}">
                    <a16:creationId xmlns:a16="http://schemas.microsoft.com/office/drawing/2014/main" id="{598FA53A-0017-2F47-B2B7-0100A92B7C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2" y="2400"/>
                <a:ext cx="347" cy="1416"/>
                <a:chOff x="2940" y="2544"/>
                <a:chExt cx="347" cy="1416"/>
              </a:xfrm>
            </p:grpSpPr>
            <p:sp>
              <p:nvSpPr>
                <p:cNvPr id="5152" name="Oval 32">
                  <a:extLst>
                    <a:ext uri="{FF2B5EF4-FFF2-40B4-BE49-F238E27FC236}">
                      <a16:creationId xmlns:a16="http://schemas.microsoft.com/office/drawing/2014/main" id="{5B690F5E-97EE-4E49-9CC2-C09F08D8D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2544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5153" name="Oval 33">
                  <a:extLst>
                    <a:ext uri="{FF2B5EF4-FFF2-40B4-BE49-F238E27FC236}">
                      <a16:creationId xmlns:a16="http://schemas.microsoft.com/office/drawing/2014/main" id="{5D07CD81-A049-D04F-9428-91410D445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3072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5154" name="Oval 34">
                  <a:extLst>
                    <a:ext uri="{FF2B5EF4-FFF2-40B4-BE49-F238E27FC236}">
                      <a16:creationId xmlns:a16="http://schemas.microsoft.com/office/drawing/2014/main" id="{F9A2A394-75D3-4442-93F0-D28CD44B8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3624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</p:grpSp>
          <p:grpSp>
            <p:nvGrpSpPr>
              <p:cNvPr id="5156" name="Group 36">
                <a:extLst>
                  <a:ext uri="{FF2B5EF4-FFF2-40B4-BE49-F238E27FC236}">
                    <a16:creationId xmlns:a16="http://schemas.microsoft.com/office/drawing/2014/main" id="{1EBFD531-B1CB-1242-8B84-1A03F4BA7C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400"/>
                <a:ext cx="347" cy="1416"/>
                <a:chOff x="2940" y="2544"/>
                <a:chExt cx="347" cy="1416"/>
              </a:xfrm>
            </p:grpSpPr>
            <p:sp>
              <p:nvSpPr>
                <p:cNvPr id="5157" name="Oval 37">
                  <a:extLst>
                    <a:ext uri="{FF2B5EF4-FFF2-40B4-BE49-F238E27FC236}">
                      <a16:creationId xmlns:a16="http://schemas.microsoft.com/office/drawing/2014/main" id="{1E17B6E6-7B12-104E-A523-C63980165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2544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5158" name="Oval 38">
                  <a:extLst>
                    <a:ext uri="{FF2B5EF4-FFF2-40B4-BE49-F238E27FC236}">
                      <a16:creationId xmlns:a16="http://schemas.microsoft.com/office/drawing/2014/main" id="{6883EE8D-DA34-6F40-B894-960007F43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3072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5159" name="Oval 39">
                  <a:extLst>
                    <a:ext uri="{FF2B5EF4-FFF2-40B4-BE49-F238E27FC236}">
                      <a16:creationId xmlns:a16="http://schemas.microsoft.com/office/drawing/2014/main" id="{A489237B-E5D8-6E40-B2C6-A266E0B451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0" y="3624"/>
                  <a:ext cx="347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</p:grpSp>
          <p:sp>
            <p:nvSpPr>
              <p:cNvPr id="5164" name="Line 44">
                <a:extLst>
                  <a:ext uri="{FF2B5EF4-FFF2-40B4-BE49-F238E27FC236}">
                    <a16:creationId xmlns:a16="http://schemas.microsoft.com/office/drawing/2014/main" id="{9C5EDFAF-18BE-1848-BBBC-7722A2A4D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277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67" name="Line 47">
                <a:extLst>
                  <a:ext uri="{FF2B5EF4-FFF2-40B4-BE49-F238E27FC236}">
                    <a16:creationId xmlns:a16="http://schemas.microsoft.com/office/drawing/2014/main" id="{EFD324D3-5BF5-AF4E-8BE9-032BB67A4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2" y="27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68" name="Line 48">
                <a:extLst>
                  <a:ext uri="{FF2B5EF4-FFF2-40B4-BE49-F238E27FC236}">
                    <a16:creationId xmlns:a16="http://schemas.microsoft.com/office/drawing/2014/main" id="{F8FC8ABF-43F5-1B4B-B45A-98252156A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2" y="3264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70" name="Freeform 50">
                <a:extLst>
                  <a:ext uri="{FF2B5EF4-FFF2-40B4-BE49-F238E27FC236}">
                    <a16:creationId xmlns:a16="http://schemas.microsoft.com/office/drawing/2014/main" id="{E4D76811-4357-1F4A-8A7B-17CF7AE1E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2664"/>
                <a:ext cx="184" cy="360"/>
              </a:xfrm>
              <a:custGeom>
                <a:avLst/>
                <a:gdLst>
                  <a:gd name="T0" fmla="*/ 124 w 124"/>
                  <a:gd name="T1" fmla="*/ 0 h 432"/>
                  <a:gd name="T2" fmla="*/ 28 w 124"/>
                  <a:gd name="T3" fmla="*/ 120 h 432"/>
                  <a:gd name="T4" fmla="*/ 16 w 124"/>
                  <a:gd name="T5" fmla="*/ 288 h 432"/>
                  <a:gd name="T6" fmla="*/ 124 w 124"/>
                  <a:gd name="T7" fmla="*/ 432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32">
                    <a:moveTo>
                      <a:pt x="124" y="0"/>
                    </a:moveTo>
                    <a:cubicBezTo>
                      <a:pt x="85" y="36"/>
                      <a:pt x="46" y="72"/>
                      <a:pt x="28" y="120"/>
                    </a:cubicBezTo>
                    <a:cubicBezTo>
                      <a:pt x="10" y="168"/>
                      <a:pt x="0" y="236"/>
                      <a:pt x="16" y="288"/>
                    </a:cubicBezTo>
                    <a:cubicBezTo>
                      <a:pt x="32" y="340"/>
                      <a:pt x="106" y="408"/>
                      <a:pt x="124" y="43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71" name="Freeform 51">
                <a:extLst>
                  <a:ext uri="{FF2B5EF4-FFF2-40B4-BE49-F238E27FC236}">
                    <a16:creationId xmlns:a16="http://schemas.microsoft.com/office/drawing/2014/main" id="{43D6AD7D-63B2-904F-888A-C5125AC9062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541" y="2633"/>
                <a:ext cx="190" cy="427"/>
              </a:xfrm>
              <a:custGeom>
                <a:avLst/>
                <a:gdLst>
                  <a:gd name="T0" fmla="*/ 124 w 124"/>
                  <a:gd name="T1" fmla="*/ 0 h 432"/>
                  <a:gd name="T2" fmla="*/ 28 w 124"/>
                  <a:gd name="T3" fmla="*/ 120 h 432"/>
                  <a:gd name="T4" fmla="*/ 16 w 124"/>
                  <a:gd name="T5" fmla="*/ 288 h 432"/>
                  <a:gd name="T6" fmla="*/ 124 w 124"/>
                  <a:gd name="T7" fmla="*/ 432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432">
                    <a:moveTo>
                      <a:pt x="124" y="0"/>
                    </a:moveTo>
                    <a:cubicBezTo>
                      <a:pt x="85" y="36"/>
                      <a:pt x="46" y="72"/>
                      <a:pt x="28" y="120"/>
                    </a:cubicBezTo>
                    <a:cubicBezTo>
                      <a:pt x="10" y="168"/>
                      <a:pt x="0" y="236"/>
                      <a:pt x="16" y="288"/>
                    </a:cubicBezTo>
                    <a:cubicBezTo>
                      <a:pt x="32" y="340"/>
                      <a:pt x="106" y="408"/>
                      <a:pt x="124" y="43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5173" name="Rectangle 53">
              <a:extLst>
                <a:ext uri="{FF2B5EF4-FFF2-40B4-BE49-F238E27FC236}">
                  <a16:creationId xmlns:a16="http://schemas.microsoft.com/office/drawing/2014/main" id="{F7304AC2-CD97-F340-82A5-B1E2CFDE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175" y="5911605"/>
              <a:ext cx="59182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  <a:ea typeface="新細明體" panose="02020500000000000000" pitchFamily="18" charset="-120"/>
                </a:rPr>
                <a:t>i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                    (ii)                       (iii)                           (iv)</a:t>
              </a: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              (b) Some of the subgraph of G</a:t>
              </a:r>
              <a:r>
                <a:rPr lang="en-US" altLang="zh-TW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</a:t>
              </a:r>
            </a:p>
          </p:txBody>
        </p:sp>
        <p:sp>
          <p:nvSpPr>
            <p:cNvPr id="5188" name="Oval 68">
              <a:extLst>
                <a:ext uri="{FF2B5EF4-FFF2-40B4-BE49-F238E27FC236}">
                  <a16:creationId xmlns:a16="http://schemas.microsoft.com/office/drawing/2014/main" id="{BF6A60B5-3E72-2541-BE2A-53A28DEA6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34877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5189" name="Oval 69">
              <a:extLst>
                <a:ext uri="{FF2B5EF4-FFF2-40B4-BE49-F238E27FC236}">
                  <a16:creationId xmlns:a16="http://schemas.microsoft.com/office/drawing/2014/main" id="{5595C193-7186-E443-8C52-AD9427D6F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638" y="45910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5190" name="Oval 70">
              <a:extLst>
                <a:ext uri="{FF2B5EF4-FFF2-40B4-BE49-F238E27FC236}">
                  <a16:creationId xmlns:a16="http://schemas.microsoft.com/office/drawing/2014/main" id="{690301D8-1698-3241-9B35-E074E1837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513" y="56102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5191" name="Line 71">
              <a:extLst>
                <a:ext uri="{FF2B5EF4-FFF2-40B4-BE49-F238E27FC236}">
                  <a16:creationId xmlns:a16="http://schemas.microsoft.com/office/drawing/2014/main" id="{8E67990B-BD37-8C46-82C4-09E77DD43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763" y="5046663"/>
              <a:ext cx="0" cy="5588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92" name="Line 72">
              <a:extLst>
                <a:ext uri="{FF2B5EF4-FFF2-40B4-BE49-F238E27FC236}">
                  <a16:creationId xmlns:a16="http://schemas.microsoft.com/office/drawing/2014/main" id="{4E02CA67-261D-654A-B104-8DE4CB1CBF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3563" y="3876675"/>
              <a:ext cx="0" cy="720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93" name="Line 73">
              <a:extLst>
                <a:ext uri="{FF2B5EF4-FFF2-40B4-BE49-F238E27FC236}">
                  <a16:creationId xmlns:a16="http://schemas.microsoft.com/office/drawing/2014/main" id="{12CDB250-A954-194C-BCBB-8924BC787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263" y="3903663"/>
              <a:ext cx="0" cy="73501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94" name="Rectangle 74">
              <a:extLst>
                <a:ext uri="{FF2B5EF4-FFF2-40B4-BE49-F238E27FC236}">
                  <a16:creationId xmlns:a16="http://schemas.microsoft.com/office/drawing/2014/main" id="{17D52379-E948-2C48-8387-91C0EEE52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25" y="6329363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p:sp>
        <p:nvSpPr>
          <p:cNvPr id="5195" name="Rectangle 75">
            <a:extLst>
              <a:ext uri="{FF2B5EF4-FFF2-40B4-BE49-F238E27FC236}">
                <a16:creationId xmlns:a16="http://schemas.microsoft.com/office/drawing/2014/main" id="{C413B33A-A50D-EC43-AF44-DC713CAA2B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76089" y="6437326"/>
            <a:ext cx="7772400" cy="685800"/>
          </a:xfrm>
        </p:spPr>
        <p:txBody>
          <a:bodyPr/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Figure 6.4:</a:t>
            </a:r>
            <a:r>
              <a:rPr lang="en-US" altLang="zh-TW" sz="2400" dirty="0">
                <a:solidFill>
                  <a:schemeClr val="tx1"/>
                </a:solidFill>
              </a:rPr>
              <a:t> Subgraphs of G</a:t>
            </a:r>
            <a:r>
              <a:rPr lang="en-US" altLang="zh-TW" sz="2400" baseline="-25000" dirty="0">
                <a:solidFill>
                  <a:schemeClr val="tx1"/>
                </a:solidFill>
              </a:rPr>
              <a:t>3  </a:t>
            </a:r>
            <a:r>
              <a:rPr lang="en-US" altLang="zh-TW" sz="2400" dirty="0">
                <a:solidFill>
                  <a:schemeClr val="tx1"/>
                </a:solidFill>
              </a:rPr>
              <a:t>(p.269)</a:t>
            </a:r>
            <a:br>
              <a:rPr lang="en-US" altLang="zh-TW" sz="2400" b="1" dirty="0">
                <a:solidFill>
                  <a:schemeClr val="tx1"/>
                </a:solidFill>
              </a:rPr>
            </a:br>
            <a:endParaRPr lang="en-US" altLang="zh-TW" sz="2400" b="1" dirty="0">
              <a:solidFill>
                <a:schemeClr val="tx1"/>
              </a:solidFill>
            </a:endParaRPr>
          </a:p>
        </p:txBody>
      </p:sp>
      <p:sp>
        <p:nvSpPr>
          <p:cNvPr id="68" name="Rectangle 1027">
            <a:extLst>
              <a:ext uri="{FF2B5EF4-FFF2-40B4-BE49-F238E27FC236}">
                <a16:creationId xmlns:a16="http://schemas.microsoft.com/office/drawing/2014/main" id="{88F65024-9FAE-2B44-AE7C-E02A50EF6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2" y="1178928"/>
            <a:ext cx="83391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subgraph</a:t>
            </a:r>
            <a:r>
              <a:rPr lang="en-US" altLang="zh-TW" dirty="0"/>
              <a:t> of G is a graph G’ such that V(G’) </a:t>
            </a:r>
            <a:br>
              <a:rPr lang="en-US" altLang="zh-TW" dirty="0"/>
            </a:br>
            <a:r>
              <a:rPr lang="en-US" altLang="zh-TW" dirty="0"/>
              <a:t>is a subset of V(G) and E(G’) is a subset of E(G)</a:t>
            </a:r>
          </a:p>
        </p:txBody>
      </p:sp>
      <p:sp>
        <p:nvSpPr>
          <p:cNvPr id="69" name="Rectangle 1028">
            <a:extLst>
              <a:ext uri="{FF2B5EF4-FFF2-40B4-BE49-F238E27FC236}">
                <a16:creationId xmlns:a16="http://schemas.microsoft.com/office/drawing/2014/main" id="{529A57F8-C547-3849-8906-FEA28F882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1" y="193467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Subgraph</a:t>
            </a:r>
            <a:endParaRPr lang="en-US" altLang="zh-TW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14C566B4-9ED3-B143-B622-5BDC3E35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A92C72DE-6C91-C944-9DE6-7E990E56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86894-C81C-E648-89AE-97DBFC2A467F}" type="slidenum">
              <a:rPr lang="en-US" altLang="zh-TW"/>
              <a:pPr/>
              <a:t>120</a:t>
            </a:fld>
            <a:endParaRPr lang="en-US" altLang="zh-TW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EAE5F758-9D1B-7246-82C7-4C0B7286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-41276"/>
            <a:ext cx="83804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Prim’s Algorithm</a:t>
            </a:r>
          </a:p>
        </p:txBody>
      </p:sp>
      <p:sp>
        <p:nvSpPr>
          <p:cNvPr id="92164" name="Rectangle 4">
            <a:extLst>
              <a:ext uri="{FF2B5EF4-FFF2-40B4-BE49-F238E27FC236}">
                <a16:creationId xmlns:a16="http://schemas.microsoft.com/office/drawing/2014/main" id="{BFDCD885-3706-7041-9C69-A81DD0060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4" y="1431477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T={};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TV={0};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while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let (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) be a least cost edge such</a:t>
            </a:r>
          </a:p>
          <a:p>
            <a:pPr>
              <a:lnSpc>
                <a:spcPct val="70000"/>
              </a:lnSpc>
              <a:buNone/>
            </a:pP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u </a:t>
            </a:r>
            <a:r>
              <a:rPr lang="zh-TW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∈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 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and 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v </a:t>
            </a:r>
            <a:r>
              <a:rPr lang="zh-TW" altLang="en-US" sz="2400" b="1" dirty="0">
                <a:solidFill>
                  <a:srgbClr val="C00000"/>
                </a:solidFill>
                <a:latin typeface="Courier" pitchFamily="2" charset="0"/>
              </a:rPr>
              <a:t>∉</a:t>
            </a:r>
            <a:r>
              <a:rPr lang="en-US" altLang="zh-TW" sz="2400" b="1" dirty="0">
                <a:solidFill>
                  <a:srgbClr val="C00000"/>
                </a:solidFill>
                <a:latin typeface="Courier" pitchFamily="2" charset="0"/>
              </a:rPr>
              <a:t> TV</a:t>
            </a:r>
          </a:p>
          <a:p>
            <a:pPr>
              <a:lnSpc>
                <a:spcPct val="70000"/>
              </a:lnSpc>
              <a:buNone/>
            </a:pPr>
            <a:endParaRPr lang="en-US" altLang="zh-TW" sz="2400" b="1" dirty="0">
              <a:solidFill>
                <a:srgbClr val="C00000"/>
              </a:solidFill>
              <a:latin typeface="Courier" pitchFamily="2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(there is no such edge) break;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v to TV;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add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u,v</a:t>
            </a:r>
            <a:r>
              <a:rPr lang="en-US" altLang="zh-TW" sz="2400" b="1" dirty="0">
                <a:latin typeface="Courier New" panose="02070309020205020404" pitchFamily="49" charset="0"/>
              </a:rPr>
              <a:t>) to T;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if (T contains fewer than n-1 edges)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b="1" dirty="0">
                <a:latin typeface="Courier New" panose="02070309020205020404" pitchFamily="49" charset="0"/>
              </a:rPr>
              <a:t>(“No spanning tree\n”);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65788EF1-8F9F-1748-955B-B7E0D3ABA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478" y="3132405"/>
            <a:ext cx="29699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Update and select </a:t>
            </a: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  <a:sym typeface="Wingdings" pitchFamily="2" charset="2"/>
              </a:rPr>
              <a:t> O(n)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8835FF0B-C855-2C46-95BD-B0BAB189B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5663" y="3284112"/>
            <a:ext cx="397972" cy="36264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B8CC3703-3CEB-A341-B3B0-AEBA24EEC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2" y="6245381"/>
            <a:ext cx="58721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O(n</a:t>
            </a:r>
            <a:r>
              <a:rPr lang="en-US" altLang="zh-TW" sz="2400" baseline="30000" dirty="0">
                <a:ea typeface="新細明體" panose="02020500000000000000" pitchFamily="18" charset="-120"/>
              </a:rPr>
              <a:t>2</a:t>
            </a:r>
            <a:r>
              <a:rPr lang="en-US" altLang="zh-TW" sz="2400" dirty="0">
                <a:ea typeface="新細明體" panose="02020500000000000000" pitchFamily="18" charset="-120"/>
              </a:rPr>
              <a:t>), but can be improved by Fibonacci heap</a:t>
            </a:r>
          </a:p>
        </p:txBody>
      </p:sp>
    </p:spTree>
    <p:extLst>
      <p:ext uri="{BB962C8B-B14F-4D97-AF65-F5344CB8AC3E}">
        <p14:creationId xmlns:p14="http://schemas.microsoft.com/office/powerpoint/2010/main" val="27752414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4F49E-3F79-FC40-9175-A2174DD4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D814D4-14AB-6B4A-9509-C9A3C064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0C44E1-0E36-E044-B86C-92B67504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58040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122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158839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 err="1"/>
              <a:t>Sollin’s</a:t>
            </a:r>
            <a:r>
              <a:rPr lang="en-US" altLang="zh-TW" dirty="0"/>
              <a:t> Idea (Parallel Computing)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5" y="1440667"/>
            <a:ext cx="80994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Select </a:t>
            </a:r>
            <a:r>
              <a:rPr lang="en-US" altLang="zh-TW" dirty="0">
                <a:solidFill>
                  <a:srgbClr val="C00000"/>
                </a:solidFill>
              </a:rPr>
              <a:t>several</a:t>
            </a:r>
            <a:r>
              <a:rPr lang="en-US" altLang="zh-TW" dirty="0"/>
              <a:t> edges for inclusion in </a:t>
            </a:r>
            <a:r>
              <a:rPr lang="en-US" altLang="zh-TW" i="1" dirty="0"/>
              <a:t>T</a:t>
            </a:r>
            <a:r>
              <a:rPr lang="en-US" altLang="zh-TW" dirty="0"/>
              <a:t> at each stage</a:t>
            </a:r>
          </a:p>
          <a:p>
            <a:r>
              <a:rPr lang="en-US" altLang="zh-TW" dirty="0"/>
              <a:t>Initially, all </a:t>
            </a:r>
            <a:r>
              <a:rPr lang="en-US" altLang="zh-TW" i="1" dirty="0"/>
              <a:t>n</a:t>
            </a:r>
            <a:r>
              <a:rPr lang="en-US" altLang="zh-TW" dirty="0"/>
              <a:t> vertices form a spanning forest; each vertex is a tree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Select one minimum-cost edge for each tree </a:t>
            </a:r>
            <a:r>
              <a:rPr lang="en-US" altLang="zh-TW" dirty="0"/>
              <a:t>during a stage, where each selected edge has exactly one vertex in the tree</a:t>
            </a:r>
          </a:p>
          <a:p>
            <a:r>
              <a:rPr lang="en-US" altLang="zh-TW" dirty="0"/>
              <a:t>Eliminate multiple copies of edges since two trees could select the same edge</a:t>
            </a:r>
          </a:p>
        </p:txBody>
      </p:sp>
    </p:spTree>
    <p:extLst>
      <p:ext uri="{BB962C8B-B14F-4D97-AF65-F5344CB8AC3E}">
        <p14:creationId xmlns:p14="http://schemas.microsoft.com/office/powerpoint/2010/main" val="23701748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1027">
            <a:extLst>
              <a:ext uri="{FF2B5EF4-FFF2-40B4-BE49-F238E27FC236}">
                <a16:creationId xmlns:a16="http://schemas.microsoft.com/office/drawing/2014/main" id="{7B57780C-7FA0-5546-BA69-27F7BD79F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42293" y="0"/>
            <a:ext cx="8145462" cy="877888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en-US" altLang="zh-TW" sz="3600" dirty="0" err="1"/>
              <a:t>Sollin’s</a:t>
            </a:r>
            <a:r>
              <a:rPr lang="en-US" altLang="zh-TW" sz="3600" dirty="0"/>
              <a:t> Algorithm</a:t>
            </a:r>
            <a:endParaRPr lang="en-US" altLang="zh-TW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A5E76D1-197E-0846-88C2-46593A0F39A8}"/>
              </a:ext>
            </a:extLst>
          </p:cNvPr>
          <p:cNvGrpSpPr/>
          <p:nvPr/>
        </p:nvGrpSpPr>
        <p:grpSpPr>
          <a:xfrm>
            <a:off x="6664626" y="3512768"/>
            <a:ext cx="2284412" cy="3224212"/>
            <a:chOff x="6859588" y="3563938"/>
            <a:chExt cx="2284412" cy="3224212"/>
          </a:xfrm>
        </p:grpSpPr>
        <p:grpSp>
          <p:nvGrpSpPr>
            <p:cNvPr id="95236" name="Group 1028">
              <a:extLst>
                <a:ext uri="{FF2B5EF4-FFF2-40B4-BE49-F238E27FC236}">
                  <a16:creationId xmlns:a16="http://schemas.microsoft.com/office/drawing/2014/main" id="{9897B426-64EA-6240-908B-8A053E05FF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9588" y="3563938"/>
              <a:ext cx="2154237" cy="3224212"/>
              <a:chOff x="4147" y="1334"/>
              <a:chExt cx="1357" cy="2031"/>
            </a:xfrm>
          </p:grpSpPr>
          <p:sp>
            <p:nvSpPr>
              <p:cNvPr id="95237" name="Oval 1029">
                <a:extLst>
                  <a:ext uri="{FF2B5EF4-FFF2-40B4-BE49-F238E27FC236}">
                    <a16:creationId xmlns:a16="http://schemas.microsoft.com/office/drawing/2014/main" id="{D5089EC0-CCC2-4643-9F8E-DDD9119DD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" y="133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5238" name="Oval 1030">
                <a:extLst>
                  <a:ext uri="{FF2B5EF4-FFF2-40B4-BE49-F238E27FC236}">
                    <a16:creationId xmlns:a16="http://schemas.microsoft.com/office/drawing/2014/main" id="{CB9601A0-C608-BB44-B652-165C14A6F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4" y="17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5239" name="Oval 1031">
                <a:extLst>
                  <a:ext uri="{FF2B5EF4-FFF2-40B4-BE49-F238E27FC236}">
                    <a16:creationId xmlns:a16="http://schemas.microsoft.com/office/drawing/2014/main" id="{721D12EE-4782-E943-92AE-9AB755C5C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4" y="223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5240" name="Oval 1032">
                <a:extLst>
                  <a:ext uri="{FF2B5EF4-FFF2-40B4-BE49-F238E27FC236}">
                    <a16:creationId xmlns:a16="http://schemas.microsoft.com/office/drawing/2014/main" id="{DA57E77D-44FE-004F-B171-E5C921CEC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" y="308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5241" name="Oval 1033">
                <a:extLst>
                  <a:ext uri="{FF2B5EF4-FFF2-40B4-BE49-F238E27FC236}">
                    <a16:creationId xmlns:a16="http://schemas.microsoft.com/office/drawing/2014/main" id="{D56F58FE-970F-F743-92B5-D57892B0B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" y="278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5242" name="Oval 1034">
                <a:extLst>
                  <a:ext uri="{FF2B5EF4-FFF2-40B4-BE49-F238E27FC236}">
                    <a16:creationId xmlns:a16="http://schemas.microsoft.com/office/drawing/2014/main" id="{347AF70A-1D1A-5541-9A80-7983B88B5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224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5243" name="Oval 1035">
                <a:extLst>
                  <a:ext uri="{FF2B5EF4-FFF2-40B4-BE49-F238E27FC236}">
                    <a16:creationId xmlns:a16="http://schemas.microsoft.com/office/drawing/2014/main" id="{E6BEBE33-4F85-F040-9E6D-D1CDDBD15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6" y="222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5244" name="Line 1036">
              <a:extLst>
                <a:ext uri="{FF2B5EF4-FFF2-40B4-BE49-F238E27FC236}">
                  <a16:creationId xmlns:a16="http://schemas.microsoft.com/office/drawing/2014/main" id="{E8A75C53-C6DA-6F4E-A644-6FDF7C524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3425" y="4008438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5" name="Rectangle 1037">
              <a:extLst>
                <a:ext uri="{FF2B5EF4-FFF2-40B4-BE49-F238E27FC236}">
                  <a16:creationId xmlns:a16="http://schemas.microsoft.com/office/drawing/2014/main" id="{C8A070B0-5304-204B-B50F-08C0058BD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100" y="424021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5246" name="Line 1038">
              <a:extLst>
                <a:ext uri="{FF2B5EF4-FFF2-40B4-BE49-F238E27FC236}">
                  <a16:creationId xmlns:a16="http://schemas.microsoft.com/office/drawing/2014/main" id="{CF5509F4-CBC1-D641-99CD-4647F5F55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0888" y="5454650"/>
              <a:ext cx="219075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8" name="Line 1040">
              <a:extLst>
                <a:ext uri="{FF2B5EF4-FFF2-40B4-BE49-F238E27FC236}">
                  <a16:creationId xmlns:a16="http://schemas.microsoft.com/office/drawing/2014/main" id="{E2543609-83E1-A744-823F-5A573EB4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5400" y="6253163"/>
              <a:ext cx="338138" cy="203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9" name="Rectangle 1041">
              <a:extLst>
                <a:ext uri="{FF2B5EF4-FFF2-40B4-BE49-F238E27FC236}">
                  <a16:creationId xmlns:a16="http://schemas.microsoft.com/office/drawing/2014/main" id="{CA3D8D26-9EFC-EC4D-9E9D-247604DF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6813" y="62960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5250" name="Line 1042">
              <a:extLst>
                <a:ext uri="{FF2B5EF4-FFF2-40B4-BE49-F238E27FC236}">
                  <a16:creationId xmlns:a16="http://schemas.microsoft.com/office/drawing/2014/main" id="{3E206169-A490-2640-A8BA-3FED98183C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4850" y="5454650"/>
              <a:ext cx="423863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1" name="Rectangle 1043">
              <a:extLst>
                <a:ext uri="{FF2B5EF4-FFF2-40B4-BE49-F238E27FC236}">
                  <a16:creationId xmlns:a16="http://schemas.microsoft.com/office/drawing/2014/main" id="{6AD59BD0-375A-724D-BFFE-889FA9869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5988" y="57864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5252" name="Line 1044">
              <a:extLst>
                <a:ext uri="{FF2B5EF4-FFF2-40B4-BE49-F238E27FC236}">
                  <a16:creationId xmlns:a16="http://schemas.microsoft.com/office/drawing/2014/main" id="{86B14E9D-BF32-6C49-95C4-06A7EE00B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64563" y="4568825"/>
              <a:ext cx="236537" cy="40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3" name="Rectangle 1045">
              <a:extLst>
                <a:ext uri="{FF2B5EF4-FFF2-40B4-BE49-F238E27FC236}">
                  <a16:creationId xmlns:a16="http://schemas.microsoft.com/office/drawing/2014/main" id="{0A47F4B5-A7B7-CC43-9B58-05EF50BC2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5850" y="45100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5254" name="Line 1046">
              <a:extLst>
                <a:ext uri="{FF2B5EF4-FFF2-40B4-BE49-F238E27FC236}">
                  <a16:creationId xmlns:a16="http://schemas.microsoft.com/office/drawing/2014/main" id="{91064F59-33EA-0C41-BFE8-F7C01D6DB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54975" y="4587875"/>
              <a:ext cx="269875" cy="40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5" name="Rectangle 1047">
              <a:extLst>
                <a:ext uri="{FF2B5EF4-FFF2-40B4-BE49-F238E27FC236}">
                  <a16:creationId xmlns:a16="http://schemas.microsoft.com/office/drawing/2014/main" id="{5B0A29C9-543E-4246-8DB0-F6F42E08E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688" y="45259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D8B061F-12B1-7D4B-9812-8077E78C3ED1}"/>
              </a:ext>
            </a:extLst>
          </p:cNvPr>
          <p:cNvGrpSpPr/>
          <p:nvPr/>
        </p:nvGrpSpPr>
        <p:grpSpPr>
          <a:xfrm>
            <a:off x="2336933" y="3411353"/>
            <a:ext cx="2154237" cy="3224212"/>
            <a:chOff x="3211513" y="3633788"/>
            <a:chExt cx="2154237" cy="3224212"/>
          </a:xfrm>
        </p:grpSpPr>
        <p:grpSp>
          <p:nvGrpSpPr>
            <p:cNvPr id="95256" name="Group 1048">
              <a:extLst>
                <a:ext uri="{FF2B5EF4-FFF2-40B4-BE49-F238E27FC236}">
                  <a16:creationId xmlns:a16="http://schemas.microsoft.com/office/drawing/2014/main" id="{521419B3-F836-974F-A3FF-5740BAE21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1513" y="3633788"/>
              <a:ext cx="2154237" cy="3224212"/>
              <a:chOff x="2272" y="1334"/>
              <a:chExt cx="1357" cy="2031"/>
            </a:xfrm>
          </p:grpSpPr>
          <p:sp>
            <p:nvSpPr>
              <p:cNvPr id="95257" name="Oval 1049">
                <a:extLst>
                  <a:ext uri="{FF2B5EF4-FFF2-40B4-BE49-F238E27FC236}">
                    <a16:creationId xmlns:a16="http://schemas.microsoft.com/office/drawing/2014/main" id="{27CD3269-3002-4643-8160-5EFD6413F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1334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95258" name="Oval 1050">
                <a:extLst>
                  <a:ext uri="{FF2B5EF4-FFF2-40B4-BE49-F238E27FC236}">
                    <a16:creationId xmlns:a16="http://schemas.microsoft.com/office/drawing/2014/main" id="{4BCA0C6E-A123-0B49-BBFE-1F8F2F884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9" y="1707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95259" name="Oval 1051">
                <a:extLst>
                  <a:ext uri="{FF2B5EF4-FFF2-40B4-BE49-F238E27FC236}">
                    <a16:creationId xmlns:a16="http://schemas.microsoft.com/office/drawing/2014/main" id="{756808B1-1469-3746-BA9E-8A23589CF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9" y="223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95260" name="Oval 1052">
                <a:extLst>
                  <a:ext uri="{FF2B5EF4-FFF2-40B4-BE49-F238E27FC236}">
                    <a16:creationId xmlns:a16="http://schemas.microsoft.com/office/drawing/2014/main" id="{39B253C8-6F61-B14B-875B-17C02F6A7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3085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95261" name="Oval 1053">
                <a:extLst>
                  <a:ext uri="{FF2B5EF4-FFF2-40B4-BE49-F238E27FC236}">
                    <a16:creationId xmlns:a16="http://schemas.microsoft.com/office/drawing/2014/main" id="{E645FA30-77BB-8C46-9796-EE3FF0716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" y="2783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95262" name="Oval 1054">
                <a:extLst>
                  <a:ext uri="{FF2B5EF4-FFF2-40B4-BE49-F238E27FC236}">
                    <a16:creationId xmlns:a16="http://schemas.microsoft.com/office/drawing/2014/main" id="{9D64BBC1-26D1-C744-8ACC-62685BB40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41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95263" name="Oval 1055">
                <a:extLst>
                  <a:ext uri="{FF2B5EF4-FFF2-40B4-BE49-F238E27FC236}">
                    <a16:creationId xmlns:a16="http://schemas.microsoft.com/office/drawing/2014/main" id="{E6E6B138-D27E-A54D-A283-4C0FFE033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1" y="222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zh-TW" sz="28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</p:grpSp>
        <p:sp>
          <p:nvSpPr>
            <p:cNvPr id="95264" name="Line 1056">
              <a:extLst>
                <a:ext uri="{FF2B5EF4-FFF2-40B4-BE49-F238E27FC236}">
                  <a16:creationId xmlns:a16="http://schemas.microsoft.com/office/drawing/2014/main" id="{8CD8690C-0D19-CA4D-A6CF-575B129D45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5350" y="4078288"/>
              <a:ext cx="679450" cy="985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5" name="Rectangle 1057">
              <a:extLst>
                <a:ext uri="{FF2B5EF4-FFF2-40B4-BE49-F238E27FC236}">
                  <a16:creationId xmlns:a16="http://schemas.microsoft.com/office/drawing/2014/main" id="{84ECEA8B-124C-1B4A-8BF9-8D95C2D58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43100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5266" name="Line 1058">
              <a:extLst>
                <a:ext uri="{FF2B5EF4-FFF2-40B4-BE49-F238E27FC236}">
                  <a16:creationId xmlns:a16="http://schemas.microsoft.com/office/drawing/2014/main" id="{A044FFFD-A73D-F644-8E75-9D9BF601FE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7325" y="6323013"/>
              <a:ext cx="338138" cy="203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7" name="Rectangle 1059">
              <a:extLst>
                <a:ext uri="{FF2B5EF4-FFF2-40B4-BE49-F238E27FC236}">
                  <a16:creationId xmlns:a16="http://schemas.microsoft.com/office/drawing/2014/main" id="{2DD857BD-6319-F947-8E1F-3FE11525B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738" y="63658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5268" name="Line 1060">
              <a:extLst>
                <a:ext uri="{FF2B5EF4-FFF2-40B4-BE49-F238E27FC236}">
                  <a16:creationId xmlns:a16="http://schemas.microsoft.com/office/drawing/2014/main" id="{1C65233B-E93B-C34C-BFA3-A2BF465B00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76775" y="5524500"/>
              <a:ext cx="423863" cy="900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9" name="Rectangle 1061">
              <a:extLst>
                <a:ext uri="{FF2B5EF4-FFF2-40B4-BE49-F238E27FC236}">
                  <a16:creationId xmlns:a16="http://schemas.microsoft.com/office/drawing/2014/main" id="{7E4EA778-897B-3A4A-AE71-BE518E3F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7913" y="58562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5270" name="Line 1062">
              <a:extLst>
                <a:ext uri="{FF2B5EF4-FFF2-40B4-BE49-F238E27FC236}">
                  <a16:creationId xmlns:a16="http://schemas.microsoft.com/office/drawing/2014/main" id="{851F0C75-446F-D342-A2EB-B627DC866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775" y="4622800"/>
              <a:ext cx="287338" cy="423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1" name="Rectangle 1063">
              <a:extLst>
                <a:ext uri="{FF2B5EF4-FFF2-40B4-BE49-F238E27FC236}">
                  <a16:creationId xmlns:a16="http://schemas.microsoft.com/office/drawing/2014/main" id="{A28A1179-FECF-5E4D-AFC5-CBDD78236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45799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pSp>
        <p:nvGrpSpPr>
          <p:cNvPr id="95272" name="Group 1064">
            <a:extLst>
              <a:ext uri="{FF2B5EF4-FFF2-40B4-BE49-F238E27FC236}">
                <a16:creationId xmlns:a16="http://schemas.microsoft.com/office/drawing/2014/main" id="{8CB5AC52-A3EF-044B-9267-F4F2E69414DA}"/>
              </a:ext>
            </a:extLst>
          </p:cNvPr>
          <p:cNvGrpSpPr>
            <a:grpSpLocks/>
          </p:cNvGrpSpPr>
          <p:nvPr/>
        </p:nvGrpSpPr>
        <p:grpSpPr bwMode="auto">
          <a:xfrm>
            <a:off x="9681" y="3613944"/>
            <a:ext cx="2154237" cy="3224212"/>
            <a:chOff x="441" y="1378"/>
            <a:chExt cx="1357" cy="2031"/>
          </a:xfrm>
        </p:grpSpPr>
        <p:sp>
          <p:nvSpPr>
            <p:cNvPr id="95273" name="Oval 1065">
              <a:extLst>
                <a:ext uri="{FF2B5EF4-FFF2-40B4-BE49-F238E27FC236}">
                  <a16:creationId xmlns:a16="http://schemas.microsoft.com/office/drawing/2014/main" id="{57A0CE30-DCFC-1945-9250-E75D46B3C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1378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5274" name="Oval 1066">
              <a:extLst>
                <a:ext uri="{FF2B5EF4-FFF2-40B4-BE49-F238E27FC236}">
                  <a16:creationId xmlns:a16="http://schemas.microsoft.com/office/drawing/2014/main" id="{96E4E90B-EE40-FE49-98F4-651F46805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1751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5275" name="Oval 1067">
              <a:extLst>
                <a:ext uri="{FF2B5EF4-FFF2-40B4-BE49-F238E27FC236}">
                  <a16:creationId xmlns:a16="http://schemas.microsoft.com/office/drawing/2014/main" id="{ACDC23CF-BDCF-7247-B020-5A94FFC9F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" y="2276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5276" name="Oval 1068">
              <a:extLst>
                <a:ext uri="{FF2B5EF4-FFF2-40B4-BE49-F238E27FC236}">
                  <a16:creationId xmlns:a16="http://schemas.microsoft.com/office/drawing/2014/main" id="{74FB3548-00B1-3B41-B48C-8AD69EFA3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129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5277" name="Oval 1069">
              <a:extLst>
                <a:ext uri="{FF2B5EF4-FFF2-40B4-BE49-F238E27FC236}">
                  <a16:creationId xmlns:a16="http://schemas.microsoft.com/office/drawing/2014/main" id="{30A41BE4-6C6D-1949-BCF6-CF4E27E58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" y="2827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5278" name="Oval 1070">
              <a:extLst>
                <a:ext uri="{FF2B5EF4-FFF2-40B4-BE49-F238E27FC236}">
                  <a16:creationId xmlns:a16="http://schemas.microsoft.com/office/drawing/2014/main" id="{FB124B73-3BB6-8C43-924C-DFFC2FBB6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" y="2285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5279" name="Oval 1071">
              <a:extLst>
                <a:ext uri="{FF2B5EF4-FFF2-40B4-BE49-F238E27FC236}">
                  <a16:creationId xmlns:a16="http://schemas.microsoft.com/office/drawing/2014/main" id="{6305084D-A834-D24A-9F68-03546DAE5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2272"/>
              <a:ext cx="280" cy="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557F664-F7FA-3247-9069-8787DC276946}"/>
              </a:ext>
            </a:extLst>
          </p:cNvPr>
          <p:cNvGrpSpPr/>
          <p:nvPr/>
        </p:nvGrpSpPr>
        <p:grpSpPr>
          <a:xfrm>
            <a:off x="112712" y="130174"/>
            <a:ext cx="2239963" cy="3224213"/>
            <a:chOff x="1641475" y="460375"/>
            <a:chExt cx="2239963" cy="3224213"/>
          </a:xfrm>
        </p:grpSpPr>
        <p:sp>
          <p:nvSpPr>
            <p:cNvPr id="95280" name="Oval 1072">
              <a:extLst>
                <a:ext uri="{FF2B5EF4-FFF2-40B4-BE49-F238E27FC236}">
                  <a16:creationId xmlns:a16="http://schemas.microsoft.com/office/drawing/2014/main" id="{459839BA-626D-724E-A1E9-542ADE4AE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763" y="4603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5281" name="Oval 1073">
              <a:extLst>
                <a:ext uri="{FF2B5EF4-FFF2-40B4-BE49-F238E27FC236}">
                  <a16:creationId xmlns:a16="http://schemas.microsoft.com/office/drawing/2014/main" id="{77162809-70BA-5D45-84C7-99D36E57A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0" y="10525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5282" name="Oval 1074">
              <a:extLst>
                <a:ext uri="{FF2B5EF4-FFF2-40B4-BE49-F238E27FC236}">
                  <a16:creationId xmlns:a16="http://schemas.microsoft.com/office/drawing/2014/main" id="{B8187D92-32AB-9943-98D0-7DE465EFE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8859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5283" name="Oval 1075">
              <a:extLst>
                <a:ext uri="{FF2B5EF4-FFF2-40B4-BE49-F238E27FC236}">
                  <a16:creationId xmlns:a16="http://schemas.microsoft.com/office/drawing/2014/main" id="{39200DD1-F9F0-8F44-9C7A-756343211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000" y="3240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5284" name="Oval 1076">
              <a:extLst>
                <a:ext uri="{FF2B5EF4-FFF2-40B4-BE49-F238E27FC236}">
                  <a16:creationId xmlns:a16="http://schemas.microsoft.com/office/drawing/2014/main" id="{1BD96A29-FFD6-F24C-8F4E-78E2C4CE1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4063" y="27606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5285" name="Oval 1077">
              <a:extLst>
                <a:ext uri="{FF2B5EF4-FFF2-40B4-BE49-F238E27FC236}">
                  <a16:creationId xmlns:a16="http://schemas.microsoft.com/office/drawing/2014/main" id="{79089ECE-4BDE-474E-BA32-F8F763BF9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288" y="1900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5286" name="Oval 1078">
              <a:extLst>
                <a:ext uri="{FF2B5EF4-FFF2-40B4-BE49-F238E27FC236}">
                  <a16:creationId xmlns:a16="http://schemas.microsoft.com/office/drawing/2014/main" id="{90664506-762B-A64E-8FD1-628F00727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950" y="18796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5287" name="Line 1079">
              <a:extLst>
                <a:ext uri="{FF2B5EF4-FFF2-40B4-BE49-F238E27FC236}">
                  <a16:creationId xmlns:a16="http://schemas.microsoft.com/office/drawing/2014/main" id="{A0D545CA-43FE-934C-8C61-05886C0A89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3413" y="919163"/>
              <a:ext cx="630237" cy="968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88" name="Line 1080">
              <a:extLst>
                <a:ext uri="{FF2B5EF4-FFF2-40B4-BE49-F238E27FC236}">
                  <a16:creationId xmlns:a16="http://schemas.microsoft.com/office/drawing/2014/main" id="{BDB5D101-C9C1-3F45-9B1D-7C7B7C73FF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113" y="868363"/>
              <a:ext cx="273050" cy="25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89" name="Line 1081">
              <a:extLst>
                <a:ext uri="{FF2B5EF4-FFF2-40B4-BE49-F238E27FC236}">
                  <a16:creationId xmlns:a16="http://schemas.microsoft.com/office/drawing/2014/main" id="{3EBFD2D2-9613-F442-8F7D-E66124EC4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088" y="1479550"/>
              <a:ext cx="220662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0" name="Line 1082">
              <a:extLst>
                <a:ext uri="{FF2B5EF4-FFF2-40B4-BE49-F238E27FC236}">
                  <a16:creationId xmlns:a16="http://schemas.microsoft.com/office/drawing/2014/main" id="{45FF3BE8-8346-AD40-80F2-06158C844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5913" y="1479550"/>
              <a:ext cx="306387" cy="407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1" name="Line 1083">
              <a:extLst>
                <a:ext uri="{FF2B5EF4-FFF2-40B4-BE49-F238E27FC236}">
                  <a16:creationId xmlns:a16="http://schemas.microsoft.com/office/drawing/2014/main" id="{4FC80A31-8593-5C43-ABDD-DBFD08664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4838" y="2312988"/>
              <a:ext cx="442912" cy="952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2" name="Line 1084">
              <a:extLst>
                <a:ext uri="{FF2B5EF4-FFF2-40B4-BE49-F238E27FC236}">
                  <a16:creationId xmlns:a16="http://schemas.microsoft.com/office/drawing/2014/main" id="{2EE4BABD-66FE-6E40-AEC1-D32AF83C3C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3375" y="2347913"/>
              <a:ext cx="101600" cy="900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3" name="Line 1085">
              <a:extLst>
                <a:ext uri="{FF2B5EF4-FFF2-40B4-BE49-F238E27FC236}">
                  <a16:creationId xmlns:a16="http://schemas.microsoft.com/office/drawing/2014/main" id="{89C88881-F294-B54E-BEC1-670BF73E9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2200" y="2312988"/>
              <a:ext cx="3746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4" name="Line 1086">
              <a:extLst>
                <a:ext uri="{FF2B5EF4-FFF2-40B4-BE49-F238E27FC236}">
                  <a16:creationId xmlns:a16="http://schemas.microsoft.com/office/drawing/2014/main" id="{0C75D032-73C4-F44E-BE9E-FD99E7396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5950" y="2347913"/>
              <a:ext cx="290513" cy="423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5" name="Line 1087">
              <a:extLst>
                <a:ext uri="{FF2B5EF4-FFF2-40B4-BE49-F238E27FC236}">
                  <a16:creationId xmlns:a16="http://schemas.microsoft.com/office/drawing/2014/main" id="{2EB30A64-8498-C34E-BC65-76D5DBDC53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3000" y="3146425"/>
              <a:ext cx="407988" cy="204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96" name="Rectangle 1088">
              <a:extLst>
                <a:ext uri="{FF2B5EF4-FFF2-40B4-BE49-F238E27FC236}">
                  <a16:creationId xmlns:a16="http://schemas.microsoft.com/office/drawing/2014/main" id="{06BB08DB-ACCA-4D43-9A85-D25C262A7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363" y="7112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28</a:t>
              </a:r>
            </a:p>
          </p:txBody>
        </p:sp>
        <p:sp>
          <p:nvSpPr>
            <p:cNvPr id="95297" name="Rectangle 1089">
              <a:extLst>
                <a:ext uri="{FF2B5EF4-FFF2-40B4-BE49-F238E27FC236}">
                  <a16:creationId xmlns:a16="http://schemas.microsoft.com/office/drawing/2014/main" id="{FEAC68C6-9BD8-3346-ACAA-B56BF93E5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3288" y="14239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5298" name="Rectangle 1090">
              <a:extLst>
                <a:ext uri="{FF2B5EF4-FFF2-40B4-BE49-F238E27FC236}">
                  <a16:creationId xmlns:a16="http://schemas.microsoft.com/office/drawing/2014/main" id="{5DDC61C8-416B-364D-B6A7-BE2C115EF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4225" y="26495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12</a:t>
              </a:r>
            </a:p>
          </p:txBody>
        </p:sp>
        <p:sp>
          <p:nvSpPr>
            <p:cNvPr id="95299" name="Rectangle 1091">
              <a:extLst>
                <a:ext uri="{FF2B5EF4-FFF2-40B4-BE49-F238E27FC236}">
                  <a16:creationId xmlns:a16="http://schemas.microsoft.com/office/drawing/2014/main" id="{15FE5E85-E722-EF46-8268-DAC2F744A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25987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95300" name="Rectangle 1092">
              <a:extLst>
                <a:ext uri="{FF2B5EF4-FFF2-40B4-BE49-F238E27FC236}">
                  <a16:creationId xmlns:a16="http://schemas.microsoft.com/office/drawing/2014/main" id="{5BE49B03-00E2-8A43-AE46-DCCE3620A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863" y="22748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24</a:t>
              </a:r>
            </a:p>
          </p:txBody>
        </p:sp>
        <p:sp>
          <p:nvSpPr>
            <p:cNvPr id="95301" name="Rectangle 1093">
              <a:extLst>
                <a:ext uri="{FF2B5EF4-FFF2-40B4-BE49-F238E27FC236}">
                  <a16:creationId xmlns:a16="http://schemas.microsoft.com/office/drawing/2014/main" id="{B8C6BDC1-F4E6-884E-ADDC-36C6CD650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8538" y="32099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22</a:t>
              </a:r>
            </a:p>
          </p:txBody>
        </p:sp>
        <p:sp>
          <p:nvSpPr>
            <p:cNvPr id="95302" name="Rectangle 1094">
              <a:extLst>
                <a:ext uri="{FF2B5EF4-FFF2-40B4-BE49-F238E27FC236}">
                  <a16:creationId xmlns:a16="http://schemas.microsoft.com/office/drawing/2014/main" id="{E5D91016-EA4E-7E49-9A2C-B82ED86BB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242728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5303" name="Rectangle 1095">
              <a:extLst>
                <a:ext uri="{FF2B5EF4-FFF2-40B4-BE49-F238E27FC236}">
                  <a16:creationId xmlns:a16="http://schemas.microsoft.com/office/drawing/2014/main" id="{1337E11D-0743-BE4A-850A-B5EBA30F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138" y="110172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5304" name="Rectangle 1096">
              <a:extLst>
                <a:ext uri="{FF2B5EF4-FFF2-40B4-BE49-F238E27FC236}">
                  <a16:creationId xmlns:a16="http://schemas.microsoft.com/office/drawing/2014/main" id="{E1958013-CCB3-E44B-B670-ADBD4E7FE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4775" y="144303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14</a:t>
              </a:r>
            </a:p>
          </p:txBody>
        </p:sp>
      </p:grpSp>
      <p:graphicFrame>
        <p:nvGraphicFramePr>
          <p:cNvPr id="95305" name="Object 1097">
            <a:extLst>
              <a:ext uri="{FF2B5EF4-FFF2-40B4-BE49-F238E27FC236}">
                <a16:creationId xmlns:a16="http://schemas.microsoft.com/office/drawing/2014/main" id="{C77FD82D-A69B-C74E-8A4B-B95A907E2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944969"/>
              </p:ext>
            </p:extLst>
          </p:nvPr>
        </p:nvGraphicFramePr>
        <p:xfrm>
          <a:off x="3787216" y="910855"/>
          <a:ext cx="6121400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28" name="文件" r:id="rId3" imgW="18376900" imgH="12166600" progId="Word.Document.8">
                  <p:embed/>
                </p:oleObj>
              </mc:Choice>
              <mc:Fallback>
                <p:oleObj name="文件" r:id="rId3" imgW="18376900" imgH="12166600" progId="Word.Document.8">
                  <p:embed/>
                  <p:pic>
                    <p:nvPicPr>
                      <p:cNvPr id="0" name="Object 10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7216" y="910855"/>
                        <a:ext cx="6121400" cy="405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78EB6A5F-EE75-C04A-8366-7BF7AF63E07D}"/>
              </a:ext>
            </a:extLst>
          </p:cNvPr>
          <p:cNvGrpSpPr/>
          <p:nvPr/>
        </p:nvGrpSpPr>
        <p:grpSpPr>
          <a:xfrm>
            <a:off x="4700519" y="3532703"/>
            <a:ext cx="1878013" cy="2987676"/>
            <a:chOff x="4713289" y="3515083"/>
            <a:chExt cx="1878013" cy="2987676"/>
          </a:xfrm>
        </p:grpSpPr>
        <p:sp>
          <p:nvSpPr>
            <p:cNvPr id="95247" name="Rectangle 1039">
              <a:extLst>
                <a:ext uri="{FF2B5EF4-FFF2-40B4-BE49-F238E27FC236}">
                  <a16:creationId xmlns:a16="http://schemas.microsoft.com/office/drawing/2014/main" id="{4993E1F8-4ED6-DB4E-A4A2-EFEA56EE6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514" y="5472471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5306" name="Text Box 1098">
              <a:extLst>
                <a:ext uri="{FF2B5EF4-FFF2-40B4-BE49-F238E27FC236}">
                  <a16:creationId xmlns:a16="http://schemas.microsoft.com/office/drawing/2014/main" id="{68DFF9F2-4A3C-3643-9C11-281704811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1987" y="3515083"/>
              <a:ext cx="746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{0,5}</a:t>
              </a:r>
            </a:p>
          </p:txBody>
        </p:sp>
        <p:sp>
          <p:nvSpPr>
            <p:cNvPr id="95307" name="Text Box 1099">
              <a:extLst>
                <a:ext uri="{FF2B5EF4-FFF2-40B4-BE49-F238E27FC236}">
                  <a16:creationId xmlns:a16="http://schemas.microsoft.com/office/drawing/2014/main" id="{1072006E-BD3F-724B-9830-508A521C2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9489" y="4121509"/>
              <a:ext cx="692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5    4</a:t>
              </a:r>
            </a:p>
          </p:txBody>
        </p:sp>
        <p:sp>
          <p:nvSpPr>
            <p:cNvPr id="95308" name="Line 1100">
              <a:extLst>
                <a:ext uri="{FF2B5EF4-FFF2-40B4-BE49-F238E27FC236}">
                  <a16:creationId xmlns:a16="http://schemas.microsoft.com/office/drawing/2014/main" id="{184DBB3F-A4F2-2D4B-A4AE-7C98BF1B2B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3327" y="4319946"/>
              <a:ext cx="2301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09" name="Text Box 1101">
              <a:extLst>
                <a:ext uri="{FF2B5EF4-FFF2-40B4-BE49-F238E27FC236}">
                  <a16:creationId xmlns:a16="http://schemas.microsoft.com/office/drawing/2014/main" id="{6224D6EE-8395-854E-BD2D-C7BC9F5E5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1039" y="4102459"/>
              <a:ext cx="692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0    1</a:t>
              </a:r>
            </a:p>
          </p:txBody>
        </p:sp>
        <p:sp>
          <p:nvSpPr>
            <p:cNvPr id="95310" name="Line 1102">
              <a:extLst>
                <a:ext uri="{FF2B5EF4-FFF2-40B4-BE49-F238E27FC236}">
                  <a16:creationId xmlns:a16="http://schemas.microsoft.com/office/drawing/2014/main" id="{D37F7AE8-A353-C04F-8921-C78F7306A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3289" y="4283434"/>
              <a:ext cx="247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11" name="Text Box 1103">
              <a:extLst>
                <a:ext uri="{FF2B5EF4-FFF2-40B4-BE49-F238E27FC236}">
                  <a16:creationId xmlns:a16="http://schemas.microsoft.com/office/drawing/2014/main" id="{BCD757FB-C4F3-214C-BB77-F67F7E4B0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777" y="4027846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25</a:t>
              </a:r>
            </a:p>
          </p:txBody>
        </p:sp>
        <p:sp>
          <p:nvSpPr>
            <p:cNvPr id="95312" name="Text Box 1104">
              <a:extLst>
                <a:ext uri="{FF2B5EF4-FFF2-40B4-BE49-F238E27FC236}">
                  <a16:creationId xmlns:a16="http://schemas.microsoft.com/office/drawing/2014/main" id="{C22BD972-04EB-2344-9046-B28F4FB10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0739" y="3923071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28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95313" name="Oval 1105">
              <a:extLst>
                <a:ext uri="{FF2B5EF4-FFF2-40B4-BE49-F238E27FC236}">
                  <a16:creationId xmlns:a16="http://schemas.microsoft.com/office/drawing/2014/main" id="{F3600B8D-589C-2B4E-A50B-953CD0013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3289" y="3894496"/>
              <a:ext cx="865188" cy="7064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14" name="Text Box 1106">
              <a:extLst>
                <a:ext uri="{FF2B5EF4-FFF2-40B4-BE49-F238E27FC236}">
                  <a16:creationId xmlns:a16="http://schemas.microsoft.com/office/drawing/2014/main" id="{694EC0F0-5E66-E84E-87FE-6A09F0778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3319" y="4851186"/>
              <a:ext cx="746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{1,6}</a:t>
              </a:r>
            </a:p>
          </p:txBody>
        </p:sp>
        <p:sp>
          <p:nvSpPr>
            <p:cNvPr id="95315" name="Text Box 1107">
              <a:extLst>
                <a:ext uri="{FF2B5EF4-FFF2-40B4-BE49-F238E27FC236}">
                  <a16:creationId xmlns:a16="http://schemas.microsoft.com/office/drawing/2014/main" id="{1030B992-BBA9-7644-88A0-4CE503F42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2" y="5489934"/>
              <a:ext cx="692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1    2</a:t>
              </a:r>
            </a:p>
          </p:txBody>
        </p:sp>
        <p:sp>
          <p:nvSpPr>
            <p:cNvPr id="95316" name="Line 1108">
              <a:extLst>
                <a:ext uri="{FF2B5EF4-FFF2-40B4-BE49-F238E27FC236}">
                  <a16:creationId xmlns:a16="http://schemas.microsoft.com/office/drawing/2014/main" id="{EFFDDBFA-7CF5-834D-B605-E6305B68F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439" y="5688371"/>
              <a:ext cx="2301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17" name="Line 1109">
              <a:extLst>
                <a:ext uri="{FF2B5EF4-FFF2-40B4-BE49-F238E27FC236}">
                  <a16:creationId xmlns:a16="http://schemas.microsoft.com/office/drawing/2014/main" id="{00082877-252D-DD43-A940-14558D587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4402" y="5651859"/>
              <a:ext cx="247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18" name="Text Box 1110">
              <a:extLst>
                <a:ext uri="{FF2B5EF4-FFF2-40B4-BE49-F238E27FC236}">
                  <a16:creationId xmlns:a16="http://schemas.microsoft.com/office/drawing/2014/main" id="{19E03381-6A9E-DE48-B233-5176FFE62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1889" y="5396271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16</a:t>
              </a:r>
            </a:p>
          </p:txBody>
        </p:sp>
        <p:sp>
          <p:nvSpPr>
            <p:cNvPr id="95319" name="Text Box 1111">
              <a:extLst>
                <a:ext uri="{FF2B5EF4-FFF2-40B4-BE49-F238E27FC236}">
                  <a16:creationId xmlns:a16="http://schemas.microsoft.com/office/drawing/2014/main" id="{D150BC38-2D2F-944B-AC15-EED630425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1852" y="5291496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28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95320" name="Oval 1112">
              <a:extLst>
                <a:ext uri="{FF2B5EF4-FFF2-40B4-BE49-F238E27FC236}">
                  <a16:creationId xmlns:a16="http://schemas.microsoft.com/office/drawing/2014/main" id="{78E74193-8A48-8D48-A475-2FE1690F3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2" y="5262921"/>
              <a:ext cx="865187" cy="7064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21" name="Text Box 1113">
              <a:extLst>
                <a:ext uri="{FF2B5EF4-FFF2-40B4-BE49-F238E27FC236}">
                  <a16:creationId xmlns:a16="http://schemas.microsoft.com/office/drawing/2014/main" id="{4E2FE415-2948-AA42-9167-EC6F30A68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8014" y="5459771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95322" name="Text Box 1114">
              <a:extLst>
                <a:ext uri="{FF2B5EF4-FFF2-40B4-BE49-F238E27FC236}">
                  <a16:creationId xmlns:a16="http://schemas.microsoft.com/office/drawing/2014/main" id="{0F3E3D6C-2824-FB45-AAED-53E8546B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3002" y="6105884"/>
              <a:ext cx="755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6     3</a:t>
              </a:r>
            </a:p>
          </p:txBody>
        </p:sp>
        <p:sp>
          <p:nvSpPr>
            <p:cNvPr id="95326" name="Text Box 1118">
              <a:extLst>
                <a:ext uri="{FF2B5EF4-FFF2-40B4-BE49-F238E27FC236}">
                  <a16:creationId xmlns:a16="http://schemas.microsoft.com/office/drawing/2014/main" id="{6AE29F5D-D708-A84C-B4C1-2CBED4A3A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5652" y="5988409"/>
              <a:ext cx="755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6     4</a:t>
              </a:r>
            </a:p>
          </p:txBody>
        </p:sp>
        <p:sp>
          <p:nvSpPr>
            <p:cNvPr id="95328" name="Line 1120">
              <a:extLst>
                <a:ext uri="{FF2B5EF4-FFF2-40B4-BE49-F238E27FC236}">
                  <a16:creationId xmlns:a16="http://schemas.microsoft.com/office/drawing/2014/main" id="{6C00E278-6A35-6B4C-846C-63E624C72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9539" y="6293209"/>
              <a:ext cx="3000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29" name="Line 1121">
              <a:extLst>
                <a:ext uri="{FF2B5EF4-FFF2-40B4-BE49-F238E27FC236}">
                  <a16:creationId xmlns:a16="http://schemas.microsoft.com/office/drawing/2014/main" id="{8958269D-D8EA-344E-8B16-E3E79C3BA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72189" y="6186846"/>
              <a:ext cx="2984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330" name="Text Box 1122">
              <a:extLst>
                <a:ext uri="{FF2B5EF4-FFF2-40B4-BE49-F238E27FC236}">
                  <a16:creationId xmlns:a16="http://schemas.microsoft.com/office/drawing/2014/main" id="{E946890F-074E-0E41-B23B-F0C232A39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4452" y="5985234"/>
              <a:ext cx="412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18</a:t>
              </a:r>
            </a:p>
          </p:txBody>
        </p:sp>
        <p:sp>
          <p:nvSpPr>
            <p:cNvPr id="95331" name="Text Box 1123">
              <a:extLst>
                <a:ext uri="{FF2B5EF4-FFF2-40B4-BE49-F238E27FC236}">
                  <a16:creationId xmlns:a16="http://schemas.microsoft.com/office/drawing/2014/main" id="{AC4C088B-9575-1440-80F1-5E1E8B4E5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7102" y="5878871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1800">
                  <a:ea typeface="新細明體" panose="02020500000000000000" pitchFamily="18" charset="-120"/>
                </a:rPr>
                <a:t>24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5C970D2-A461-0F4C-B13F-A9AE3A849780}"/>
              </a:ext>
            </a:extLst>
          </p:cNvPr>
          <p:cNvSpPr/>
          <p:nvPr/>
        </p:nvSpPr>
        <p:spPr bwMode="auto">
          <a:xfrm>
            <a:off x="4585639" y="3418589"/>
            <a:ext cx="1992893" cy="3325627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954FA-80ED-E244-9AA8-E23DE634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D79A64-9F3B-B74D-BF89-FC6861D6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78A05A-8FDA-0341-89CD-F135FF7A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36453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頁尾版面配置區 3">
            <a:extLst>
              <a:ext uri="{FF2B5EF4-FFF2-40B4-BE49-F238E27FC236}">
                <a16:creationId xmlns:a16="http://schemas.microsoft.com/office/drawing/2014/main" id="{284AD638-0674-5743-B92E-A3505BF1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5" name="投影片編號版面配置區 4">
            <a:extLst>
              <a:ext uri="{FF2B5EF4-FFF2-40B4-BE49-F238E27FC236}">
                <a16:creationId xmlns:a16="http://schemas.microsoft.com/office/drawing/2014/main" id="{BDBA6D72-FDCD-6E49-AC9D-3A030F06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C35B-C33E-C445-BA32-9E17D0FDD820}" type="slidenum">
              <a:rPr lang="en-US" altLang="zh-TW"/>
              <a:pPr/>
              <a:t>125</a:t>
            </a:fld>
            <a:endParaRPr lang="en-US" altLang="zh-TW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B3034C3C-6FF5-A047-9C01-7F635EB15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8740" y="5597229"/>
            <a:ext cx="8416590" cy="521292"/>
          </a:xfrm>
        </p:spPr>
        <p:txBody>
          <a:bodyPr/>
          <a:lstStyle/>
          <a:p>
            <a:r>
              <a:rPr lang="en-US" altLang="zh-TW" sz="2000" b="1" u="sng" dirty="0"/>
              <a:t>*Figure 6.26: </a:t>
            </a:r>
            <a:r>
              <a:rPr lang="en-US" altLang="zh-TW" sz="2000" u="sng" dirty="0"/>
              <a:t>Graph and shortest paths from </a:t>
            </a:r>
            <a:r>
              <a:rPr lang="en-US" altLang="zh-TW" sz="2000" i="1" u="sng" dirty="0"/>
              <a:t>v</a:t>
            </a:r>
            <a:r>
              <a:rPr lang="en-US" altLang="zh-TW" sz="2000" i="1" baseline="-25000" dirty="0"/>
              <a:t>0 </a:t>
            </a:r>
            <a:r>
              <a:rPr lang="en-US" altLang="zh-TW" sz="2000" u="sng" dirty="0"/>
              <a:t> to all destinations (p.300)</a:t>
            </a:r>
            <a:endParaRPr lang="en-US" altLang="zh-TW" sz="2000" b="1" u="sng" dirty="0"/>
          </a:p>
        </p:txBody>
      </p:sp>
      <p:sp>
        <p:nvSpPr>
          <p:cNvPr id="22562" name="Text Box 34">
            <a:extLst>
              <a:ext uri="{FF2B5EF4-FFF2-40B4-BE49-F238E27FC236}">
                <a16:creationId xmlns:a16="http://schemas.microsoft.com/office/drawing/2014/main" id="{13AA3405-5FCA-AF47-9252-81588BF3D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788" y="0"/>
            <a:ext cx="52085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Single Source All Destinations</a:t>
            </a:r>
          </a:p>
        </p:txBody>
      </p:sp>
      <p:sp>
        <p:nvSpPr>
          <p:cNvPr id="22564" name="Text Box 36">
            <a:extLst>
              <a:ext uri="{FF2B5EF4-FFF2-40B4-BE49-F238E27FC236}">
                <a16:creationId xmlns:a16="http://schemas.microsoft.com/office/drawing/2014/main" id="{A82C0473-405E-1D4B-A1B1-3340CA752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40" y="1023293"/>
            <a:ext cx="8256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Determine the shortest paths from v</a:t>
            </a:r>
            <a:r>
              <a:rPr lang="en-US" altLang="zh-TW" sz="2400" baseline="-25000" dirty="0">
                <a:ea typeface="新細明體" panose="02020500000000000000" pitchFamily="18" charset="-120"/>
              </a:rPr>
              <a:t>0</a:t>
            </a:r>
            <a:r>
              <a:rPr lang="en-US" altLang="zh-TW" sz="2400" dirty="0">
                <a:ea typeface="新細明體" panose="02020500000000000000" pitchFamily="18" charset="-120"/>
              </a:rPr>
              <a:t> to all the remaining vertices.</a:t>
            </a:r>
            <a:endParaRPr lang="en-US" altLang="zh-TW" sz="2400" dirty="0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31C297B-DB90-6449-B7FA-34DAB0C267A1}"/>
              </a:ext>
            </a:extLst>
          </p:cNvPr>
          <p:cNvGrpSpPr/>
          <p:nvPr/>
        </p:nvGrpSpPr>
        <p:grpSpPr>
          <a:xfrm>
            <a:off x="537871" y="1817688"/>
            <a:ext cx="7750542" cy="3760787"/>
            <a:chOff x="666660" y="1627781"/>
            <a:chExt cx="7750542" cy="3760787"/>
          </a:xfrm>
        </p:grpSpPr>
        <p:grpSp>
          <p:nvGrpSpPr>
            <p:cNvPr id="22560" name="Group 32">
              <a:extLst>
                <a:ext uri="{FF2B5EF4-FFF2-40B4-BE49-F238E27FC236}">
                  <a16:creationId xmlns:a16="http://schemas.microsoft.com/office/drawing/2014/main" id="{13E9715D-46AB-6C4A-BF34-56611AB82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660" y="1627781"/>
              <a:ext cx="4670425" cy="3760787"/>
              <a:chOff x="262" y="835"/>
              <a:chExt cx="2942" cy="2369"/>
            </a:xfrm>
          </p:grpSpPr>
          <p:grpSp>
            <p:nvGrpSpPr>
              <p:cNvPr id="22550" name="Group 22">
                <a:extLst>
                  <a:ext uri="{FF2B5EF4-FFF2-40B4-BE49-F238E27FC236}">
                    <a16:creationId xmlns:a16="http://schemas.microsoft.com/office/drawing/2014/main" id="{D68C517B-BDA6-6D44-BF8F-5B5CB06BEE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1368"/>
                <a:ext cx="2628" cy="1380"/>
                <a:chOff x="852" y="1380"/>
                <a:chExt cx="2628" cy="1380"/>
              </a:xfrm>
            </p:grpSpPr>
            <p:sp>
              <p:nvSpPr>
                <p:cNvPr id="22531" name="Oval 3">
                  <a:extLst>
                    <a:ext uri="{FF2B5EF4-FFF2-40B4-BE49-F238E27FC236}">
                      <a16:creationId xmlns:a16="http://schemas.microsoft.com/office/drawing/2014/main" id="{E95EC5D5-3C60-5D49-9A5E-B753A528B3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" y="1380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4" name="Oval 6">
                  <a:extLst>
                    <a:ext uri="{FF2B5EF4-FFF2-40B4-BE49-F238E27FC236}">
                      <a16:creationId xmlns:a16="http://schemas.microsoft.com/office/drawing/2014/main" id="{8ED39E72-43F4-F247-BA0E-8FC6715AAC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2" y="1404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5" name="Oval 7">
                  <a:extLst>
                    <a:ext uri="{FF2B5EF4-FFF2-40B4-BE49-F238E27FC236}">
                      <a16:creationId xmlns:a16="http://schemas.microsoft.com/office/drawing/2014/main" id="{1D50A9C4-6E99-3048-AA03-EE71DC6B5D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4" y="1392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6" name="Oval 8">
                  <a:extLst>
                    <a:ext uri="{FF2B5EF4-FFF2-40B4-BE49-F238E27FC236}">
                      <a16:creationId xmlns:a16="http://schemas.microsoft.com/office/drawing/2014/main" id="{893ACC62-BB2C-464B-8632-6ACE8303A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2424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7" name="Oval 9">
                  <a:extLst>
                    <a:ext uri="{FF2B5EF4-FFF2-40B4-BE49-F238E27FC236}">
                      <a16:creationId xmlns:a16="http://schemas.microsoft.com/office/drawing/2014/main" id="{EE473885-9C9D-314D-BD67-AC1D33D51C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2" y="2424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8" name="Oval 10">
                  <a:extLst>
                    <a:ext uri="{FF2B5EF4-FFF2-40B4-BE49-F238E27FC236}">
                      <a16:creationId xmlns:a16="http://schemas.microsoft.com/office/drawing/2014/main" id="{AFB41800-9372-8B4A-8DD6-F301466D1D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" y="2400"/>
                  <a:ext cx="348" cy="33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V</a:t>
                  </a:r>
                  <a:r>
                    <a:rPr lang="en-US" altLang="zh-TW" sz="2400" baseline="-250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2539" name="Line 11">
                  <a:extLst>
                    <a:ext uri="{FF2B5EF4-FFF2-40B4-BE49-F238E27FC236}">
                      <a16:creationId xmlns:a16="http://schemas.microsoft.com/office/drawing/2014/main" id="{1C5C5632-41BA-E945-B1D7-F3C6E4C7B7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36" y="1536"/>
                  <a:ext cx="7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0" name="Line 12">
                  <a:extLst>
                    <a:ext uri="{FF2B5EF4-FFF2-40B4-BE49-F238E27FC236}">
                      <a16:creationId xmlns:a16="http://schemas.microsoft.com/office/drawing/2014/main" id="{759530DE-28BB-8C46-A0D8-3D98432855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2" y="1548"/>
                  <a:ext cx="7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1" name="Line 13">
                  <a:extLst>
                    <a:ext uri="{FF2B5EF4-FFF2-40B4-BE49-F238E27FC236}">
                      <a16:creationId xmlns:a16="http://schemas.microsoft.com/office/drawing/2014/main" id="{162B146E-A03D-2A42-9134-FBDF7BE5EE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36" y="2568"/>
                  <a:ext cx="6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3" name="Line 15">
                  <a:extLst>
                    <a:ext uri="{FF2B5EF4-FFF2-40B4-BE49-F238E27FC236}">
                      <a16:creationId xmlns:a16="http://schemas.microsoft.com/office/drawing/2014/main" id="{F7FDB56C-8B4A-9345-A5C6-930346721C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412" y="1728"/>
                  <a:ext cx="816" cy="7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4" name="Line 16">
                  <a:extLst>
                    <a:ext uri="{FF2B5EF4-FFF2-40B4-BE49-F238E27FC236}">
                      <a16:creationId xmlns:a16="http://schemas.microsoft.com/office/drawing/2014/main" id="{A7A6763D-0BDE-F140-81A7-1FF925B9DC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80" y="1716"/>
                  <a:ext cx="840" cy="7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5" name="Line 17">
                  <a:extLst>
                    <a:ext uri="{FF2B5EF4-FFF2-40B4-BE49-F238E27FC236}">
                      <a16:creationId xmlns:a16="http://schemas.microsoft.com/office/drawing/2014/main" id="{E1202422-298D-E84A-814D-D6F4EF6E30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160" y="1788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6" name="Line 18">
                  <a:extLst>
                    <a:ext uri="{FF2B5EF4-FFF2-40B4-BE49-F238E27FC236}">
                      <a16:creationId xmlns:a16="http://schemas.microsoft.com/office/drawing/2014/main" id="{9E16F998-BA9F-CC47-B11A-897751E2E4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72" y="1728"/>
                  <a:ext cx="792" cy="6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7" name="Freeform 19">
                  <a:extLst>
                    <a:ext uri="{FF2B5EF4-FFF2-40B4-BE49-F238E27FC236}">
                      <a16:creationId xmlns:a16="http://schemas.microsoft.com/office/drawing/2014/main" id="{C9C3D302-2925-1646-807B-EB7C446CC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1692"/>
                  <a:ext cx="82" cy="696"/>
                </a:xfrm>
                <a:custGeom>
                  <a:avLst/>
                  <a:gdLst>
                    <a:gd name="T0" fmla="*/ 0 w 142"/>
                    <a:gd name="T1" fmla="*/ 0 h 696"/>
                    <a:gd name="T2" fmla="*/ 72 w 142"/>
                    <a:gd name="T3" fmla="*/ 132 h 696"/>
                    <a:gd name="T4" fmla="*/ 132 w 142"/>
                    <a:gd name="T5" fmla="*/ 324 h 696"/>
                    <a:gd name="T6" fmla="*/ 132 w 142"/>
                    <a:gd name="T7" fmla="*/ 444 h 696"/>
                    <a:gd name="T8" fmla="*/ 108 w 142"/>
                    <a:gd name="T9" fmla="*/ 552 h 696"/>
                    <a:gd name="T10" fmla="*/ 24 w 142"/>
                    <a:gd name="T11" fmla="*/ 696 h 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" h="696">
                      <a:moveTo>
                        <a:pt x="0" y="0"/>
                      </a:moveTo>
                      <a:cubicBezTo>
                        <a:pt x="25" y="39"/>
                        <a:pt x="50" y="78"/>
                        <a:pt x="72" y="132"/>
                      </a:cubicBezTo>
                      <a:cubicBezTo>
                        <a:pt x="94" y="186"/>
                        <a:pt x="122" y="272"/>
                        <a:pt x="132" y="324"/>
                      </a:cubicBezTo>
                      <a:cubicBezTo>
                        <a:pt x="142" y="376"/>
                        <a:pt x="136" y="406"/>
                        <a:pt x="132" y="444"/>
                      </a:cubicBezTo>
                      <a:cubicBezTo>
                        <a:pt x="128" y="482"/>
                        <a:pt x="126" y="510"/>
                        <a:pt x="108" y="552"/>
                      </a:cubicBezTo>
                      <a:cubicBezTo>
                        <a:pt x="90" y="594"/>
                        <a:pt x="38" y="674"/>
                        <a:pt x="24" y="69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2549" name="Freeform 21">
                  <a:extLst>
                    <a:ext uri="{FF2B5EF4-FFF2-40B4-BE49-F238E27FC236}">
                      <a16:creationId xmlns:a16="http://schemas.microsoft.com/office/drawing/2014/main" id="{9AC78984-DD29-AC4F-9765-FDCD13987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52" y="1680"/>
                  <a:ext cx="82" cy="696"/>
                </a:xfrm>
                <a:custGeom>
                  <a:avLst/>
                  <a:gdLst>
                    <a:gd name="T0" fmla="*/ 0 w 142"/>
                    <a:gd name="T1" fmla="*/ 0 h 696"/>
                    <a:gd name="T2" fmla="*/ 72 w 142"/>
                    <a:gd name="T3" fmla="*/ 132 h 696"/>
                    <a:gd name="T4" fmla="*/ 132 w 142"/>
                    <a:gd name="T5" fmla="*/ 324 h 696"/>
                    <a:gd name="T6" fmla="*/ 132 w 142"/>
                    <a:gd name="T7" fmla="*/ 444 h 696"/>
                    <a:gd name="T8" fmla="*/ 108 w 142"/>
                    <a:gd name="T9" fmla="*/ 552 h 696"/>
                    <a:gd name="T10" fmla="*/ 24 w 142"/>
                    <a:gd name="T11" fmla="*/ 696 h 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" h="696">
                      <a:moveTo>
                        <a:pt x="0" y="0"/>
                      </a:moveTo>
                      <a:cubicBezTo>
                        <a:pt x="25" y="39"/>
                        <a:pt x="50" y="78"/>
                        <a:pt x="72" y="132"/>
                      </a:cubicBezTo>
                      <a:cubicBezTo>
                        <a:pt x="94" y="186"/>
                        <a:pt x="122" y="272"/>
                        <a:pt x="132" y="324"/>
                      </a:cubicBezTo>
                      <a:cubicBezTo>
                        <a:pt x="142" y="376"/>
                        <a:pt x="136" y="406"/>
                        <a:pt x="132" y="444"/>
                      </a:cubicBezTo>
                      <a:cubicBezTo>
                        <a:pt x="128" y="482"/>
                        <a:pt x="126" y="510"/>
                        <a:pt x="108" y="552"/>
                      </a:cubicBezTo>
                      <a:cubicBezTo>
                        <a:pt x="90" y="594"/>
                        <a:pt x="38" y="674"/>
                        <a:pt x="24" y="69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22554" name="Freeform 26">
                <a:extLst>
                  <a:ext uri="{FF2B5EF4-FFF2-40B4-BE49-F238E27FC236}">
                    <a16:creationId xmlns:a16="http://schemas.microsoft.com/office/drawing/2014/main" id="{491F0F6F-0B7F-E440-91D6-7A526CEC8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" y="1070"/>
                <a:ext cx="2095" cy="322"/>
              </a:xfrm>
              <a:custGeom>
                <a:avLst/>
                <a:gdLst>
                  <a:gd name="T0" fmla="*/ 0 w 2095"/>
                  <a:gd name="T1" fmla="*/ 262 h 322"/>
                  <a:gd name="T2" fmla="*/ 192 w 2095"/>
                  <a:gd name="T3" fmla="*/ 130 h 322"/>
                  <a:gd name="T4" fmla="*/ 456 w 2095"/>
                  <a:gd name="T5" fmla="*/ 58 h 322"/>
                  <a:gd name="T6" fmla="*/ 708 w 2095"/>
                  <a:gd name="T7" fmla="*/ 34 h 322"/>
                  <a:gd name="T8" fmla="*/ 864 w 2095"/>
                  <a:gd name="T9" fmla="*/ 10 h 322"/>
                  <a:gd name="T10" fmla="*/ 1212 w 2095"/>
                  <a:gd name="T11" fmla="*/ 34 h 322"/>
                  <a:gd name="T12" fmla="*/ 1464 w 2095"/>
                  <a:gd name="T13" fmla="*/ 82 h 322"/>
                  <a:gd name="T14" fmla="*/ 2028 w 2095"/>
                  <a:gd name="T15" fmla="*/ 238 h 322"/>
                  <a:gd name="T16" fmla="*/ 2052 w 2095"/>
                  <a:gd name="T17" fmla="*/ 274 h 322"/>
                  <a:gd name="T18" fmla="*/ 2088 w 2095"/>
                  <a:gd name="T19" fmla="*/ 32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5" h="322">
                    <a:moveTo>
                      <a:pt x="0" y="262"/>
                    </a:moveTo>
                    <a:cubicBezTo>
                      <a:pt x="26" y="184"/>
                      <a:pt x="120" y="154"/>
                      <a:pt x="192" y="130"/>
                    </a:cubicBezTo>
                    <a:cubicBezTo>
                      <a:pt x="279" y="101"/>
                      <a:pt x="367" y="80"/>
                      <a:pt x="456" y="58"/>
                    </a:cubicBezTo>
                    <a:cubicBezTo>
                      <a:pt x="538" y="38"/>
                      <a:pt x="624" y="46"/>
                      <a:pt x="708" y="34"/>
                    </a:cubicBezTo>
                    <a:cubicBezTo>
                      <a:pt x="816" y="19"/>
                      <a:pt x="764" y="27"/>
                      <a:pt x="864" y="10"/>
                    </a:cubicBezTo>
                    <a:cubicBezTo>
                      <a:pt x="1133" y="40"/>
                      <a:pt x="756" y="0"/>
                      <a:pt x="1212" y="34"/>
                    </a:cubicBezTo>
                    <a:cubicBezTo>
                      <a:pt x="1297" y="40"/>
                      <a:pt x="1380" y="68"/>
                      <a:pt x="1464" y="82"/>
                    </a:cubicBezTo>
                    <a:cubicBezTo>
                      <a:pt x="1656" y="114"/>
                      <a:pt x="1862" y="128"/>
                      <a:pt x="2028" y="238"/>
                    </a:cubicBezTo>
                    <a:cubicBezTo>
                      <a:pt x="2036" y="250"/>
                      <a:pt x="2042" y="264"/>
                      <a:pt x="2052" y="274"/>
                    </a:cubicBezTo>
                    <a:cubicBezTo>
                      <a:pt x="2095" y="317"/>
                      <a:pt x="2088" y="276"/>
                      <a:pt x="2088" y="32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555" name="Text Box 27">
                <a:extLst>
                  <a:ext uri="{FF2B5EF4-FFF2-40B4-BE49-F238E27FC236}">
                    <a16:creationId xmlns:a16="http://schemas.microsoft.com/office/drawing/2014/main" id="{A3241E37-43BE-FE47-9920-6A9B67733A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303"/>
                <a:ext cx="1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50                      10</a:t>
                </a:r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22556" name="Text Box 28">
                <a:extLst>
                  <a:ext uri="{FF2B5EF4-FFF2-40B4-BE49-F238E27FC236}">
                    <a16:creationId xmlns:a16="http://schemas.microsoft.com/office/drawing/2014/main" id="{3687BB90-2AB0-CE46-B93E-755A8A5F92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" y="1939"/>
                <a:ext cx="26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10      20      15          20       35        30  </a:t>
                </a:r>
              </a:p>
            </p:txBody>
          </p:sp>
          <p:sp>
            <p:nvSpPr>
              <p:cNvPr id="22557" name="Text Box 29">
                <a:extLst>
                  <a:ext uri="{FF2B5EF4-FFF2-40B4-BE49-F238E27FC236}">
                    <a16:creationId xmlns:a16="http://schemas.microsoft.com/office/drawing/2014/main" id="{DC824765-8457-8F4B-902D-B2AF994D02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4" y="2347"/>
                <a:ext cx="1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15                       3</a:t>
                </a:r>
              </a:p>
            </p:txBody>
          </p:sp>
          <p:sp>
            <p:nvSpPr>
              <p:cNvPr id="22558" name="Text Box 30">
                <a:extLst>
                  <a:ext uri="{FF2B5EF4-FFF2-40B4-BE49-F238E27FC236}">
                    <a16:creationId xmlns:a16="http://schemas.microsoft.com/office/drawing/2014/main" id="{8CE5C6D0-8C31-3A45-A8D6-C1BA7BD9DD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4" y="835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45</a:t>
                </a:r>
              </a:p>
            </p:txBody>
          </p:sp>
          <p:sp>
            <p:nvSpPr>
              <p:cNvPr id="22559" name="Text Box 31">
                <a:extLst>
                  <a:ext uri="{FF2B5EF4-FFF2-40B4-BE49-F238E27FC236}">
                    <a16:creationId xmlns:a16="http://schemas.microsoft.com/office/drawing/2014/main" id="{1BBA90DA-7E41-9D42-9778-659B96E294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" y="2916"/>
                <a:ext cx="32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(a)</a:t>
                </a:r>
              </a:p>
            </p:txBody>
          </p:sp>
        </p:grpSp>
        <p:sp>
          <p:nvSpPr>
            <p:cNvPr id="22561" name="Text Box 33">
              <a:extLst>
                <a:ext uri="{FF2B5EF4-FFF2-40B4-BE49-F238E27FC236}">
                  <a16:creationId xmlns:a16="http://schemas.microsoft.com/office/drawing/2014/main" id="{15C28D3A-D6EA-D843-A1A2-B852932E4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9860" y="2245825"/>
              <a:ext cx="2467342" cy="304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path        length</a:t>
              </a: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1)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    10</a:t>
              </a: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2)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25</a:t>
              </a: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3)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45</a:t>
              </a: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4)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v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    45</a:t>
              </a:r>
            </a:p>
            <a:p>
              <a:pPr algn="l"/>
              <a:endPara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            (b) </a:t>
              </a:r>
            </a:p>
          </p:txBody>
        </p:sp>
        <p:sp>
          <p:nvSpPr>
            <p:cNvPr id="22569" name="Line 41">
              <a:extLst>
                <a:ext uri="{FF2B5EF4-FFF2-40B4-BE49-F238E27FC236}">
                  <a16:creationId xmlns:a16="http://schemas.microsoft.com/office/drawing/2014/main" id="{DFD3D5A1-0AF9-074E-AA7E-4FF65042B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6385" y="4396081"/>
              <a:ext cx="1267402" cy="1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9D44C9B-4CF0-3C4A-98EB-DAE3FBD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84E60B-84D6-8F4E-8881-50B19EB8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0B3E-416F-B848-A265-F347082167AB}" type="slidenum">
              <a:rPr lang="en-US" altLang="zh-TW"/>
              <a:pPr/>
              <a:t>126</a:t>
            </a:fld>
            <a:endParaRPr lang="en-US" altLang="zh-TW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64C277B-8C56-CB40-9C78-1D13DDE3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36" y="28214"/>
            <a:ext cx="809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Source/ All destinations: Non-negative Edge Costs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6F0F9D4F-2D9C-CD49-B0B8-E486D12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76" y="1301839"/>
            <a:ext cx="866994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Let </a:t>
            </a:r>
            <a:r>
              <a:rPr lang="en-US" altLang="zh-TW" i="1" dirty="0"/>
              <a:t>S</a:t>
            </a:r>
            <a:r>
              <a:rPr lang="en-US" altLang="zh-TW" dirty="0"/>
              <a:t> denote the set of vertices to which the shortest paths from v</a:t>
            </a:r>
            <a:r>
              <a:rPr lang="en-US" altLang="zh-TW" baseline="-25000" dirty="0"/>
              <a:t>0</a:t>
            </a:r>
            <a:r>
              <a:rPr lang="en-US" altLang="zh-TW" dirty="0"/>
              <a:t> have already been found</a:t>
            </a:r>
          </a:p>
          <a:p>
            <a:pPr lvl="1"/>
            <a:r>
              <a:rPr lang="en-US" altLang="zh-TW" dirty="0"/>
              <a:t>If the next shortest path is to vertex u, then the path begins at v</a:t>
            </a:r>
            <a:r>
              <a:rPr lang="en-US" altLang="zh-TW" baseline="-25000" dirty="0"/>
              <a:t>0</a:t>
            </a:r>
            <a:r>
              <a:rPr lang="en-US" altLang="zh-TW" dirty="0"/>
              <a:t>, ends at u, and goes through only vertices that are in S</a:t>
            </a:r>
          </a:p>
          <a:p>
            <a:pPr lvl="1"/>
            <a:r>
              <a:rPr lang="en-US" altLang="zh-TW" dirty="0"/>
              <a:t>The destination of the next path generated must be the vertex u that has the minimum distance from v</a:t>
            </a:r>
            <a:r>
              <a:rPr lang="en-US" altLang="zh-TW" baseline="-25000" dirty="0"/>
              <a:t>0</a:t>
            </a:r>
            <a:r>
              <a:rPr lang="en-US" altLang="zh-TW" dirty="0"/>
              <a:t> among all vertices not in S</a:t>
            </a:r>
          </a:p>
          <a:p>
            <a:pPr lvl="1"/>
            <a:r>
              <a:rPr lang="en-US" altLang="zh-TW" dirty="0"/>
              <a:t>The vertex u selected in 2) becomes a member of S</a:t>
            </a:r>
          </a:p>
          <a:p>
            <a:r>
              <a:rPr lang="en-US" altLang="zh-TW" dirty="0"/>
              <a:t>The algorithm is called Dijkstra Algorithm</a:t>
            </a:r>
          </a:p>
        </p:txBody>
      </p:sp>
    </p:spTree>
    <p:extLst>
      <p:ext uri="{BB962C8B-B14F-4D97-AF65-F5344CB8AC3E}">
        <p14:creationId xmlns:p14="http://schemas.microsoft.com/office/powerpoint/2010/main" val="33226737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頁尾版面配置區 3">
            <a:extLst>
              <a:ext uri="{FF2B5EF4-FFF2-40B4-BE49-F238E27FC236}">
                <a16:creationId xmlns:a16="http://schemas.microsoft.com/office/drawing/2014/main" id="{9CB490CC-6623-FF42-BE44-68332E2A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1" name="投影片編號版面配置區 4">
            <a:extLst>
              <a:ext uri="{FF2B5EF4-FFF2-40B4-BE49-F238E27FC236}">
                <a16:creationId xmlns:a16="http://schemas.microsoft.com/office/drawing/2014/main" id="{62B1DA4B-1C54-F840-AA8C-30AC3F81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8808-2256-414C-9B22-5675042D2D69}" type="slidenum">
              <a:rPr lang="en-US" altLang="zh-TW"/>
              <a:pPr/>
              <a:t>127</a:t>
            </a:fld>
            <a:endParaRPr lang="en-US" altLang="zh-TW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C9242D3-14EC-804A-8776-020B51192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416925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3600"/>
              <a:t>Example for the Shortest Path</a:t>
            </a:r>
            <a:endParaRPr lang="en-US" altLang="zh-TW"/>
          </a:p>
        </p:txBody>
      </p:sp>
      <p:sp>
        <p:nvSpPr>
          <p:cNvPr id="96282" name="Rectangle 26">
            <a:extLst>
              <a:ext uri="{FF2B5EF4-FFF2-40B4-BE49-F238E27FC236}">
                <a16:creationId xmlns:a16="http://schemas.microsoft.com/office/drawing/2014/main" id="{5846C316-8381-8F47-A28F-4DC289F3D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0"/>
            <a:ext cx="903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Boston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A950814-2B38-45CA-AD13-DB0B622B4F72}"/>
              </a:ext>
            </a:extLst>
          </p:cNvPr>
          <p:cNvGrpSpPr/>
          <p:nvPr/>
        </p:nvGrpSpPr>
        <p:grpSpPr>
          <a:xfrm>
            <a:off x="1457325" y="346075"/>
            <a:ext cx="7323138" cy="3416300"/>
            <a:chOff x="1457325" y="346075"/>
            <a:chExt cx="7323138" cy="3416300"/>
          </a:xfrm>
        </p:grpSpPr>
        <p:sp>
          <p:nvSpPr>
            <p:cNvPr id="96260" name="Oval 4">
              <a:extLst>
                <a:ext uri="{FF2B5EF4-FFF2-40B4-BE49-F238E27FC236}">
                  <a16:creationId xmlns:a16="http://schemas.microsoft.com/office/drawing/2014/main" id="{78B9059F-2EBB-1447-B344-9A51D1962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375" y="2806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6261" name="Oval 5">
              <a:extLst>
                <a:ext uri="{FF2B5EF4-FFF2-40B4-BE49-F238E27FC236}">
                  <a16:creationId xmlns:a16="http://schemas.microsoft.com/office/drawing/2014/main" id="{469FBC17-314F-134E-BC0E-CF182B6DB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14605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6262" name="Oval 6">
              <a:extLst>
                <a:ext uri="{FF2B5EF4-FFF2-40B4-BE49-F238E27FC236}">
                  <a16:creationId xmlns:a16="http://schemas.microsoft.com/office/drawing/2014/main" id="{7DB9A5AD-3F58-1F44-AF45-E5F152735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88" y="14271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6263" name="Oval 7">
              <a:extLst>
                <a:ext uri="{FF2B5EF4-FFF2-40B4-BE49-F238E27FC236}">
                  <a16:creationId xmlns:a16="http://schemas.microsoft.com/office/drawing/2014/main" id="{6FD896A0-4775-A949-9026-290BB2B70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1081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6264" name="Oval 8">
              <a:extLst>
                <a:ext uri="{FF2B5EF4-FFF2-40B4-BE49-F238E27FC236}">
                  <a16:creationId xmlns:a16="http://schemas.microsoft.com/office/drawing/2014/main" id="{72E94159-26F4-5C4E-B8E6-58FEB6C2D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346075"/>
              <a:ext cx="444500" cy="44450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6265" name="Oval 9">
              <a:extLst>
                <a:ext uri="{FF2B5EF4-FFF2-40B4-BE49-F238E27FC236}">
                  <a16:creationId xmlns:a16="http://schemas.microsoft.com/office/drawing/2014/main" id="{99CB522A-B338-D44E-990F-8480F4599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1781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6266" name="Oval 10">
              <a:extLst>
                <a:ext uri="{FF2B5EF4-FFF2-40B4-BE49-F238E27FC236}">
                  <a16:creationId xmlns:a16="http://schemas.microsoft.com/office/drawing/2014/main" id="{AC95BFC8-5B39-424C-BD7F-73A7BAD0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32893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6267" name="Oval 11">
              <a:extLst>
                <a:ext uri="{FF2B5EF4-FFF2-40B4-BE49-F238E27FC236}">
                  <a16:creationId xmlns:a16="http://schemas.microsoft.com/office/drawing/2014/main" id="{D0C8FB21-A527-C54A-BB6B-31DDAE207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0" y="2916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6268" name="Line 12">
              <a:extLst>
                <a:ext uri="{FF2B5EF4-FFF2-40B4-BE49-F238E27FC236}">
                  <a16:creationId xmlns:a16="http://schemas.microsoft.com/office/drawing/2014/main" id="{D2802772-0DC8-1B4F-9109-5BB5833E2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2325" y="1943100"/>
              <a:ext cx="0" cy="83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69" name="Line 13">
              <a:extLst>
                <a:ext uri="{FF2B5EF4-FFF2-40B4-BE49-F238E27FC236}">
                  <a16:creationId xmlns:a16="http://schemas.microsoft.com/office/drawing/2014/main" id="{32012AB1-CBE0-BC42-8DE9-87069830D8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636713"/>
              <a:ext cx="1189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70" name="Line 14">
              <a:extLst>
                <a:ext uri="{FF2B5EF4-FFF2-40B4-BE49-F238E27FC236}">
                  <a16:creationId xmlns:a16="http://schemas.microsoft.com/office/drawing/2014/main" id="{FC0B51A6-C495-C847-9DE7-6ADA168E7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858963"/>
              <a:ext cx="1308100" cy="1069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71" name="Line 15">
              <a:extLst>
                <a:ext uri="{FF2B5EF4-FFF2-40B4-BE49-F238E27FC236}">
                  <a16:creationId xmlns:a16="http://schemas.microsoft.com/office/drawing/2014/main" id="{22CD794B-8EC3-5440-BFCB-09285DAD1F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6163" y="3065463"/>
              <a:ext cx="1868487" cy="4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72" name="Line 16">
              <a:extLst>
                <a:ext uri="{FF2B5EF4-FFF2-40B4-BE49-F238E27FC236}">
                  <a16:creationId xmlns:a16="http://schemas.microsoft.com/office/drawing/2014/main" id="{D003BFAD-B793-434A-BF57-0FF2D72B98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038" y="1314450"/>
              <a:ext cx="1528762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73" name="Line 17">
              <a:extLst>
                <a:ext uri="{FF2B5EF4-FFF2-40B4-BE49-F238E27FC236}">
                  <a16:creationId xmlns:a16="http://schemas.microsoft.com/office/drawing/2014/main" id="{9555F238-EA70-DD46-9D8E-97919D1EE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6613" y="2097088"/>
              <a:ext cx="2924175" cy="966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74" name="Line 18">
              <a:extLst>
                <a:ext uri="{FF2B5EF4-FFF2-40B4-BE49-F238E27FC236}">
                  <a16:creationId xmlns:a16="http://schemas.microsoft.com/office/drawing/2014/main" id="{9797BA02-D21A-9549-8241-251CE3C2F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70675" y="2232025"/>
              <a:ext cx="1103313" cy="1138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75" name="Line 19">
              <a:extLst>
                <a:ext uri="{FF2B5EF4-FFF2-40B4-BE49-F238E27FC236}">
                  <a16:creationId xmlns:a16="http://schemas.microsoft.com/office/drawing/2014/main" id="{84BFAA8F-2426-F347-AA0A-BE31999780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78363" y="3268663"/>
              <a:ext cx="1546225" cy="320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76" name="Line 20">
              <a:extLst>
                <a:ext uri="{FF2B5EF4-FFF2-40B4-BE49-F238E27FC236}">
                  <a16:creationId xmlns:a16="http://schemas.microsoft.com/office/drawing/2014/main" id="{7863EAC6-A88A-C342-88FD-3A6C4A16DA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72175" y="1347788"/>
              <a:ext cx="1614488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77" name="Line 21">
              <a:extLst>
                <a:ext uri="{FF2B5EF4-FFF2-40B4-BE49-F238E27FC236}">
                  <a16:creationId xmlns:a16="http://schemas.microsoft.com/office/drawing/2014/main" id="{8ABBA557-AECB-E04E-BA94-1024793EC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1450" y="804863"/>
              <a:ext cx="0" cy="950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78" name="Line 22">
              <a:extLst>
                <a:ext uri="{FF2B5EF4-FFF2-40B4-BE49-F238E27FC236}">
                  <a16:creationId xmlns:a16="http://schemas.microsoft.com/office/drawing/2014/main" id="{9B62C524-9C53-BA4D-9779-B921DC21B9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6300" y="668338"/>
              <a:ext cx="1630363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79" name="Rectangle 23">
              <a:extLst>
                <a:ext uri="{FF2B5EF4-FFF2-40B4-BE49-F238E27FC236}">
                  <a16:creationId xmlns:a16="http://schemas.microsoft.com/office/drawing/2014/main" id="{444728D0-F3DF-304A-BB42-2E0C3E948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835025"/>
              <a:ext cx="1169987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San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Francisco</a:t>
              </a:r>
            </a:p>
          </p:txBody>
        </p:sp>
        <p:sp>
          <p:nvSpPr>
            <p:cNvPr id="96280" name="Rectangle 24">
              <a:extLst>
                <a:ext uri="{FF2B5EF4-FFF2-40B4-BE49-F238E27FC236}">
                  <a16:creationId xmlns:a16="http://schemas.microsoft.com/office/drawing/2014/main" id="{D206912E-7205-0047-8E6C-2F41D8927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1003300"/>
              <a:ext cx="931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Denver</a:t>
              </a:r>
            </a:p>
          </p:txBody>
        </p:sp>
        <p:sp>
          <p:nvSpPr>
            <p:cNvPr id="96281" name="Rectangle 25">
              <a:extLst>
                <a:ext uri="{FF2B5EF4-FFF2-40B4-BE49-F238E27FC236}">
                  <a16:creationId xmlns:a16="http://schemas.microsoft.com/office/drawing/2014/main" id="{099FF7EA-8BEF-D94D-A206-4B003B5F8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00" y="714375"/>
              <a:ext cx="1030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Chicago</a:t>
              </a:r>
            </a:p>
          </p:txBody>
        </p:sp>
        <p:sp>
          <p:nvSpPr>
            <p:cNvPr id="96283" name="Rectangle 27">
              <a:extLst>
                <a:ext uri="{FF2B5EF4-FFF2-40B4-BE49-F238E27FC236}">
                  <a16:creationId xmlns:a16="http://schemas.microsoft.com/office/drawing/2014/main" id="{6A4D6014-8D67-3349-972F-57959508E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025" y="1700213"/>
              <a:ext cx="706438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York</a:t>
              </a:r>
            </a:p>
          </p:txBody>
        </p:sp>
        <p:sp>
          <p:nvSpPr>
            <p:cNvPr id="96284" name="Rectangle 28">
              <a:extLst>
                <a:ext uri="{FF2B5EF4-FFF2-40B4-BE49-F238E27FC236}">
                  <a16:creationId xmlns:a16="http://schemas.microsoft.com/office/drawing/2014/main" id="{2ECE3090-405B-714B-864F-6238827BC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9413" y="3365500"/>
              <a:ext cx="8588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Miami</a:t>
              </a:r>
            </a:p>
          </p:txBody>
        </p:sp>
        <p:sp>
          <p:nvSpPr>
            <p:cNvPr id="96285" name="Rectangle 29">
              <a:extLst>
                <a:ext uri="{FF2B5EF4-FFF2-40B4-BE49-F238E27FC236}">
                  <a16:creationId xmlns:a16="http://schemas.microsoft.com/office/drawing/2014/main" id="{6BADE132-2AB9-C74A-98D1-27D5D291C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75" y="2568575"/>
              <a:ext cx="1517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 Orleans</a:t>
              </a:r>
            </a:p>
          </p:txBody>
        </p:sp>
        <p:sp>
          <p:nvSpPr>
            <p:cNvPr id="96286" name="Rectangle 30">
              <a:extLst>
                <a:ext uri="{FF2B5EF4-FFF2-40B4-BE49-F238E27FC236}">
                  <a16:creationId xmlns:a16="http://schemas.microsoft.com/office/drawing/2014/main" id="{01E61926-FDD1-9C4D-BA5D-1E71C55B0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332163"/>
              <a:ext cx="14605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Los Angeles</a:t>
              </a:r>
            </a:p>
          </p:txBody>
        </p:sp>
        <p:sp>
          <p:nvSpPr>
            <p:cNvPr id="96287" name="Rectangle 31">
              <a:extLst>
                <a:ext uri="{FF2B5EF4-FFF2-40B4-BE49-F238E27FC236}">
                  <a16:creationId xmlns:a16="http://schemas.microsoft.com/office/drawing/2014/main" id="{10C767B4-71EE-0045-BB16-88F0A7A7A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2057400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300</a:t>
              </a:r>
            </a:p>
          </p:txBody>
        </p:sp>
        <p:sp>
          <p:nvSpPr>
            <p:cNvPr id="96288" name="Rectangle 32">
              <a:extLst>
                <a:ext uri="{FF2B5EF4-FFF2-40B4-BE49-F238E27FC236}">
                  <a16:creationId xmlns:a16="http://schemas.microsoft.com/office/drawing/2014/main" id="{479B7760-F183-7B4D-A416-9B089213A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20939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96289" name="Rectangle 33">
              <a:extLst>
                <a:ext uri="{FF2B5EF4-FFF2-40B4-BE49-F238E27FC236}">
                  <a16:creationId xmlns:a16="http://schemas.microsoft.com/office/drawing/2014/main" id="{17236F2D-4D87-9A4E-8EDA-FE775CC49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613" y="1296988"/>
              <a:ext cx="5270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800</a:t>
              </a:r>
            </a:p>
          </p:txBody>
        </p:sp>
        <p:sp>
          <p:nvSpPr>
            <p:cNvPr id="96290" name="Rectangle 34">
              <a:extLst>
                <a:ext uri="{FF2B5EF4-FFF2-40B4-BE49-F238E27FC236}">
                  <a16:creationId xmlns:a16="http://schemas.microsoft.com/office/drawing/2014/main" id="{88E5ECBB-1CFA-9748-A4F9-A7CE7A015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1074738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1200</a:t>
              </a:r>
            </a:p>
          </p:txBody>
        </p:sp>
        <p:sp>
          <p:nvSpPr>
            <p:cNvPr id="96291" name="Rectangle 35">
              <a:extLst>
                <a:ext uri="{FF2B5EF4-FFF2-40B4-BE49-F238E27FC236}">
                  <a16:creationId xmlns:a16="http://schemas.microsoft.com/office/drawing/2014/main" id="{7ABC73B5-F729-E54D-9ABE-7123A0689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49530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1500</a:t>
              </a:r>
            </a:p>
          </p:txBody>
        </p:sp>
        <p:sp>
          <p:nvSpPr>
            <p:cNvPr id="96292" name="Rectangle 36">
              <a:extLst>
                <a:ext uri="{FF2B5EF4-FFF2-40B4-BE49-F238E27FC236}">
                  <a16:creationId xmlns:a16="http://schemas.microsoft.com/office/drawing/2014/main" id="{C28D65D6-E4EA-2C4C-BE21-5732B16B3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9450" y="21447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1400</a:t>
              </a:r>
            </a:p>
          </p:txBody>
        </p:sp>
        <p:sp>
          <p:nvSpPr>
            <p:cNvPr id="96293" name="Rectangle 37">
              <a:extLst>
                <a:ext uri="{FF2B5EF4-FFF2-40B4-BE49-F238E27FC236}">
                  <a16:creationId xmlns:a16="http://schemas.microsoft.com/office/drawing/2014/main" id="{BBA01616-6EE9-064A-8D69-448C31208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0" y="307975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96294" name="Rectangle 38">
              <a:extLst>
                <a:ext uri="{FF2B5EF4-FFF2-40B4-BE49-F238E27FC236}">
                  <a16:creationId xmlns:a16="http://schemas.microsoft.com/office/drawing/2014/main" id="{36DB37FD-ACD6-6943-AC75-DC5B9488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763" y="2638425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900</a:t>
              </a:r>
            </a:p>
          </p:txBody>
        </p:sp>
        <p:sp>
          <p:nvSpPr>
            <p:cNvPr id="96295" name="Rectangle 39">
              <a:extLst>
                <a:ext uri="{FF2B5EF4-FFF2-40B4-BE49-F238E27FC236}">
                  <a16:creationId xmlns:a16="http://schemas.microsoft.com/office/drawing/2014/main" id="{1329B8F3-84E0-4F46-98AA-4153271A4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013" y="2689225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1700</a:t>
              </a:r>
            </a:p>
          </p:txBody>
        </p:sp>
        <p:sp>
          <p:nvSpPr>
            <p:cNvPr id="96296" name="Rectangle 40">
              <a:extLst>
                <a:ext uri="{FF2B5EF4-FFF2-40B4-BE49-F238E27FC236}">
                  <a16:creationId xmlns:a16="http://schemas.microsoft.com/office/drawing/2014/main" id="{D9E7FDEB-6131-E64A-ABD7-EA1F40712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225" y="131286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96297" name="Rectangle 41">
              <a:extLst>
                <a:ext uri="{FF2B5EF4-FFF2-40B4-BE49-F238E27FC236}">
                  <a16:creationId xmlns:a16="http://schemas.microsoft.com/office/drawing/2014/main" id="{FEB2C005-EDA1-6F46-9B5A-36CF78F16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1022350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250</a:t>
              </a:r>
            </a:p>
          </p:txBody>
        </p:sp>
      </p:grpSp>
      <p:sp>
        <p:nvSpPr>
          <p:cNvPr id="96299" name="Text Box 43">
            <a:extLst>
              <a:ext uri="{FF2B5EF4-FFF2-40B4-BE49-F238E27FC236}">
                <a16:creationId xmlns:a16="http://schemas.microsoft.com/office/drawing/2014/main" id="{6ED7FE7E-53C7-8A4D-BD4D-F6B2A9587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3616325"/>
            <a:ext cx="8007350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	0	1	2	3	4	5	6	7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0	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1	300	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2	1000	800	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3			1200	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4				1500	0	250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5				1000		0	900	1400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6							0	1000</a:t>
            </a:r>
          </a:p>
          <a:p>
            <a:pPr algn="l"/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</a:rPr>
              <a:t>7	1700							0</a:t>
            </a:r>
          </a:p>
        </p:txBody>
      </p:sp>
      <p:sp>
        <p:nvSpPr>
          <p:cNvPr id="96300" name="Line 44">
            <a:extLst>
              <a:ext uri="{FF2B5EF4-FFF2-40B4-BE49-F238E27FC236}">
                <a16:creationId xmlns:a16="http://schemas.microsoft.com/office/drawing/2014/main" id="{5B93DF0F-5D98-0344-B573-14421A620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4073525"/>
            <a:ext cx="0" cy="2378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01" name="Line 45">
            <a:extLst>
              <a:ext uri="{FF2B5EF4-FFF2-40B4-BE49-F238E27FC236}">
                <a16:creationId xmlns:a16="http://schemas.microsoft.com/office/drawing/2014/main" id="{F576CCEE-34F4-0849-962A-75D5DC222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1400" y="3949700"/>
            <a:ext cx="0" cy="2501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04" name="Line 48">
            <a:extLst>
              <a:ext uri="{FF2B5EF4-FFF2-40B4-BE49-F238E27FC236}">
                <a16:creationId xmlns:a16="http://schemas.microsoft.com/office/drawing/2014/main" id="{B34DD647-7EA0-4A4E-9F37-B68C903722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350" y="4073525"/>
            <a:ext cx="230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06" name="Line 50">
            <a:extLst>
              <a:ext uri="{FF2B5EF4-FFF2-40B4-BE49-F238E27FC236}">
                <a16:creationId xmlns:a16="http://schemas.microsoft.com/office/drawing/2014/main" id="{44BA8BE7-A946-2F44-9575-2FA93EAE29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6437313"/>
            <a:ext cx="176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07" name="Line 51">
            <a:extLst>
              <a:ext uri="{FF2B5EF4-FFF2-40B4-BE49-F238E27FC236}">
                <a16:creationId xmlns:a16="http://schemas.microsoft.com/office/drawing/2014/main" id="{F26EDDA0-7124-F84F-83E7-04C89391D7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85188" y="6437313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09" name="Line 53">
            <a:extLst>
              <a:ext uri="{FF2B5EF4-FFF2-40B4-BE49-F238E27FC236}">
                <a16:creationId xmlns:a16="http://schemas.microsoft.com/office/drawing/2014/main" id="{9C55A8FF-FDF7-444F-81B6-99F39B0016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2650" y="3951288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310" name="Text Box 54">
            <a:extLst>
              <a:ext uri="{FF2B5EF4-FFF2-40B4-BE49-F238E27FC236}">
                <a16:creationId xmlns:a16="http://schemas.microsoft.com/office/drawing/2014/main" id="{04DB0C46-321A-CC48-894B-0C89E6048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6400800"/>
            <a:ext cx="290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Cost adjacency matrix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投影片編號版面配置區 4">
            <a:extLst>
              <a:ext uri="{FF2B5EF4-FFF2-40B4-BE49-F238E27FC236}">
                <a16:creationId xmlns:a16="http://schemas.microsoft.com/office/drawing/2014/main" id="{6BA76EC1-33C6-A049-BEBC-13FAE69C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846C-F2B1-1946-BF09-344541776079}" type="slidenum">
              <a:rPr lang="en-US" altLang="zh-TW"/>
              <a:pPr/>
              <a:t>128</a:t>
            </a:fld>
            <a:endParaRPr lang="en-US" altLang="zh-TW"/>
          </a:p>
        </p:txBody>
      </p:sp>
      <p:sp>
        <p:nvSpPr>
          <p:cNvPr id="98307" name="Oval 1027">
            <a:extLst>
              <a:ext uri="{FF2B5EF4-FFF2-40B4-BE49-F238E27FC236}">
                <a16:creationId xmlns:a16="http://schemas.microsoft.com/office/drawing/2014/main" id="{6FF5A008-6B0E-B949-9A4D-467C44604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5127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08" name="Text Box 1028">
            <a:extLst>
              <a:ext uri="{FF2B5EF4-FFF2-40B4-BE49-F238E27FC236}">
                <a16:creationId xmlns:a16="http://schemas.microsoft.com/office/drawing/2014/main" id="{61FE17C3-B675-FB43-90EE-7ABB86104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975" y="5127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09" name="Oval 1029">
            <a:extLst>
              <a:ext uri="{FF2B5EF4-FFF2-40B4-BE49-F238E27FC236}">
                <a16:creationId xmlns:a16="http://schemas.microsoft.com/office/drawing/2014/main" id="{3F479EF0-1D5E-E04A-B432-D1F2A59E2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975" y="92868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10" name="Text Box 1030">
            <a:extLst>
              <a:ext uri="{FF2B5EF4-FFF2-40B4-BE49-F238E27FC236}">
                <a16:creationId xmlns:a16="http://schemas.microsoft.com/office/drawing/2014/main" id="{6FF9F3A9-55DE-EA43-AB42-E4E5AD634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9286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8311" name="Oval 1031">
            <a:extLst>
              <a:ext uri="{FF2B5EF4-FFF2-40B4-BE49-F238E27FC236}">
                <a16:creationId xmlns:a16="http://schemas.microsoft.com/office/drawing/2014/main" id="{A45A7259-191B-2E4C-9BEA-3BC999EB8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300" y="1546225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12" name="Text Box 1032">
            <a:extLst>
              <a:ext uri="{FF2B5EF4-FFF2-40B4-BE49-F238E27FC236}">
                <a16:creationId xmlns:a16="http://schemas.microsoft.com/office/drawing/2014/main" id="{B2653289-088E-0341-A9B7-F7AF5D76B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15462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13" name="Line 1033">
            <a:extLst>
              <a:ext uri="{FF2B5EF4-FFF2-40B4-BE49-F238E27FC236}">
                <a16:creationId xmlns:a16="http://schemas.microsoft.com/office/drawing/2014/main" id="{AEF7301D-3F7F-6B4F-8775-E0808BD72D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35113" y="795338"/>
            <a:ext cx="617537" cy="300037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14" name="Line 1034">
            <a:extLst>
              <a:ext uri="{FF2B5EF4-FFF2-40B4-BE49-F238E27FC236}">
                <a16:creationId xmlns:a16="http://schemas.microsoft.com/office/drawing/2014/main" id="{F72610AB-4038-FC47-B4D3-2213E47517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1250" y="971550"/>
            <a:ext cx="0" cy="6000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15" name="Text Box 1035">
            <a:extLst>
              <a:ext uri="{FF2B5EF4-FFF2-40B4-BE49-F238E27FC236}">
                <a16:creationId xmlns:a16="http://schemas.microsoft.com/office/drawing/2014/main" id="{5D4D592F-860F-5342-8A86-323545A4A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088" y="53816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1500</a:t>
            </a:r>
          </a:p>
        </p:txBody>
      </p:sp>
      <p:sp>
        <p:nvSpPr>
          <p:cNvPr id="98316" name="Text Box 1036">
            <a:extLst>
              <a:ext uri="{FF2B5EF4-FFF2-40B4-BE49-F238E27FC236}">
                <a16:creationId xmlns:a16="http://schemas.microsoft.com/office/drawing/2014/main" id="{35B92D1E-35C8-3545-9D3F-AAAB16EAA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11223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17" name="Oval 1037">
            <a:extLst>
              <a:ext uri="{FF2B5EF4-FFF2-40B4-BE49-F238E27FC236}">
                <a16:creationId xmlns:a16="http://schemas.microsoft.com/office/drawing/2014/main" id="{29A142D3-0BE7-624A-AF10-CEFF2E482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100" y="5762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18" name="Text Box 1038">
            <a:extLst>
              <a:ext uri="{FF2B5EF4-FFF2-40B4-BE49-F238E27FC236}">
                <a16:creationId xmlns:a16="http://schemas.microsoft.com/office/drawing/2014/main" id="{A87EDE0E-DE07-B346-BD5A-3247A070F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425" y="576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19" name="Oval 1039">
            <a:extLst>
              <a:ext uri="{FF2B5EF4-FFF2-40B4-BE49-F238E27FC236}">
                <a16:creationId xmlns:a16="http://schemas.microsoft.com/office/drawing/2014/main" id="{CAA8CAC6-2B58-5B49-989C-A78F5E3DF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5" y="99218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20" name="Text Box 1040">
            <a:extLst>
              <a:ext uri="{FF2B5EF4-FFF2-40B4-BE49-F238E27FC236}">
                <a16:creationId xmlns:a16="http://schemas.microsoft.com/office/drawing/2014/main" id="{984C4EC8-A481-0E40-850F-3F8FE0D78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9921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8321" name="Oval 1041">
            <a:extLst>
              <a:ext uri="{FF2B5EF4-FFF2-40B4-BE49-F238E27FC236}">
                <a16:creationId xmlns:a16="http://schemas.microsoft.com/office/drawing/2014/main" id="{C7E85FAE-AB29-E54D-B39A-FABAB543F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0" y="1609725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22" name="Text Box 1042">
            <a:extLst>
              <a:ext uri="{FF2B5EF4-FFF2-40B4-BE49-F238E27FC236}">
                <a16:creationId xmlns:a16="http://schemas.microsoft.com/office/drawing/2014/main" id="{806AABE9-6117-9A41-B613-0752D43EE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075" y="16097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23" name="Line 1043">
            <a:extLst>
              <a:ext uri="{FF2B5EF4-FFF2-40B4-BE49-F238E27FC236}">
                <a16:creationId xmlns:a16="http://schemas.microsoft.com/office/drawing/2014/main" id="{19438AF3-8EEF-C64F-8F30-5209256F44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9563" y="858838"/>
            <a:ext cx="617537" cy="300037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24" name="Line 1044">
            <a:extLst>
              <a:ext uri="{FF2B5EF4-FFF2-40B4-BE49-F238E27FC236}">
                <a16:creationId xmlns:a16="http://schemas.microsoft.com/office/drawing/2014/main" id="{86FA3B65-155C-2C4D-83F6-959A835239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700" y="1035050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25" name="Text Box 1045">
            <a:extLst>
              <a:ext uri="{FF2B5EF4-FFF2-40B4-BE49-F238E27FC236}">
                <a16:creationId xmlns:a16="http://schemas.microsoft.com/office/drawing/2014/main" id="{D31905D1-4E7C-264F-AAA9-0A26467E6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538" y="60166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1500</a:t>
            </a:r>
          </a:p>
        </p:txBody>
      </p:sp>
      <p:sp>
        <p:nvSpPr>
          <p:cNvPr id="98326" name="Text Box 1046">
            <a:extLst>
              <a:ext uri="{FF2B5EF4-FFF2-40B4-BE49-F238E27FC236}">
                <a16:creationId xmlns:a16="http://schemas.microsoft.com/office/drawing/2014/main" id="{B661D911-B2C1-194B-8A68-E3047628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525" y="11858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27" name="Line 1047">
            <a:extLst>
              <a:ext uri="{FF2B5EF4-FFF2-40B4-BE49-F238E27FC236}">
                <a16:creationId xmlns:a16="http://schemas.microsoft.com/office/drawing/2014/main" id="{F32B4C9B-032E-574E-B1F0-DC709422E3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73525" y="1341438"/>
            <a:ext cx="669925" cy="4222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28" name="Text Box 1048">
            <a:extLst>
              <a:ext uri="{FF2B5EF4-FFF2-40B4-BE49-F238E27FC236}">
                <a16:creationId xmlns:a16="http://schemas.microsoft.com/office/drawing/2014/main" id="{23F83F8F-051F-EB47-9FE3-B5D12A634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1525588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8329" name="Text Box 1049">
            <a:extLst>
              <a:ext uri="{FF2B5EF4-FFF2-40B4-BE49-F238E27FC236}">
                <a16:creationId xmlns:a16="http://schemas.microsoft.com/office/drawing/2014/main" id="{62B75950-2AD6-324D-84B7-8079785CB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467" y="2481233"/>
            <a:ext cx="24465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250&lt;1500 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 Select </a:t>
            </a:r>
            <a:r>
              <a:rPr lang="en-US" altLang="zh-TW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98330" name="Text Box 1050">
            <a:extLst>
              <a:ext uri="{FF2B5EF4-FFF2-40B4-BE49-F238E27FC236}">
                <a16:creationId xmlns:a16="http://schemas.microsoft.com/office/drawing/2014/main" id="{B9CD7665-5EFE-FD44-A0E1-F088052BE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282" y="2219367"/>
            <a:ext cx="17427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Update d(4, 3):</a:t>
            </a:r>
          </a:p>
          <a:p>
            <a:r>
              <a:rPr lang="en-US" altLang="zh-TW" dirty="0">
                <a:solidFill>
                  <a:schemeClr val="tx2"/>
                </a:solidFill>
              </a:rPr>
              <a:t>1500 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 </a:t>
            </a:r>
            <a:r>
              <a:rPr lang="en-US" altLang="zh-TW" dirty="0">
                <a:solidFill>
                  <a:schemeClr val="tx2"/>
                </a:solidFill>
              </a:rPr>
              <a:t>1250</a:t>
            </a:r>
          </a:p>
        </p:txBody>
      </p:sp>
      <p:sp>
        <p:nvSpPr>
          <p:cNvPr id="98331" name="Oval 1051">
            <a:extLst>
              <a:ext uri="{FF2B5EF4-FFF2-40B4-BE49-F238E27FC236}">
                <a16:creationId xmlns:a16="http://schemas.microsoft.com/office/drawing/2014/main" id="{6432250A-6F33-A147-B764-023EDCD59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575" y="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32" name="Text Box 1052">
            <a:extLst>
              <a:ext uri="{FF2B5EF4-FFF2-40B4-BE49-F238E27FC236}">
                <a16:creationId xmlns:a16="http://schemas.microsoft.com/office/drawing/2014/main" id="{219E9EE4-52B6-C446-B1FC-36442E8DE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33" name="Oval 1053">
            <a:extLst>
              <a:ext uri="{FF2B5EF4-FFF2-40B4-BE49-F238E27FC236}">
                <a16:creationId xmlns:a16="http://schemas.microsoft.com/office/drawing/2014/main" id="{10BB2DC8-DA9D-8D44-982B-0E8C49D84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4225" y="10334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34" name="Text Box 1054">
            <a:extLst>
              <a:ext uri="{FF2B5EF4-FFF2-40B4-BE49-F238E27FC236}">
                <a16:creationId xmlns:a16="http://schemas.microsoft.com/office/drawing/2014/main" id="{FB34D7BC-6CA4-484F-8D29-F01B438C2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550" y="10334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35" name="Line 1055">
            <a:extLst>
              <a:ext uri="{FF2B5EF4-FFF2-40B4-BE49-F238E27FC236}">
                <a16:creationId xmlns:a16="http://schemas.microsoft.com/office/drawing/2014/main" id="{5C0926C3-D312-5945-A1EE-1518B50AC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9175" y="458788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36" name="Text Box 1056">
            <a:extLst>
              <a:ext uri="{FF2B5EF4-FFF2-40B4-BE49-F238E27FC236}">
                <a16:creationId xmlns:a16="http://schemas.microsoft.com/office/drawing/2014/main" id="{B96D068E-A136-B74B-81EE-B1306E56D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0" y="6096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37" name="Oval 1057">
            <a:extLst>
              <a:ext uri="{FF2B5EF4-FFF2-40B4-BE49-F238E27FC236}">
                <a16:creationId xmlns:a16="http://schemas.microsoft.com/office/drawing/2014/main" id="{BC686141-3091-604C-9C86-B32A569E8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975" y="194468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38" name="Text Box 1058">
            <a:extLst>
              <a:ext uri="{FF2B5EF4-FFF2-40B4-BE49-F238E27FC236}">
                <a16:creationId xmlns:a16="http://schemas.microsoft.com/office/drawing/2014/main" id="{77545F96-D00D-284A-B87E-D762751BD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300" y="19446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8339" name="Line 1059">
            <a:extLst>
              <a:ext uri="{FF2B5EF4-FFF2-40B4-BE49-F238E27FC236}">
                <a16:creationId xmlns:a16="http://schemas.microsoft.com/office/drawing/2014/main" id="{D0A2BB1D-9DFF-C14B-8BB9-9733BFE039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73863" y="1498600"/>
            <a:ext cx="493712" cy="493713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40" name="Text Box 1060">
            <a:extLst>
              <a:ext uri="{FF2B5EF4-FFF2-40B4-BE49-F238E27FC236}">
                <a16:creationId xmlns:a16="http://schemas.microsoft.com/office/drawing/2014/main" id="{2CE34A7E-0BEA-6148-8869-01B1398CE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1671638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41" name="Text Box 1061">
            <a:extLst>
              <a:ext uri="{FF2B5EF4-FFF2-40B4-BE49-F238E27FC236}">
                <a16:creationId xmlns:a16="http://schemas.microsoft.com/office/drawing/2014/main" id="{E3C0440C-ED97-0441-98CB-945656A72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613" y="2230934"/>
            <a:ext cx="180690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Update d(4, 6)</a:t>
            </a:r>
            <a:r>
              <a:rPr lang="zh-TW" altLang="en-US" dirty="0">
                <a:solidFill>
                  <a:schemeClr val="tx2"/>
                </a:solidFill>
              </a:rPr>
              <a:t> </a:t>
            </a:r>
            <a:r>
              <a:rPr lang="en-US" altLang="zh-TW" dirty="0">
                <a:solidFill>
                  <a:schemeClr val="tx2"/>
                </a:solidFill>
              </a:rPr>
              <a:t>:</a:t>
            </a:r>
          </a:p>
          <a:p>
            <a:r>
              <a:rPr lang="zh-TW" altLang="en-US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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Wingdings" pitchFamily="2" charset="2"/>
              </a:rPr>
              <a:t> </a:t>
            </a:r>
            <a:r>
              <a:rPr lang="en-US" altLang="zh-TW" dirty="0">
                <a:solidFill>
                  <a:schemeClr val="tx2"/>
                </a:solidFill>
              </a:rPr>
              <a:t>1150</a:t>
            </a:r>
          </a:p>
        </p:txBody>
      </p:sp>
      <p:sp>
        <p:nvSpPr>
          <p:cNvPr id="98399" name="Text Box 1119">
            <a:extLst>
              <a:ext uri="{FF2B5EF4-FFF2-40B4-BE49-F238E27FC236}">
                <a16:creationId xmlns:a16="http://schemas.microsoft.com/office/drawing/2014/main" id="{31ED3350-3DD9-0745-A731-2B2118E3E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588" y="0"/>
            <a:ext cx="52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</a:rPr>
              <a:t>(a)</a:t>
            </a:r>
          </a:p>
        </p:txBody>
      </p:sp>
      <p:sp>
        <p:nvSpPr>
          <p:cNvPr id="98400" name="Text Box 1120">
            <a:extLst>
              <a:ext uri="{FF2B5EF4-FFF2-40B4-BE49-F238E27FC236}">
                <a16:creationId xmlns:a16="http://schemas.microsoft.com/office/drawing/2014/main" id="{3AE13594-751D-7642-9361-BA13C281F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079" y="-2232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(a-1)</a:t>
            </a:r>
          </a:p>
        </p:txBody>
      </p:sp>
      <p:sp>
        <p:nvSpPr>
          <p:cNvPr id="98401" name="Text Box 1121">
            <a:extLst>
              <a:ext uri="{FF2B5EF4-FFF2-40B4-BE49-F238E27FC236}">
                <a16:creationId xmlns:a16="http://schemas.microsoft.com/office/drawing/2014/main" id="{665015EC-2C0A-3D4D-AF1D-43991A84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27" y="-2232"/>
            <a:ext cx="7825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(a-2)</a:t>
            </a:r>
          </a:p>
        </p:txBody>
      </p: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2DFFA485-2C02-4258-877F-F771E0010175}"/>
              </a:ext>
            </a:extLst>
          </p:cNvPr>
          <p:cNvGrpSpPr/>
          <p:nvPr/>
        </p:nvGrpSpPr>
        <p:grpSpPr>
          <a:xfrm>
            <a:off x="1220603" y="3335002"/>
            <a:ext cx="7323138" cy="3416300"/>
            <a:chOff x="1457325" y="346075"/>
            <a:chExt cx="7323138" cy="3416300"/>
          </a:xfrm>
        </p:grpSpPr>
        <p:sp>
          <p:nvSpPr>
            <p:cNvPr id="132" name="Oval 4">
              <a:extLst>
                <a:ext uri="{FF2B5EF4-FFF2-40B4-BE49-F238E27FC236}">
                  <a16:creationId xmlns:a16="http://schemas.microsoft.com/office/drawing/2014/main" id="{D532BEC0-F58C-44A5-9E0F-B3BB864FA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375" y="2806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133" name="Oval 5">
              <a:extLst>
                <a:ext uri="{FF2B5EF4-FFF2-40B4-BE49-F238E27FC236}">
                  <a16:creationId xmlns:a16="http://schemas.microsoft.com/office/drawing/2014/main" id="{C25300DC-A9C4-484E-8235-73F549560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14605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134" name="Oval 6">
              <a:extLst>
                <a:ext uri="{FF2B5EF4-FFF2-40B4-BE49-F238E27FC236}">
                  <a16:creationId xmlns:a16="http://schemas.microsoft.com/office/drawing/2014/main" id="{A042BAE7-5FC6-4C4E-A46E-F92866239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88" y="14271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135" name="Oval 7">
              <a:extLst>
                <a:ext uri="{FF2B5EF4-FFF2-40B4-BE49-F238E27FC236}">
                  <a16:creationId xmlns:a16="http://schemas.microsoft.com/office/drawing/2014/main" id="{099749C8-788C-47BB-87B9-EF7224D7B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1081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136" name="Oval 8">
              <a:extLst>
                <a:ext uri="{FF2B5EF4-FFF2-40B4-BE49-F238E27FC236}">
                  <a16:creationId xmlns:a16="http://schemas.microsoft.com/office/drawing/2014/main" id="{12D97388-F8C7-430A-880F-6782B498E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346075"/>
              <a:ext cx="444500" cy="44450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137" name="Oval 9">
              <a:extLst>
                <a:ext uri="{FF2B5EF4-FFF2-40B4-BE49-F238E27FC236}">
                  <a16:creationId xmlns:a16="http://schemas.microsoft.com/office/drawing/2014/main" id="{695CC0DA-86C1-446C-812E-0ACC9AB48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1781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138" name="Oval 10">
              <a:extLst>
                <a:ext uri="{FF2B5EF4-FFF2-40B4-BE49-F238E27FC236}">
                  <a16:creationId xmlns:a16="http://schemas.microsoft.com/office/drawing/2014/main" id="{4C5068C0-FA93-42A5-AD5D-8ADEF388C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32893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139" name="Oval 11">
              <a:extLst>
                <a:ext uri="{FF2B5EF4-FFF2-40B4-BE49-F238E27FC236}">
                  <a16:creationId xmlns:a16="http://schemas.microsoft.com/office/drawing/2014/main" id="{A4BC99E9-1229-4D88-9C96-BC8A33873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0" y="2916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140" name="Line 12">
              <a:extLst>
                <a:ext uri="{FF2B5EF4-FFF2-40B4-BE49-F238E27FC236}">
                  <a16:creationId xmlns:a16="http://schemas.microsoft.com/office/drawing/2014/main" id="{FAD5799D-86BA-4D09-BD56-EF29897AE7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2325" y="1943100"/>
              <a:ext cx="0" cy="83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1" name="Line 13">
              <a:extLst>
                <a:ext uri="{FF2B5EF4-FFF2-40B4-BE49-F238E27FC236}">
                  <a16:creationId xmlns:a16="http://schemas.microsoft.com/office/drawing/2014/main" id="{C310423E-87A2-4052-AA27-5F6C0C162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636713"/>
              <a:ext cx="1189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" name="Line 14">
              <a:extLst>
                <a:ext uri="{FF2B5EF4-FFF2-40B4-BE49-F238E27FC236}">
                  <a16:creationId xmlns:a16="http://schemas.microsoft.com/office/drawing/2014/main" id="{77579266-FD0E-4FCD-A6E7-A739FA0F25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858963"/>
              <a:ext cx="1308100" cy="1069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" name="Line 15">
              <a:extLst>
                <a:ext uri="{FF2B5EF4-FFF2-40B4-BE49-F238E27FC236}">
                  <a16:creationId xmlns:a16="http://schemas.microsoft.com/office/drawing/2014/main" id="{F190B167-E6B2-4C24-95EE-4D0DE9C6C7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6163" y="3065463"/>
              <a:ext cx="1868487" cy="4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4" name="Line 16">
              <a:extLst>
                <a:ext uri="{FF2B5EF4-FFF2-40B4-BE49-F238E27FC236}">
                  <a16:creationId xmlns:a16="http://schemas.microsoft.com/office/drawing/2014/main" id="{18CFB295-5FF9-48C2-A002-D3220517E1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038" y="1314450"/>
              <a:ext cx="1528762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5" name="Line 17">
              <a:extLst>
                <a:ext uri="{FF2B5EF4-FFF2-40B4-BE49-F238E27FC236}">
                  <a16:creationId xmlns:a16="http://schemas.microsoft.com/office/drawing/2014/main" id="{972F167C-F17F-408D-AD45-D7EE58A8DE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6613" y="2097088"/>
              <a:ext cx="2924175" cy="966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" name="Line 18">
              <a:extLst>
                <a:ext uri="{FF2B5EF4-FFF2-40B4-BE49-F238E27FC236}">
                  <a16:creationId xmlns:a16="http://schemas.microsoft.com/office/drawing/2014/main" id="{7A8FF03B-7B53-4309-9795-27D9C8CCF9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70675" y="2232025"/>
              <a:ext cx="1103313" cy="1138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7" name="Line 19">
              <a:extLst>
                <a:ext uri="{FF2B5EF4-FFF2-40B4-BE49-F238E27FC236}">
                  <a16:creationId xmlns:a16="http://schemas.microsoft.com/office/drawing/2014/main" id="{F59D4E3A-585D-4B47-95AA-E23673538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78363" y="3268663"/>
              <a:ext cx="1546225" cy="320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8" name="Line 20">
              <a:extLst>
                <a:ext uri="{FF2B5EF4-FFF2-40B4-BE49-F238E27FC236}">
                  <a16:creationId xmlns:a16="http://schemas.microsoft.com/office/drawing/2014/main" id="{E2B243D2-8E44-45F0-9922-8D2C92823D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72175" y="1347788"/>
              <a:ext cx="1614488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" name="Line 21">
              <a:extLst>
                <a:ext uri="{FF2B5EF4-FFF2-40B4-BE49-F238E27FC236}">
                  <a16:creationId xmlns:a16="http://schemas.microsoft.com/office/drawing/2014/main" id="{8D5C5FF7-2857-481A-9C7A-418A3CC46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1450" y="804863"/>
              <a:ext cx="0" cy="950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" name="Line 22">
              <a:extLst>
                <a:ext uri="{FF2B5EF4-FFF2-40B4-BE49-F238E27FC236}">
                  <a16:creationId xmlns:a16="http://schemas.microsoft.com/office/drawing/2014/main" id="{7150F815-F492-4A66-9ED0-12AD67B801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6300" y="668338"/>
              <a:ext cx="1630363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1" name="Rectangle 23">
              <a:extLst>
                <a:ext uri="{FF2B5EF4-FFF2-40B4-BE49-F238E27FC236}">
                  <a16:creationId xmlns:a16="http://schemas.microsoft.com/office/drawing/2014/main" id="{56A0E28B-A1A6-4CEA-9879-227D63028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835025"/>
              <a:ext cx="1169987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San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Francisco</a:t>
              </a:r>
            </a:p>
          </p:txBody>
        </p:sp>
        <p:sp>
          <p:nvSpPr>
            <p:cNvPr id="152" name="Rectangle 24">
              <a:extLst>
                <a:ext uri="{FF2B5EF4-FFF2-40B4-BE49-F238E27FC236}">
                  <a16:creationId xmlns:a16="http://schemas.microsoft.com/office/drawing/2014/main" id="{B800DA7B-6D19-4A83-B413-E47F283C2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1003300"/>
              <a:ext cx="931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Denver</a:t>
              </a:r>
            </a:p>
          </p:txBody>
        </p:sp>
        <p:sp>
          <p:nvSpPr>
            <p:cNvPr id="153" name="Rectangle 25">
              <a:extLst>
                <a:ext uri="{FF2B5EF4-FFF2-40B4-BE49-F238E27FC236}">
                  <a16:creationId xmlns:a16="http://schemas.microsoft.com/office/drawing/2014/main" id="{CDB57DF1-2556-4DDA-B476-0EEF38C10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00" y="714375"/>
              <a:ext cx="1030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Chicago</a:t>
              </a:r>
            </a:p>
          </p:txBody>
        </p:sp>
        <p:sp>
          <p:nvSpPr>
            <p:cNvPr id="154" name="Rectangle 27">
              <a:extLst>
                <a:ext uri="{FF2B5EF4-FFF2-40B4-BE49-F238E27FC236}">
                  <a16:creationId xmlns:a16="http://schemas.microsoft.com/office/drawing/2014/main" id="{A557EE5F-C111-40D9-9250-A94F7767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025" y="1700213"/>
              <a:ext cx="706438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York</a:t>
              </a:r>
            </a:p>
          </p:txBody>
        </p:sp>
        <p:sp>
          <p:nvSpPr>
            <p:cNvPr id="155" name="Rectangle 28">
              <a:extLst>
                <a:ext uri="{FF2B5EF4-FFF2-40B4-BE49-F238E27FC236}">
                  <a16:creationId xmlns:a16="http://schemas.microsoft.com/office/drawing/2014/main" id="{BE3B3F4F-10FA-4842-8D6E-D9D369E55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9413" y="3365500"/>
              <a:ext cx="8588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Miami</a:t>
              </a:r>
            </a:p>
          </p:txBody>
        </p:sp>
        <p:sp>
          <p:nvSpPr>
            <p:cNvPr id="156" name="Rectangle 29">
              <a:extLst>
                <a:ext uri="{FF2B5EF4-FFF2-40B4-BE49-F238E27FC236}">
                  <a16:creationId xmlns:a16="http://schemas.microsoft.com/office/drawing/2014/main" id="{B13AE5C7-28A7-4015-94D4-B704F7D69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75" y="2568575"/>
              <a:ext cx="1517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 Orleans</a:t>
              </a:r>
            </a:p>
          </p:txBody>
        </p:sp>
        <p:sp>
          <p:nvSpPr>
            <p:cNvPr id="157" name="Rectangle 30">
              <a:extLst>
                <a:ext uri="{FF2B5EF4-FFF2-40B4-BE49-F238E27FC236}">
                  <a16:creationId xmlns:a16="http://schemas.microsoft.com/office/drawing/2014/main" id="{487A5797-A8C0-432A-8A0D-0C3CCE82E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332163"/>
              <a:ext cx="14605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Los Angeles</a:t>
              </a:r>
            </a:p>
          </p:txBody>
        </p:sp>
        <p:sp>
          <p:nvSpPr>
            <p:cNvPr id="158" name="Rectangle 31">
              <a:extLst>
                <a:ext uri="{FF2B5EF4-FFF2-40B4-BE49-F238E27FC236}">
                  <a16:creationId xmlns:a16="http://schemas.microsoft.com/office/drawing/2014/main" id="{31A5FB6F-4EE4-4F25-B5B1-FB14A92D3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2057400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300</a:t>
              </a:r>
            </a:p>
          </p:txBody>
        </p:sp>
        <p:sp>
          <p:nvSpPr>
            <p:cNvPr id="159" name="Rectangle 32">
              <a:extLst>
                <a:ext uri="{FF2B5EF4-FFF2-40B4-BE49-F238E27FC236}">
                  <a16:creationId xmlns:a16="http://schemas.microsoft.com/office/drawing/2014/main" id="{3236E894-022F-421E-ABB4-62A20A9C4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20939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60" name="Rectangle 33">
              <a:extLst>
                <a:ext uri="{FF2B5EF4-FFF2-40B4-BE49-F238E27FC236}">
                  <a16:creationId xmlns:a16="http://schemas.microsoft.com/office/drawing/2014/main" id="{3896E422-E66E-4B48-BCDB-77808DD87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613" y="1296988"/>
              <a:ext cx="5270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800</a:t>
              </a:r>
            </a:p>
          </p:txBody>
        </p:sp>
        <p:sp>
          <p:nvSpPr>
            <p:cNvPr id="161" name="Rectangle 34">
              <a:extLst>
                <a:ext uri="{FF2B5EF4-FFF2-40B4-BE49-F238E27FC236}">
                  <a16:creationId xmlns:a16="http://schemas.microsoft.com/office/drawing/2014/main" id="{D0B58EB8-1DAA-4467-85D7-48B146EE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1074738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1200</a:t>
              </a:r>
            </a:p>
          </p:txBody>
        </p:sp>
        <p:sp>
          <p:nvSpPr>
            <p:cNvPr id="162" name="Rectangle 35">
              <a:extLst>
                <a:ext uri="{FF2B5EF4-FFF2-40B4-BE49-F238E27FC236}">
                  <a16:creationId xmlns:a16="http://schemas.microsoft.com/office/drawing/2014/main" id="{7D572B07-FBD3-46B1-9597-BC74B61D8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49530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1500</a:t>
              </a:r>
            </a:p>
          </p:txBody>
        </p:sp>
        <p:sp>
          <p:nvSpPr>
            <p:cNvPr id="163" name="Rectangle 36">
              <a:extLst>
                <a:ext uri="{FF2B5EF4-FFF2-40B4-BE49-F238E27FC236}">
                  <a16:creationId xmlns:a16="http://schemas.microsoft.com/office/drawing/2014/main" id="{FBDC9546-2DB9-4A08-82E6-64F8B874B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9450" y="21447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1400</a:t>
              </a:r>
            </a:p>
          </p:txBody>
        </p:sp>
        <p:sp>
          <p:nvSpPr>
            <p:cNvPr id="164" name="Rectangle 37">
              <a:extLst>
                <a:ext uri="{FF2B5EF4-FFF2-40B4-BE49-F238E27FC236}">
                  <a16:creationId xmlns:a16="http://schemas.microsoft.com/office/drawing/2014/main" id="{6D8476AC-73C7-479E-A30A-3FAA9A964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0" y="307975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65" name="Rectangle 38">
              <a:extLst>
                <a:ext uri="{FF2B5EF4-FFF2-40B4-BE49-F238E27FC236}">
                  <a16:creationId xmlns:a16="http://schemas.microsoft.com/office/drawing/2014/main" id="{FCF102D1-329E-458A-BEAB-F3AA3B1DC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763" y="2638425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900</a:t>
              </a:r>
            </a:p>
          </p:txBody>
        </p:sp>
        <p:sp>
          <p:nvSpPr>
            <p:cNvPr id="166" name="Rectangle 39">
              <a:extLst>
                <a:ext uri="{FF2B5EF4-FFF2-40B4-BE49-F238E27FC236}">
                  <a16:creationId xmlns:a16="http://schemas.microsoft.com/office/drawing/2014/main" id="{C2AFD79F-B2F2-43A8-89E0-853CB6E43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013" y="2689225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1700</a:t>
              </a:r>
            </a:p>
          </p:txBody>
        </p:sp>
        <p:sp>
          <p:nvSpPr>
            <p:cNvPr id="167" name="Rectangle 40">
              <a:extLst>
                <a:ext uri="{FF2B5EF4-FFF2-40B4-BE49-F238E27FC236}">
                  <a16:creationId xmlns:a16="http://schemas.microsoft.com/office/drawing/2014/main" id="{D135E18B-1A1A-4251-83DF-45EC43E00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225" y="131286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68" name="Rectangle 41">
              <a:extLst>
                <a:ext uri="{FF2B5EF4-FFF2-40B4-BE49-F238E27FC236}">
                  <a16:creationId xmlns:a16="http://schemas.microsoft.com/office/drawing/2014/main" id="{381F905D-A80E-4092-8137-2A43AC511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1022350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250</a:t>
              </a:r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投影片編號版面配置區 4">
            <a:extLst>
              <a:ext uri="{FF2B5EF4-FFF2-40B4-BE49-F238E27FC236}">
                <a16:creationId xmlns:a16="http://schemas.microsoft.com/office/drawing/2014/main" id="{6BA76EC1-33C6-A049-BEBC-13FAE69C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846C-F2B1-1946-BF09-344541776079}" type="slidenum">
              <a:rPr lang="en-US" altLang="zh-TW"/>
              <a:pPr/>
              <a:t>129</a:t>
            </a:fld>
            <a:endParaRPr lang="en-US" altLang="zh-TW"/>
          </a:p>
        </p:txBody>
      </p:sp>
      <p:sp>
        <p:nvSpPr>
          <p:cNvPr id="98342" name="Oval 1062">
            <a:extLst>
              <a:ext uri="{FF2B5EF4-FFF2-40B4-BE49-F238E27FC236}">
                <a16:creationId xmlns:a16="http://schemas.microsoft.com/office/drawing/2014/main" id="{BE830185-BEA1-9A48-9E06-3C7B732E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110" y="194858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43" name="Text Box 1063">
            <a:extLst>
              <a:ext uri="{FF2B5EF4-FFF2-40B4-BE49-F238E27FC236}">
                <a16:creationId xmlns:a16="http://schemas.microsoft.com/office/drawing/2014/main" id="{E171EEDC-7881-B843-B014-8D6169713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9435" y="19485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44" name="Oval 1064">
            <a:extLst>
              <a:ext uri="{FF2B5EF4-FFF2-40B4-BE49-F238E27FC236}">
                <a16:creationId xmlns:a16="http://schemas.microsoft.com/office/drawing/2014/main" id="{F73B60D0-CAFF-E942-835D-5ABFC6616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760" y="1228320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45" name="Text Box 1065">
            <a:extLst>
              <a:ext uri="{FF2B5EF4-FFF2-40B4-BE49-F238E27FC236}">
                <a16:creationId xmlns:a16="http://schemas.microsoft.com/office/drawing/2014/main" id="{0884E34C-CAC0-4047-BB9E-48B6B577C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085" y="122832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46" name="Line 1066">
            <a:extLst>
              <a:ext uri="{FF2B5EF4-FFF2-40B4-BE49-F238E27FC236}">
                <a16:creationId xmlns:a16="http://schemas.microsoft.com/office/drawing/2014/main" id="{AA79F061-27E7-984A-97D2-D7EE293E05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7710" y="653645"/>
            <a:ext cx="0" cy="600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47" name="Text Box 1067">
            <a:extLst>
              <a:ext uri="{FF2B5EF4-FFF2-40B4-BE49-F238E27FC236}">
                <a16:creationId xmlns:a16="http://schemas.microsoft.com/office/drawing/2014/main" id="{DE9311D1-9E1F-0A48-B4E0-10D3C4BF1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535" y="80445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48" name="Oval 1068">
            <a:extLst>
              <a:ext uri="{FF2B5EF4-FFF2-40B4-BE49-F238E27FC236}">
                <a16:creationId xmlns:a16="http://schemas.microsoft.com/office/drawing/2014/main" id="{DBB5E78B-E75B-DF4D-B443-89C1C75DE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47" y="145057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49" name="Text Box 1069">
            <a:extLst>
              <a:ext uri="{FF2B5EF4-FFF2-40B4-BE49-F238E27FC236}">
                <a16:creationId xmlns:a16="http://schemas.microsoft.com/office/drawing/2014/main" id="{62E8D663-A161-8140-83FB-47572B4AC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2" y="145057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8351" name="Text Box 1071">
            <a:extLst>
              <a:ext uri="{FF2B5EF4-FFF2-40B4-BE49-F238E27FC236}">
                <a16:creationId xmlns:a16="http://schemas.microsoft.com/office/drawing/2014/main" id="{631048DC-6FBC-2E4E-80F9-702468908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147" y="154899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52" name="Text Box 1072">
            <a:extLst>
              <a:ext uri="{FF2B5EF4-FFF2-40B4-BE49-F238E27FC236}">
                <a16:creationId xmlns:a16="http://schemas.microsoft.com/office/drawing/2014/main" id="{08660C3C-5F65-614D-8F3A-3A27EA9A1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20" y="2400938"/>
            <a:ext cx="174278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Update d(4, 7):</a:t>
            </a:r>
          </a:p>
          <a:p>
            <a:r>
              <a:rPr lang="zh-TW" altLang="en-US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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Wingdings" pitchFamily="2" charset="2"/>
              </a:rPr>
              <a:t>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dirty="0">
                <a:solidFill>
                  <a:schemeClr val="tx2"/>
                </a:solidFill>
              </a:rPr>
              <a:t>1650</a:t>
            </a:r>
          </a:p>
        </p:txBody>
      </p:sp>
      <p:sp>
        <p:nvSpPr>
          <p:cNvPr id="98353" name="Line 1073">
            <a:extLst>
              <a:ext uri="{FF2B5EF4-FFF2-40B4-BE49-F238E27FC236}">
                <a16:creationId xmlns:a16="http://schemas.microsoft.com/office/drawing/2014/main" id="{CADDBD8B-7251-6347-9CE4-2B0E44A438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91247" y="1453745"/>
            <a:ext cx="669925" cy="1047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54" name="Oval 1074">
            <a:extLst>
              <a:ext uri="{FF2B5EF4-FFF2-40B4-BE49-F238E27FC236}">
                <a16:creationId xmlns:a16="http://schemas.microsoft.com/office/drawing/2014/main" id="{CA9DFB45-6527-C941-B917-49AD0069C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197" y="7103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55" name="Text Box 1075">
            <a:extLst>
              <a:ext uri="{FF2B5EF4-FFF2-40B4-BE49-F238E27FC236}">
                <a16:creationId xmlns:a16="http://schemas.microsoft.com/office/drawing/2014/main" id="{5C0CB1FF-BD8B-824B-9D95-78EA793ED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8522" y="7103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56" name="Oval 1076">
            <a:extLst>
              <a:ext uri="{FF2B5EF4-FFF2-40B4-BE49-F238E27FC236}">
                <a16:creationId xmlns:a16="http://schemas.microsoft.com/office/drawing/2014/main" id="{B9E70D84-7E3A-6D45-BC14-723B37EE0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847" y="1104495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57" name="Text Box 1077">
            <a:extLst>
              <a:ext uri="{FF2B5EF4-FFF2-40B4-BE49-F238E27FC236}">
                <a16:creationId xmlns:a16="http://schemas.microsoft.com/office/drawing/2014/main" id="{AD71EFFA-FE83-C54A-B7F9-5885CF10F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2172" y="110449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58" name="Line 1078">
            <a:extLst>
              <a:ext uri="{FF2B5EF4-FFF2-40B4-BE49-F238E27FC236}">
                <a16:creationId xmlns:a16="http://schemas.microsoft.com/office/drawing/2014/main" id="{16148757-7E82-814A-8FA5-7FFA5150C6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797" y="529820"/>
            <a:ext cx="0" cy="6000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8359" name="Text Box 1079">
            <a:extLst>
              <a:ext uri="{FF2B5EF4-FFF2-40B4-BE49-F238E27FC236}">
                <a16:creationId xmlns:a16="http://schemas.microsoft.com/office/drawing/2014/main" id="{62B2E3FA-4A5C-F744-ACAF-148658B6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622" y="68063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60" name="Oval 1080">
            <a:extLst>
              <a:ext uri="{FF2B5EF4-FFF2-40B4-BE49-F238E27FC236}">
                <a16:creationId xmlns:a16="http://schemas.microsoft.com/office/drawing/2014/main" id="{ACA72873-28E5-E348-9212-D47F13ABE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1597" y="201572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61" name="Text Box 1081">
            <a:extLst>
              <a:ext uri="{FF2B5EF4-FFF2-40B4-BE49-F238E27FC236}">
                <a16:creationId xmlns:a16="http://schemas.microsoft.com/office/drawing/2014/main" id="{86D7A2D0-5875-9C46-B263-1C06D5CA6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922" y="201572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8362" name="Line 1082">
            <a:extLst>
              <a:ext uri="{FF2B5EF4-FFF2-40B4-BE49-F238E27FC236}">
                <a16:creationId xmlns:a16="http://schemas.microsoft.com/office/drawing/2014/main" id="{C14AAD9A-8973-874F-B649-B37AD98002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61485" y="1569633"/>
            <a:ext cx="493712" cy="49371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63" name="Text Box 1083">
            <a:extLst>
              <a:ext uri="{FF2B5EF4-FFF2-40B4-BE49-F238E27FC236}">
                <a16:creationId xmlns:a16="http://schemas.microsoft.com/office/drawing/2014/main" id="{8C18A777-A6CF-AE4A-9152-FBA672A73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8835" y="1742670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64" name="Oval 1084">
            <a:extLst>
              <a:ext uri="{FF2B5EF4-FFF2-40B4-BE49-F238E27FC236}">
                <a16:creationId xmlns:a16="http://schemas.microsoft.com/office/drawing/2014/main" id="{09AFFF32-1D2A-BE4B-9FF9-8A7D3145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235" y="1302933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65" name="Text Box 1085">
            <a:extLst>
              <a:ext uri="{FF2B5EF4-FFF2-40B4-BE49-F238E27FC236}">
                <a16:creationId xmlns:a16="http://schemas.microsoft.com/office/drawing/2014/main" id="{8CDE34D4-7E98-BF4C-ABC6-4EA93C2A9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560" y="130293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8366" name="Text Box 1086">
            <a:extLst>
              <a:ext uri="{FF2B5EF4-FFF2-40B4-BE49-F238E27FC236}">
                <a16:creationId xmlns:a16="http://schemas.microsoft.com/office/drawing/2014/main" id="{4CE1B271-6179-AE4B-969A-6657ADA86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835" y="140135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67" name="Line 1087">
            <a:extLst>
              <a:ext uri="{FF2B5EF4-FFF2-40B4-BE49-F238E27FC236}">
                <a16:creationId xmlns:a16="http://schemas.microsoft.com/office/drawing/2014/main" id="{624458D3-8D6F-BD43-B2D6-A5D7F103DA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24935" y="1306108"/>
            <a:ext cx="669925" cy="1047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72" name="Oval 1092">
            <a:extLst>
              <a:ext uri="{FF2B5EF4-FFF2-40B4-BE49-F238E27FC236}">
                <a16:creationId xmlns:a16="http://schemas.microsoft.com/office/drawing/2014/main" id="{D378BDFE-C2A8-F04B-BC9C-B7710F8CA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635" y="410758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73" name="Text Box 1093">
            <a:extLst>
              <a:ext uri="{FF2B5EF4-FFF2-40B4-BE49-F238E27FC236}">
                <a16:creationId xmlns:a16="http://schemas.microsoft.com/office/drawing/2014/main" id="{614517F2-AE37-B344-8FF2-4F9B8A8A0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960" y="41075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8375" name="Line 1095">
            <a:extLst>
              <a:ext uri="{FF2B5EF4-FFF2-40B4-BE49-F238E27FC236}">
                <a16:creationId xmlns:a16="http://schemas.microsoft.com/office/drawing/2014/main" id="{35AE84AF-E2B1-224D-A8D0-9D38A84A7D1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5735" y="760008"/>
            <a:ext cx="669925" cy="4222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76" name="Text Box 1096">
            <a:extLst>
              <a:ext uri="{FF2B5EF4-FFF2-40B4-BE49-F238E27FC236}">
                <a16:creationId xmlns:a16="http://schemas.microsoft.com/office/drawing/2014/main" id="{D7CA93AA-3AAE-4A4D-A59A-CE199E0D1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372" y="944158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8377" name="Rectangle 1097">
            <a:extLst>
              <a:ext uri="{FF2B5EF4-FFF2-40B4-BE49-F238E27FC236}">
                <a16:creationId xmlns:a16="http://schemas.microsoft.com/office/drawing/2014/main" id="{CB221EBC-7AA4-3144-858C-A723C4E49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589" y="2515922"/>
            <a:ext cx="21997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1150 is the smallest</a:t>
            </a:r>
          </a:p>
          <a:p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 Select </a:t>
            </a:r>
            <a:r>
              <a:rPr lang="en-US" altLang="zh-TW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98378" name="Oval 1098">
            <a:extLst>
              <a:ext uri="{FF2B5EF4-FFF2-40B4-BE49-F238E27FC236}">
                <a16:creationId xmlns:a16="http://schemas.microsoft.com/office/drawing/2014/main" id="{33E76469-8780-7045-8E4B-4EEDAAFE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285" y="242483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79" name="Text Box 1099">
            <a:extLst>
              <a:ext uri="{FF2B5EF4-FFF2-40B4-BE49-F238E27FC236}">
                <a16:creationId xmlns:a16="http://schemas.microsoft.com/office/drawing/2014/main" id="{29B92890-B5EF-2D41-939F-F5B0B4CD1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610" y="24248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8380" name="Oval 1100">
            <a:extLst>
              <a:ext uri="{FF2B5EF4-FFF2-40B4-BE49-F238E27FC236}">
                <a16:creationId xmlns:a16="http://schemas.microsoft.com/office/drawing/2014/main" id="{69F4E8C1-E4F4-5E4D-A777-D4FFC0432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6935" y="1275945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81" name="Text Box 1101">
            <a:extLst>
              <a:ext uri="{FF2B5EF4-FFF2-40B4-BE49-F238E27FC236}">
                <a16:creationId xmlns:a16="http://schemas.microsoft.com/office/drawing/2014/main" id="{58DE54EA-ACDC-7846-A494-539064FA3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260" y="127594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8382" name="Line 1102">
            <a:extLst>
              <a:ext uri="{FF2B5EF4-FFF2-40B4-BE49-F238E27FC236}">
                <a16:creationId xmlns:a16="http://schemas.microsoft.com/office/drawing/2014/main" id="{7B0351EA-B3B6-3240-985B-989D265CD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1885" y="701270"/>
            <a:ext cx="0" cy="6000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8383" name="Text Box 1103">
            <a:extLst>
              <a:ext uri="{FF2B5EF4-FFF2-40B4-BE49-F238E27FC236}">
                <a16:creationId xmlns:a16="http://schemas.microsoft.com/office/drawing/2014/main" id="{FD6DA022-9854-6F4A-A7A8-1C7A5EC57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710" y="85208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8384" name="Oval 1104">
            <a:extLst>
              <a:ext uri="{FF2B5EF4-FFF2-40B4-BE49-F238E27FC236}">
                <a16:creationId xmlns:a16="http://schemas.microsoft.com/office/drawing/2014/main" id="{1F213448-8442-6C4F-8E01-ECC351AA8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685" y="2187170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85" name="Text Box 1105">
            <a:extLst>
              <a:ext uri="{FF2B5EF4-FFF2-40B4-BE49-F238E27FC236}">
                <a16:creationId xmlns:a16="http://schemas.microsoft.com/office/drawing/2014/main" id="{ADAAAA55-9AD3-0942-8E7F-328482BDA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7010" y="218717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8386" name="Line 1106">
            <a:extLst>
              <a:ext uri="{FF2B5EF4-FFF2-40B4-BE49-F238E27FC236}">
                <a16:creationId xmlns:a16="http://schemas.microsoft.com/office/drawing/2014/main" id="{C1956BB3-262A-9844-9AC3-770E6650A6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66572" y="1741083"/>
            <a:ext cx="493713" cy="49371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87" name="Text Box 1107">
            <a:extLst>
              <a:ext uri="{FF2B5EF4-FFF2-40B4-BE49-F238E27FC236}">
                <a16:creationId xmlns:a16="http://schemas.microsoft.com/office/drawing/2014/main" id="{54B3ADEA-7830-5943-9868-989FFE19F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922" y="1914120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88" name="Oval 1108">
            <a:extLst>
              <a:ext uri="{FF2B5EF4-FFF2-40B4-BE49-F238E27FC236}">
                <a16:creationId xmlns:a16="http://schemas.microsoft.com/office/drawing/2014/main" id="{A5EB67AC-6A4A-4D49-8A81-B5E71A3A7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6322" y="147438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89" name="Text Box 1109">
            <a:extLst>
              <a:ext uri="{FF2B5EF4-FFF2-40B4-BE49-F238E27FC236}">
                <a16:creationId xmlns:a16="http://schemas.microsoft.com/office/drawing/2014/main" id="{A6AD2ED7-16FC-5945-A391-CABFFB4C7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647" y="147438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8390" name="Text Box 1110">
            <a:extLst>
              <a:ext uri="{FF2B5EF4-FFF2-40B4-BE49-F238E27FC236}">
                <a16:creationId xmlns:a16="http://schemas.microsoft.com/office/drawing/2014/main" id="{B16CA432-EC74-BD40-9DAA-8E29AE5A7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922" y="157280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8391" name="Line 1111">
            <a:extLst>
              <a:ext uri="{FF2B5EF4-FFF2-40B4-BE49-F238E27FC236}">
                <a16:creationId xmlns:a16="http://schemas.microsoft.com/office/drawing/2014/main" id="{019EA63D-AD81-5C42-A4D6-1F72B63B8B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0022" y="1477558"/>
            <a:ext cx="669925" cy="1047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96" name="Line 1116">
            <a:extLst>
              <a:ext uri="{FF2B5EF4-FFF2-40B4-BE49-F238E27FC236}">
                <a16:creationId xmlns:a16="http://schemas.microsoft.com/office/drawing/2014/main" id="{B986A2F3-5189-3B48-8359-B1373B43483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71285" y="1893483"/>
            <a:ext cx="123825" cy="3175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397" name="Text Box 1117">
            <a:extLst>
              <a:ext uri="{FF2B5EF4-FFF2-40B4-BE49-F238E27FC236}">
                <a16:creationId xmlns:a16="http://schemas.microsoft.com/office/drawing/2014/main" id="{A494638D-EFB5-F046-B4CA-8C927BFF6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860" y="1995083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1000</a:t>
            </a:r>
          </a:p>
        </p:txBody>
      </p:sp>
      <p:sp>
        <p:nvSpPr>
          <p:cNvPr id="98398" name="Text Box 1118">
            <a:extLst>
              <a:ext uri="{FF2B5EF4-FFF2-40B4-BE49-F238E27FC236}">
                <a16:creationId xmlns:a16="http://schemas.microsoft.com/office/drawing/2014/main" id="{452D3817-7123-C449-9D3D-6CBF8DE2D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9358" y="2584114"/>
            <a:ext cx="30283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No update d(4, 7):</a:t>
            </a:r>
          </a:p>
          <a:p>
            <a:r>
              <a:rPr lang="en-US" altLang="zh-TW" dirty="0">
                <a:solidFill>
                  <a:schemeClr val="tx2"/>
                </a:solidFill>
              </a:rPr>
              <a:t>4-5-6-7 is longer than 4-5-7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98402" name="Text Box 1122">
            <a:extLst>
              <a:ext uri="{FF2B5EF4-FFF2-40B4-BE49-F238E27FC236}">
                <a16:creationId xmlns:a16="http://schemas.microsoft.com/office/drawing/2014/main" id="{18F15289-9964-244B-B5BB-644C1A4CF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42" y="375188"/>
            <a:ext cx="7825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(a-3)</a:t>
            </a:r>
          </a:p>
        </p:txBody>
      </p:sp>
      <p:sp>
        <p:nvSpPr>
          <p:cNvPr id="98403" name="Text Box 1123">
            <a:extLst>
              <a:ext uri="{FF2B5EF4-FFF2-40B4-BE49-F238E27FC236}">
                <a16:creationId xmlns:a16="http://schemas.microsoft.com/office/drawing/2014/main" id="{C86E319D-807B-EA4D-A5BE-9EA861DF1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437" y="368192"/>
            <a:ext cx="5437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(b)</a:t>
            </a:r>
          </a:p>
        </p:txBody>
      </p:sp>
      <p:sp>
        <p:nvSpPr>
          <p:cNvPr id="98404" name="Text Box 1124">
            <a:extLst>
              <a:ext uri="{FF2B5EF4-FFF2-40B4-BE49-F238E27FC236}">
                <a16:creationId xmlns:a16="http://schemas.microsoft.com/office/drawing/2014/main" id="{B7B0D1FA-070A-E041-9223-13513A460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7501" y="322801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(b-1)</a:t>
            </a:r>
          </a:p>
        </p:txBody>
      </p: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066E4B04-28E4-43A1-A927-05A4598AD183}"/>
              </a:ext>
            </a:extLst>
          </p:cNvPr>
          <p:cNvGrpSpPr/>
          <p:nvPr/>
        </p:nvGrpSpPr>
        <p:grpSpPr>
          <a:xfrm>
            <a:off x="1220603" y="3335002"/>
            <a:ext cx="7323138" cy="3416300"/>
            <a:chOff x="1457325" y="346075"/>
            <a:chExt cx="7323138" cy="3416300"/>
          </a:xfrm>
        </p:grpSpPr>
        <p:sp>
          <p:nvSpPr>
            <p:cNvPr id="132" name="Oval 4">
              <a:extLst>
                <a:ext uri="{FF2B5EF4-FFF2-40B4-BE49-F238E27FC236}">
                  <a16:creationId xmlns:a16="http://schemas.microsoft.com/office/drawing/2014/main" id="{E2E8E12D-AF5E-47CA-BCEF-5CF1EB863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375" y="2806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133" name="Oval 5">
              <a:extLst>
                <a:ext uri="{FF2B5EF4-FFF2-40B4-BE49-F238E27FC236}">
                  <a16:creationId xmlns:a16="http://schemas.microsoft.com/office/drawing/2014/main" id="{C63217B0-B6EF-46B9-82A9-73A7CC7C7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14605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134" name="Oval 6">
              <a:extLst>
                <a:ext uri="{FF2B5EF4-FFF2-40B4-BE49-F238E27FC236}">
                  <a16:creationId xmlns:a16="http://schemas.microsoft.com/office/drawing/2014/main" id="{5C69315A-03BA-4BFB-AE3C-EB98FF3FF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88" y="14271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135" name="Oval 7">
              <a:extLst>
                <a:ext uri="{FF2B5EF4-FFF2-40B4-BE49-F238E27FC236}">
                  <a16:creationId xmlns:a16="http://schemas.microsoft.com/office/drawing/2014/main" id="{F1A28ED3-E4DC-40AE-9A96-215E231EC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1081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136" name="Oval 8">
              <a:extLst>
                <a:ext uri="{FF2B5EF4-FFF2-40B4-BE49-F238E27FC236}">
                  <a16:creationId xmlns:a16="http://schemas.microsoft.com/office/drawing/2014/main" id="{4A5F44A0-D319-4755-BB54-9F9F55CE7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346075"/>
              <a:ext cx="444500" cy="44450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137" name="Oval 9">
              <a:extLst>
                <a:ext uri="{FF2B5EF4-FFF2-40B4-BE49-F238E27FC236}">
                  <a16:creationId xmlns:a16="http://schemas.microsoft.com/office/drawing/2014/main" id="{BDAB7C89-BB67-4686-804F-339C0ACA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1781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138" name="Oval 10">
              <a:extLst>
                <a:ext uri="{FF2B5EF4-FFF2-40B4-BE49-F238E27FC236}">
                  <a16:creationId xmlns:a16="http://schemas.microsoft.com/office/drawing/2014/main" id="{16BEF30A-5D43-4190-AECC-31C4408AE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32893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139" name="Oval 11">
              <a:extLst>
                <a:ext uri="{FF2B5EF4-FFF2-40B4-BE49-F238E27FC236}">
                  <a16:creationId xmlns:a16="http://schemas.microsoft.com/office/drawing/2014/main" id="{B355BCCF-DDA5-4F79-B937-B754BCE52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0" y="2916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140" name="Line 12">
              <a:extLst>
                <a:ext uri="{FF2B5EF4-FFF2-40B4-BE49-F238E27FC236}">
                  <a16:creationId xmlns:a16="http://schemas.microsoft.com/office/drawing/2014/main" id="{2E954556-E023-4A90-838B-8B9D5818E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2325" y="1943100"/>
              <a:ext cx="0" cy="83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1" name="Line 13">
              <a:extLst>
                <a:ext uri="{FF2B5EF4-FFF2-40B4-BE49-F238E27FC236}">
                  <a16:creationId xmlns:a16="http://schemas.microsoft.com/office/drawing/2014/main" id="{4915CCCA-D02D-49B6-BCC2-A0D6E7BE0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636713"/>
              <a:ext cx="1189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" name="Line 14">
              <a:extLst>
                <a:ext uri="{FF2B5EF4-FFF2-40B4-BE49-F238E27FC236}">
                  <a16:creationId xmlns:a16="http://schemas.microsoft.com/office/drawing/2014/main" id="{3F605E84-4A4D-44A0-B5E2-32509BE53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858963"/>
              <a:ext cx="1308100" cy="1069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" name="Line 15">
              <a:extLst>
                <a:ext uri="{FF2B5EF4-FFF2-40B4-BE49-F238E27FC236}">
                  <a16:creationId xmlns:a16="http://schemas.microsoft.com/office/drawing/2014/main" id="{FC6BBA30-7923-4639-8CC2-4072ED582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6163" y="3065463"/>
              <a:ext cx="1868487" cy="4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4" name="Line 16">
              <a:extLst>
                <a:ext uri="{FF2B5EF4-FFF2-40B4-BE49-F238E27FC236}">
                  <a16:creationId xmlns:a16="http://schemas.microsoft.com/office/drawing/2014/main" id="{C018F21C-B8E0-434D-8A07-9FFA97964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038" y="1314450"/>
              <a:ext cx="1528762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5" name="Line 17">
              <a:extLst>
                <a:ext uri="{FF2B5EF4-FFF2-40B4-BE49-F238E27FC236}">
                  <a16:creationId xmlns:a16="http://schemas.microsoft.com/office/drawing/2014/main" id="{A2F4D07D-F2F1-4A0B-B013-D47521151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6613" y="2097088"/>
              <a:ext cx="2924175" cy="966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" name="Line 18">
              <a:extLst>
                <a:ext uri="{FF2B5EF4-FFF2-40B4-BE49-F238E27FC236}">
                  <a16:creationId xmlns:a16="http://schemas.microsoft.com/office/drawing/2014/main" id="{04ADBAF0-9B5A-406B-88BC-AFF74F7A2F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70675" y="2232025"/>
              <a:ext cx="1103313" cy="1138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7" name="Line 19">
              <a:extLst>
                <a:ext uri="{FF2B5EF4-FFF2-40B4-BE49-F238E27FC236}">
                  <a16:creationId xmlns:a16="http://schemas.microsoft.com/office/drawing/2014/main" id="{526AA9C7-643D-4C96-BBB9-CE9B89D73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78363" y="3268663"/>
              <a:ext cx="1546225" cy="320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8" name="Line 20">
              <a:extLst>
                <a:ext uri="{FF2B5EF4-FFF2-40B4-BE49-F238E27FC236}">
                  <a16:creationId xmlns:a16="http://schemas.microsoft.com/office/drawing/2014/main" id="{0152E472-1CBC-4F38-ACA5-FDC756ED04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72175" y="1347788"/>
              <a:ext cx="1614488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" name="Line 21">
              <a:extLst>
                <a:ext uri="{FF2B5EF4-FFF2-40B4-BE49-F238E27FC236}">
                  <a16:creationId xmlns:a16="http://schemas.microsoft.com/office/drawing/2014/main" id="{FDC05D0A-C6D5-401E-90FC-67C04EDA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1450" y="804863"/>
              <a:ext cx="0" cy="950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" name="Line 22">
              <a:extLst>
                <a:ext uri="{FF2B5EF4-FFF2-40B4-BE49-F238E27FC236}">
                  <a16:creationId xmlns:a16="http://schemas.microsoft.com/office/drawing/2014/main" id="{8965C2A2-5EAF-4A82-B62B-D1225E9E9D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6300" y="668338"/>
              <a:ext cx="1630363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1" name="Rectangle 23">
              <a:extLst>
                <a:ext uri="{FF2B5EF4-FFF2-40B4-BE49-F238E27FC236}">
                  <a16:creationId xmlns:a16="http://schemas.microsoft.com/office/drawing/2014/main" id="{A2019539-B94E-472C-9C79-A296804E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835025"/>
              <a:ext cx="1169987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San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Francisco</a:t>
              </a:r>
            </a:p>
          </p:txBody>
        </p:sp>
        <p:sp>
          <p:nvSpPr>
            <p:cNvPr id="152" name="Rectangle 24">
              <a:extLst>
                <a:ext uri="{FF2B5EF4-FFF2-40B4-BE49-F238E27FC236}">
                  <a16:creationId xmlns:a16="http://schemas.microsoft.com/office/drawing/2014/main" id="{79703D65-4909-4969-BD38-F9E681A0D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1003300"/>
              <a:ext cx="931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Denver</a:t>
              </a:r>
            </a:p>
          </p:txBody>
        </p:sp>
        <p:sp>
          <p:nvSpPr>
            <p:cNvPr id="153" name="Rectangle 25">
              <a:extLst>
                <a:ext uri="{FF2B5EF4-FFF2-40B4-BE49-F238E27FC236}">
                  <a16:creationId xmlns:a16="http://schemas.microsoft.com/office/drawing/2014/main" id="{E7036000-7EA5-4F80-A7AB-E79AF9BC4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00" y="714375"/>
              <a:ext cx="1030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Chicago</a:t>
              </a:r>
            </a:p>
          </p:txBody>
        </p:sp>
        <p:sp>
          <p:nvSpPr>
            <p:cNvPr id="154" name="Rectangle 27">
              <a:extLst>
                <a:ext uri="{FF2B5EF4-FFF2-40B4-BE49-F238E27FC236}">
                  <a16:creationId xmlns:a16="http://schemas.microsoft.com/office/drawing/2014/main" id="{2C43D73E-83E7-4EA2-A3C6-70C3F86DE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025" y="1700213"/>
              <a:ext cx="706438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York</a:t>
              </a:r>
            </a:p>
          </p:txBody>
        </p:sp>
        <p:sp>
          <p:nvSpPr>
            <p:cNvPr id="155" name="Rectangle 28">
              <a:extLst>
                <a:ext uri="{FF2B5EF4-FFF2-40B4-BE49-F238E27FC236}">
                  <a16:creationId xmlns:a16="http://schemas.microsoft.com/office/drawing/2014/main" id="{A429D2D4-D713-432B-95D2-59D5C3776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9413" y="3365500"/>
              <a:ext cx="8588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Miami</a:t>
              </a:r>
            </a:p>
          </p:txBody>
        </p:sp>
        <p:sp>
          <p:nvSpPr>
            <p:cNvPr id="156" name="Rectangle 29">
              <a:extLst>
                <a:ext uri="{FF2B5EF4-FFF2-40B4-BE49-F238E27FC236}">
                  <a16:creationId xmlns:a16="http://schemas.microsoft.com/office/drawing/2014/main" id="{F61E162C-A6CB-441E-B82A-267141F00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75" y="2568575"/>
              <a:ext cx="1517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 Orleans</a:t>
              </a:r>
            </a:p>
          </p:txBody>
        </p:sp>
        <p:sp>
          <p:nvSpPr>
            <p:cNvPr id="157" name="Rectangle 30">
              <a:extLst>
                <a:ext uri="{FF2B5EF4-FFF2-40B4-BE49-F238E27FC236}">
                  <a16:creationId xmlns:a16="http://schemas.microsoft.com/office/drawing/2014/main" id="{A0FC117D-5765-421E-9F9B-C769D7ED5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332163"/>
              <a:ext cx="14605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Los Angeles</a:t>
              </a:r>
            </a:p>
          </p:txBody>
        </p:sp>
        <p:sp>
          <p:nvSpPr>
            <p:cNvPr id="158" name="Rectangle 31">
              <a:extLst>
                <a:ext uri="{FF2B5EF4-FFF2-40B4-BE49-F238E27FC236}">
                  <a16:creationId xmlns:a16="http://schemas.microsoft.com/office/drawing/2014/main" id="{8255DCDE-FFCC-41BB-8F80-13F52877F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2057400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300</a:t>
              </a:r>
            </a:p>
          </p:txBody>
        </p:sp>
        <p:sp>
          <p:nvSpPr>
            <p:cNvPr id="159" name="Rectangle 32">
              <a:extLst>
                <a:ext uri="{FF2B5EF4-FFF2-40B4-BE49-F238E27FC236}">
                  <a16:creationId xmlns:a16="http://schemas.microsoft.com/office/drawing/2014/main" id="{4F5EB126-A1CF-46A3-9809-108DC84A6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20939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60" name="Rectangle 33">
              <a:extLst>
                <a:ext uri="{FF2B5EF4-FFF2-40B4-BE49-F238E27FC236}">
                  <a16:creationId xmlns:a16="http://schemas.microsoft.com/office/drawing/2014/main" id="{789342ED-76D9-404D-B243-54AF5E954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613" y="1296988"/>
              <a:ext cx="5270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800</a:t>
              </a:r>
            </a:p>
          </p:txBody>
        </p:sp>
        <p:sp>
          <p:nvSpPr>
            <p:cNvPr id="161" name="Rectangle 34">
              <a:extLst>
                <a:ext uri="{FF2B5EF4-FFF2-40B4-BE49-F238E27FC236}">
                  <a16:creationId xmlns:a16="http://schemas.microsoft.com/office/drawing/2014/main" id="{209CA0A7-B5B4-4113-99AF-868CF1ABA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1074738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1200</a:t>
              </a:r>
            </a:p>
          </p:txBody>
        </p:sp>
        <p:sp>
          <p:nvSpPr>
            <p:cNvPr id="162" name="Rectangle 35">
              <a:extLst>
                <a:ext uri="{FF2B5EF4-FFF2-40B4-BE49-F238E27FC236}">
                  <a16:creationId xmlns:a16="http://schemas.microsoft.com/office/drawing/2014/main" id="{CDC77819-B399-469D-AB33-B6ED5C8A7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49530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1500</a:t>
              </a:r>
            </a:p>
          </p:txBody>
        </p:sp>
        <p:sp>
          <p:nvSpPr>
            <p:cNvPr id="163" name="Rectangle 36">
              <a:extLst>
                <a:ext uri="{FF2B5EF4-FFF2-40B4-BE49-F238E27FC236}">
                  <a16:creationId xmlns:a16="http://schemas.microsoft.com/office/drawing/2014/main" id="{598A5C94-74DE-46A3-85D7-E9E166CF4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9450" y="21447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1400</a:t>
              </a:r>
            </a:p>
          </p:txBody>
        </p:sp>
        <p:sp>
          <p:nvSpPr>
            <p:cNvPr id="164" name="Rectangle 37">
              <a:extLst>
                <a:ext uri="{FF2B5EF4-FFF2-40B4-BE49-F238E27FC236}">
                  <a16:creationId xmlns:a16="http://schemas.microsoft.com/office/drawing/2014/main" id="{D3BFAD9A-2F6E-43C8-BD78-599F2A977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0" y="307975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65" name="Rectangle 38">
              <a:extLst>
                <a:ext uri="{FF2B5EF4-FFF2-40B4-BE49-F238E27FC236}">
                  <a16:creationId xmlns:a16="http://schemas.microsoft.com/office/drawing/2014/main" id="{6F7817C4-2A54-4758-89EB-4562C0A3C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763" y="2638425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900</a:t>
              </a:r>
            </a:p>
          </p:txBody>
        </p:sp>
        <p:sp>
          <p:nvSpPr>
            <p:cNvPr id="166" name="Rectangle 39">
              <a:extLst>
                <a:ext uri="{FF2B5EF4-FFF2-40B4-BE49-F238E27FC236}">
                  <a16:creationId xmlns:a16="http://schemas.microsoft.com/office/drawing/2014/main" id="{0DAF6D0D-A94D-429D-A1A7-FA09BEEF3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013" y="2689225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1700</a:t>
              </a:r>
            </a:p>
          </p:txBody>
        </p:sp>
        <p:sp>
          <p:nvSpPr>
            <p:cNvPr id="167" name="Rectangle 40">
              <a:extLst>
                <a:ext uri="{FF2B5EF4-FFF2-40B4-BE49-F238E27FC236}">
                  <a16:creationId xmlns:a16="http://schemas.microsoft.com/office/drawing/2014/main" id="{C85C791E-F7CF-4B3B-A9C7-356C1F27B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225" y="131286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68" name="Rectangle 41">
              <a:extLst>
                <a:ext uri="{FF2B5EF4-FFF2-40B4-BE49-F238E27FC236}">
                  <a16:creationId xmlns:a16="http://schemas.microsoft.com/office/drawing/2014/main" id="{51FC7B7B-4BF0-4659-884B-6CAAC9DA1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1022350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250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41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BC22102-77C2-F743-B640-1FE958DA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2977D47B-15E9-F548-B593-6D240DE2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1ED88-CD11-F845-BE4A-0B308E3B418C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50179" name="Rectangle 1027">
            <a:extLst>
              <a:ext uri="{FF2B5EF4-FFF2-40B4-BE49-F238E27FC236}">
                <a16:creationId xmlns:a16="http://schemas.microsoft.com/office/drawing/2014/main" id="{540EE042-4F44-E649-AF50-6A860471E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81" y="1178928"/>
            <a:ext cx="83391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path</a:t>
            </a:r>
            <a:r>
              <a:rPr lang="en-US" altLang="zh-TW" dirty="0"/>
              <a:t> from vertex u to vertex v in a graph G, </a:t>
            </a:r>
            <a:br>
              <a:rPr lang="en-US" altLang="zh-TW" dirty="0"/>
            </a:br>
            <a:r>
              <a:rPr lang="en-US" altLang="zh-TW" dirty="0"/>
              <a:t>is a sequence of vertices, u, </a:t>
            </a:r>
            <a:r>
              <a:rPr lang="en-US" altLang="zh-TW" i="1" dirty="0"/>
              <a:t>i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i</a:t>
            </a:r>
            <a:r>
              <a:rPr lang="en-US" altLang="zh-TW" baseline="-25000" dirty="0"/>
              <a:t>2</a:t>
            </a:r>
            <a:r>
              <a:rPr lang="en-US" altLang="zh-TW" dirty="0"/>
              <a:t>, ..., </a:t>
            </a:r>
            <a:r>
              <a:rPr lang="en-US" altLang="zh-TW" i="1" dirty="0" err="1"/>
              <a:t>i</a:t>
            </a:r>
            <a:r>
              <a:rPr lang="en-US" altLang="zh-TW" i="1" baseline="-25000" dirty="0" err="1"/>
              <a:t>k</a:t>
            </a:r>
            <a:r>
              <a:rPr lang="en-US" altLang="zh-TW" dirty="0"/>
              <a:t>, v, </a:t>
            </a:r>
            <a:br>
              <a:rPr lang="en-US" altLang="zh-TW" dirty="0"/>
            </a:br>
            <a:r>
              <a:rPr lang="en-US" altLang="zh-TW" dirty="0"/>
              <a:t>such that (u, </a:t>
            </a:r>
            <a:r>
              <a:rPr lang="en-US" altLang="zh-TW" i="1" dirty="0"/>
              <a:t>i</a:t>
            </a:r>
            <a:r>
              <a:rPr lang="en-US" altLang="zh-TW" baseline="-25000" dirty="0"/>
              <a:t>1</a:t>
            </a:r>
            <a:r>
              <a:rPr lang="en-US" altLang="zh-TW" dirty="0"/>
              <a:t>), (</a:t>
            </a:r>
            <a:r>
              <a:rPr lang="en-US" altLang="zh-TW" i="1" dirty="0"/>
              <a:t>i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i</a:t>
            </a:r>
            <a:r>
              <a:rPr lang="en-US" altLang="zh-TW" baseline="-25000" dirty="0"/>
              <a:t>2</a:t>
            </a:r>
            <a:r>
              <a:rPr lang="en-US" altLang="zh-TW" dirty="0"/>
              <a:t>), ..., (</a:t>
            </a:r>
            <a:r>
              <a:rPr lang="en-US" altLang="zh-TW" i="1" dirty="0" err="1"/>
              <a:t>i</a:t>
            </a:r>
            <a:r>
              <a:rPr lang="en-US" altLang="zh-TW" i="1" baseline="-25000" dirty="0" err="1"/>
              <a:t>k</a:t>
            </a:r>
            <a:r>
              <a:rPr lang="en-US" altLang="zh-TW" dirty="0"/>
              <a:t>, v) are edges </a:t>
            </a:r>
            <a:br>
              <a:rPr lang="en-US" altLang="zh-TW" dirty="0"/>
            </a:br>
            <a:r>
              <a:rPr lang="en-US" altLang="zh-TW" dirty="0"/>
              <a:t>in an undirected graph</a:t>
            </a:r>
          </a:p>
          <a:p>
            <a:r>
              <a:rPr lang="en-US" altLang="zh-TW" dirty="0">
                <a:solidFill>
                  <a:srgbClr val="CC3300"/>
                </a:solidFill>
              </a:rPr>
              <a:t>Length of a path</a:t>
            </a:r>
            <a:r>
              <a:rPr lang="en-US" altLang="zh-TW" dirty="0"/>
              <a:t>: the number of edges on it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Simple Path</a:t>
            </a:r>
            <a:r>
              <a:rPr lang="en-US" altLang="zh-TW" dirty="0"/>
              <a:t>: a path in which all vertices are distinct except possibly the first and last</a:t>
            </a:r>
          </a:p>
          <a:p>
            <a:r>
              <a:rPr lang="en-US" altLang="zh-TW" dirty="0">
                <a:solidFill>
                  <a:srgbClr val="CC3300"/>
                </a:solidFill>
              </a:rPr>
              <a:t>Cycle</a:t>
            </a:r>
            <a:r>
              <a:rPr lang="en-US" altLang="zh-TW" dirty="0"/>
              <a:t>:</a:t>
            </a:r>
            <a:r>
              <a:rPr lang="en-US" altLang="zh-TW" dirty="0">
                <a:solidFill>
                  <a:srgbClr val="CC3300"/>
                </a:solidFill>
              </a:rPr>
              <a:t> </a:t>
            </a:r>
            <a:r>
              <a:rPr lang="en-US" altLang="zh-TW" dirty="0"/>
              <a:t>a simple path in which the first and </a:t>
            </a:r>
            <a:br>
              <a:rPr lang="en-US" altLang="zh-TW" dirty="0"/>
            </a:br>
            <a:r>
              <a:rPr lang="en-US" altLang="zh-TW" dirty="0"/>
              <a:t>the last vertices are the same</a:t>
            </a:r>
          </a:p>
          <a:p>
            <a:endParaRPr lang="en-US" altLang="zh-TW" dirty="0"/>
          </a:p>
        </p:txBody>
      </p:sp>
      <p:sp>
        <p:nvSpPr>
          <p:cNvPr id="50180" name="Rectangle 1028">
            <a:extLst>
              <a:ext uri="{FF2B5EF4-FFF2-40B4-BE49-F238E27FC236}">
                <a16:creationId xmlns:a16="http://schemas.microsoft.com/office/drawing/2014/main" id="{DF97919E-A55B-954C-A316-A957F319DE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37381" y="193467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Path and Cycle</a:t>
            </a:r>
          </a:p>
        </p:txBody>
      </p:sp>
    </p:spTree>
    <p:extLst>
      <p:ext uri="{BB962C8B-B14F-4D97-AF65-F5344CB8AC3E}">
        <p14:creationId xmlns:p14="http://schemas.microsoft.com/office/powerpoint/2010/main" val="23107036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投影片編號版面配置區 4">
            <a:extLst>
              <a:ext uri="{FF2B5EF4-FFF2-40B4-BE49-F238E27FC236}">
                <a16:creationId xmlns:a16="http://schemas.microsoft.com/office/drawing/2014/main" id="{85EC1035-03F0-FD4C-964B-D3438A7D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C873-65E7-834A-ACEA-D3E4A30531CA}" type="slidenum">
              <a:rPr lang="en-US" altLang="zh-TW"/>
              <a:pPr/>
              <a:t>130</a:t>
            </a:fld>
            <a:endParaRPr lang="en-US" altLang="zh-TW"/>
          </a:p>
        </p:txBody>
      </p:sp>
      <p:sp>
        <p:nvSpPr>
          <p:cNvPr id="99331" name="Oval 3">
            <a:extLst>
              <a:ext uri="{FF2B5EF4-FFF2-40B4-BE49-F238E27FC236}">
                <a16:creationId xmlns:a16="http://schemas.microsoft.com/office/drawing/2014/main" id="{D3B52791-71E4-3E49-B167-A0DD0D4DA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347663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4C19ABBD-9E55-3C42-B1CC-3A188A1E0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638" y="3476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33" name="Oval 5">
            <a:extLst>
              <a:ext uri="{FF2B5EF4-FFF2-40B4-BE49-F238E27FC236}">
                <a16:creationId xmlns:a16="http://schemas.microsoft.com/office/drawing/2014/main" id="{7B60319D-9AC4-EC46-A6C9-56F52AA0A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1963" y="1381125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34" name="Text Box 6">
            <a:extLst>
              <a:ext uri="{FF2B5EF4-FFF2-40B4-BE49-F238E27FC236}">
                <a16:creationId xmlns:a16="http://schemas.microsoft.com/office/drawing/2014/main" id="{D1DF6B46-4FA5-1C4E-A6CD-D08C95042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288" y="13811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335" name="Line 7">
            <a:extLst>
              <a:ext uri="{FF2B5EF4-FFF2-40B4-BE49-F238E27FC236}">
                <a16:creationId xmlns:a16="http://schemas.microsoft.com/office/drawing/2014/main" id="{47C2ED38-FA74-994A-82DE-3946629BF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6913" y="806450"/>
            <a:ext cx="0" cy="6000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36" name="Text Box 8">
            <a:extLst>
              <a:ext uri="{FF2B5EF4-FFF2-40B4-BE49-F238E27FC236}">
                <a16:creationId xmlns:a16="http://schemas.microsoft.com/office/drawing/2014/main" id="{F6A87E4B-4266-2C46-B87C-3F40A334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9572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9337" name="Oval 9">
            <a:extLst>
              <a:ext uri="{FF2B5EF4-FFF2-40B4-BE49-F238E27FC236}">
                <a16:creationId xmlns:a16="http://schemas.microsoft.com/office/drawing/2014/main" id="{98F785E3-14B6-314A-8221-50D631E56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713" y="2292350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38" name="Text Box 10">
            <a:extLst>
              <a:ext uri="{FF2B5EF4-FFF2-40B4-BE49-F238E27FC236}">
                <a16:creationId xmlns:a16="http://schemas.microsoft.com/office/drawing/2014/main" id="{B84AFDC6-B8A9-DC44-94F8-CFE51B873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2038" y="22923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9339" name="Line 11">
            <a:extLst>
              <a:ext uri="{FF2B5EF4-FFF2-40B4-BE49-F238E27FC236}">
                <a16:creationId xmlns:a16="http://schemas.microsoft.com/office/drawing/2014/main" id="{DC437BBC-9577-614F-8977-6F962AA3A5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41600" y="1846263"/>
            <a:ext cx="493713" cy="493712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40" name="Text Box 12">
            <a:extLst>
              <a:ext uri="{FF2B5EF4-FFF2-40B4-BE49-F238E27FC236}">
                <a16:creationId xmlns:a16="http://schemas.microsoft.com/office/drawing/2014/main" id="{51C1A068-A3D8-364D-96A0-8A1D711D0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2019300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41" name="Oval 13">
            <a:extLst>
              <a:ext uri="{FF2B5EF4-FFF2-40B4-BE49-F238E27FC236}">
                <a16:creationId xmlns:a16="http://schemas.microsoft.com/office/drawing/2014/main" id="{D48CCF50-680B-DF45-85CB-D93DDA177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15795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42" name="Text Box 14">
            <a:extLst>
              <a:ext uri="{FF2B5EF4-FFF2-40B4-BE49-F238E27FC236}">
                <a16:creationId xmlns:a16="http://schemas.microsoft.com/office/drawing/2014/main" id="{C7215A34-4966-2B40-A21D-6E5DF8DAC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5" y="15795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343" name="Text Box 15">
            <a:extLst>
              <a:ext uri="{FF2B5EF4-FFF2-40B4-BE49-F238E27FC236}">
                <a16:creationId xmlns:a16="http://schemas.microsoft.com/office/drawing/2014/main" id="{102C8545-5EFC-2A46-8B4E-18924B680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950" y="167798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44" name="Line 16">
            <a:extLst>
              <a:ext uri="{FF2B5EF4-FFF2-40B4-BE49-F238E27FC236}">
                <a16:creationId xmlns:a16="http://schemas.microsoft.com/office/drawing/2014/main" id="{B83FE73D-FCB7-0B40-87D7-3F31F7BA0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5050" y="1582738"/>
            <a:ext cx="669925" cy="1047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45" name="Oval 17">
            <a:extLst>
              <a:ext uri="{FF2B5EF4-FFF2-40B4-BE49-F238E27FC236}">
                <a16:creationId xmlns:a16="http://schemas.microsoft.com/office/drawing/2014/main" id="{7B31F154-C38D-BF4C-85F9-1DD07E07A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750" y="68738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46" name="Text Box 18">
            <a:extLst>
              <a:ext uri="{FF2B5EF4-FFF2-40B4-BE49-F238E27FC236}">
                <a16:creationId xmlns:a16="http://schemas.microsoft.com/office/drawing/2014/main" id="{4ABAB6F1-E68C-E944-8423-A14E6C065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075" y="6873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9347" name="Line 19">
            <a:extLst>
              <a:ext uri="{FF2B5EF4-FFF2-40B4-BE49-F238E27FC236}">
                <a16:creationId xmlns:a16="http://schemas.microsoft.com/office/drawing/2014/main" id="{903FA88C-F5D7-CC45-B1BA-AC3AF5032E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55850" y="1036638"/>
            <a:ext cx="669925" cy="4222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48" name="Text Box 20">
            <a:extLst>
              <a:ext uri="{FF2B5EF4-FFF2-40B4-BE49-F238E27FC236}">
                <a16:creationId xmlns:a16="http://schemas.microsoft.com/office/drawing/2014/main" id="{8ACA7A15-C8A0-0F48-98B3-E9A3E5C0F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488" y="1220788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9349" name="Rectangle 21">
            <a:extLst>
              <a:ext uri="{FF2B5EF4-FFF2-40B4-BE49-F238E27FC236}">
                <a16:creationId xmlns:a16="http://schemas.microsoft.com/office/drawing/2014/main" id="{537CC812-9F9B-0C42-9805-2C72742D0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441" y="2906623"/>
            <a:ext cx="34291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1250 is the smallest </a:t>
            </a:r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 Select 3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99350" name="Oval 22">
            <a:extLst>
              <a:ext uri="{FF2B5EF4-FFF2-40B4-BE49-F238E27FC236}">
                <a16:creationId xmlns:a16="http://schemas.microsoft.com/office/drawing/2014/main" id="{941A7389-96BC-BF4E-8070-683523CA5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00" y="48260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51" name="Text Box 23">
            <a:extLst>
              <a:ext uri="{FF2B5EF4-FFF2-40B4-BE49-F238E27FC236}">
                <a16:creationId xmlns:a16="http://schemas.microsoft.com/office/drawing/2014/main" id="{EF231159-ADFF-0E4B-8B04-FF84D8910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5" y="482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52" name="Oval 24">
            <a:extLst>
              <a:ext uri="{FF2B5EF4-FFF2-40B4-BE49-F238E27FC236}">
                <a16:creationId xmlns:a16="http://schemas.microsoft.com/office/drawing/2014/main" id="{3B0FD3C7-B8F2-F34E-9224-59C4954BB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1516063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53" name="Text Box 25">
            <a:extLst>
              <a:ext uri="{FF2B5EF4-FFF2-40B4-BE49-F238E27FC236}">
                <a16:creationId xmlns:a16="http://schemas.microsoft.com/office/drawing/2014/main" id="{40EE9561-2B5B-1441-8778-23063C94C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8475" y="15160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354" name="Line 26">
            <a:extLst>
              <a:ext uri="{FF2B5EF4-FFF2-40B4-BE49-F238E27FC236}">
                <a16:creationId xmlns:a16="http://schemas.microsoft.com/office/drawing/2014/main" id="{20AB5244-5A77-874E-937E-B41EC642522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3100" y="941388"/>
            <a:ext cx="0" cy="6000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55" name="Text Box 27">
            <a:extLst>
              <a:ext uri="{FF2B5EF4-FFF2-40B4-BE49-F238E27FC236}">
                <a16:creationId xmlns:a16="http://schemas.microsoft.com/office/drawing/2014/main" id="{7E7EE1D9-E329-7942-88CF-5D19145BA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10922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9356" name="Oval 28">
            <a:extLst>
              <a:ext uri="{FF2B5EF4-FFF2-40B4-BE49-F238E27FC236}">
                <a16:creationId xmlns:a16="http://schemas.microsoft.com/office/drawing/2014/main" id="{29EC0122-3409-C948-AB6E-DDAB85130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242728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57" name="Text Box 29">
            <a:extLst>
              <a:ext uri="{FF2B5EF4-FFF2-40B4-BE49-F238E27FC236}">
                <a16:creationId xmlns:a16="http://schemas.microsoft.com/office/drawing/2014/main" id="{407B36FB-0291-9943-B19D-2FD1096B9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225" y="24272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9358" name="Line 30">
            <a:extLst>
              <a:ext uri="{FF2B5EF4-FFF2-40B4-BE49-F238E27FC236}">
                <a16:creationId xmlns:a16="http://schemas.microsoft.com/office/drawing/2014/main" id="{9810D3E2-D983-4F49-93AF-D6CD8795C8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7788" y="1981200"/>
            <a:ext cx="493712" cy="493713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59" name="Text Box 31">
            <a:extLst>
              <a:ext uri="{FF2B5EF4-FFF2-40B4-BE49-F238E27FC236}">
                <a16:creationId xmlns:a16="http://schemas.microsoft.com/office/drawing/2014/main" id="{18294A22-180A-3540-85C2-1F670EE53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138" y="2154238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60" name="Oval 32">
            <a:extLst>
              <a:ext uri="{FF2B5EF4-FFF2-40B4-BE49-F238E27FC236}">
                <a16:creationId xmlns:a16="http://schemas.microsoft.com/office/drawing/2014/main" id="{15D7AA3D-AD0A-B74C-8927-CAF065C31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538" y="1714500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61" name="Text Box 33">
            <a:extLst>
              <a:ext uri="{FF2B5EF4-FFF2-40B4-BE49-F238E27FC236}">
                <a16:creationId xmlns:a16="http://schemas.microsoft.com/office/drawing/2014/main" id="{2B4F9BCC-E66F-1E40-AF32-3301B71DE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863" y="17145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362" name="Text Box 34">
            <a:extLst>
              <a:ext uri="{FF2B5EF4-FFF2-40B4-BE49-F238E27FC236}">
                <a16:creationId xmlns:a16="http://schemas.microsoft.com/office/drawing/2014/main" id="{6C84F147-AF32-2946-A6EB-E4C01CBBB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138" y="181292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63" name="Line 35">
            <a:extLst>
              <a:ext uri="{FF2B5EF4-FFF2-40B4-BE49-F238E27FC236}">
                <a16:creationId xmlns:a16="http://schemas.microsoft.com/office/drawing/2014/main" id="{EB9285BB-1A84-8C44-9760-90288CC27B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1238" y="1717675"/>
            <a:ext cx="669925" cy="10477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64" name="Oval 36">
            <a:extLst>
              <a:ext uri="{FF2B5EF4-FFF2-40B4-BE49-F238E27FC236}">
                <a16:creationId xmlns:a16="http://schemas.microsoft.com/office/drawing/2014/main" id="{AA1F3EBF-086B-DE47-B816-55438282D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822325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65" name="Text Box 37">
            <a:extLst>
              <a:ext uri="{FF2B5EF4-FFF2-40B4-BE49-F238E27FC236}">
                <a16:creationId xmlns:a16="http://schemas.microsoft.com/office/drawing/2014/main" id="{6C4E50A5-0110-9A48-9F91-7569CAABF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8223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9366" name="Line 38">
            <a:extLst>
              <a:ext uri="{FF2B5EF4-FFF2-40B4-BE49-F238E27FC236}">
                <a16:creationId xmlns:a16="http://schemas.microsoft.com/office/drawing/2014/main" id="{10B14E2D-8C54-9741-9A2A-787918A1E1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42038" y="1171575"/>
            <a:ext cx="669925" cy="4222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67" name="Text Box 39">
            <a:extLst>
              <a:ext uri="{FF2B5EF4-FFF2-40B4-BE49-F238E27FC236}">
                <a16:creationId xmlns:a16="http://schemas.microsoft.com/office/drawing/2014/main" id="{C7E8B629-CCDF-FC42-96A0-DCB3A4B32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675" y="1355725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9368" name="Oval 40">
            <a:extLst>
              <a:ext uri="{FF2B5EF4-FFF2-40B4-BE49-F238E27FC236}">
                <a16:creationId xmlns:a16="http://schemas.microsoft.com/office/drawing/2014/main" id="{9AFD8375-543F-7F48-8242-19B6E8340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833438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69" name="Text Box 41">
            <a:extLst>
              <a:ext uri="{FF2B5EF4-FFF2-40B4-BE49-F238E27FC236}">
                <a16:creationId xmlns:a16="http://schemas.microsoft.com/office/drawing/2014/main" id="{1FE33206-9FA5-9549-BCF8-B3741AF1B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8334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9370" name="Line 42">
            <a:extLst>
              <a:ext uri="{FF2B5EF4-FFF2-40B4-BE49-F238E27FC236}">
                <a16:creationId xmlns:a16="http://schemas.microsoft.com/office/drawing/2014/main" id="{47C413FB-5B34-2F49-8F1A-8CA6D6D867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5075" y="1058863"/>
            <a:ext cx="688975" cy="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1" name="Text Box 43">
            <a:extLst>
              <a:ext uri="{FF2B5EF4-FFF2-40B4-BE49-F238E27FC236}">
                <a16:creationId xmlns:a16="http://schemas.microsoft.com/office/drawing/2014/main" id="{7E1066E7-910B-2840-9C6D-06EC6878E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71755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1200</a:t>
            </a:r>
          </a:p>
        </p:txBody>
      </p:sp>
      <p:sp>
        <p:nvSpPr>
          <p:cNvPr id="99372" name="Rectangle 44">
            <a:extLst>
              <a:ext uri="{FF2B5EF4-FFF2-40B4-BE49-F238E27FC236}">
                <a16:creationId xmlns:a16="http://schemas.microsoft.com/office/drawing/2014/main" id="{4601EF06-4993-F542-8AE3-18352EC38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163" y="2499929"/>
            <a:ext cx="174278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Update d(4, 2):</a:t>
            </a:r>
          </a:p>
          <a:p>
            <a:r>
              <a:rPr lang="zh-TW" altLang="en-US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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Wingdings" pitchFamily="2" charset="2"/>
              </a:rPr>
              <a:t>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dirty="0">
                <a:solidFill>
                  <a:schemeClr val="tx2"/>
                </a:solidFill>
              </a:rPr>
              <a:t>2450</a:t>
            </a:r>
          </a:p>
        </p:txBody>
      </p:sp>
      <p:sp>
        <p:nvSpPr>
          <p:cNvPr id="99422" name="Text Box 94">
            <a:extLst>
              <a:ext uri="{FF2B5EF4-FFF2-40B4-BE49-F238E27FC236}">
                <a16:creationId xmlns:a16="http://schemas.microsoft.com/office/drawing/2014/main" id="{AE44B6C6-B82A-2B45-A45D-F3B12F551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561" y="193031"/>
            <a:ext cx="5261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(c)</a:t>
            </a:r>
          </a:p>
        </p:txBody>
      </p:sp>
      <p:sp>
        <p:nvSpPr>
          <p:cNvPr id="99423" name="Text Box 95">
            <a:extLst>
              <a:ext uri="{FF2B5EF4-FFF2-40B4-BE49-F238E27FC236}">
                <a16:creationId xmlns:a16="http://schemas.microsoft.com/office/drawing/2014/main" id="{4C656000-582D-9B45-9E3E-C20614F54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2645" y="245418"/>
            <a:ext cx="7825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(c-1)</a:t>
            </a:r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F84A95AC-0742-4157-99A6-9CC096E73717}"/>
              </a:ext>
            </a:extLst>
          </p:cNvPr>
          <p:cNvGrpSpPr/>
          <p:nvPr/>
        </p:nvGrpSpPr>
        <p:grpSpPr>
          <a:xfrm>
            <a:off x="1220603" y="3335002"/>
            <a:ext cx="7323138" cy="3416300"/>
            <a:chOff x="1457325" y="346075"/>
            <a:chExt cx="7323138" cy="3416300"/>
          </a:xfrm>
        </p:grpSpPr>
        <p:sp>
          <p:nvSpPr>
            <p:cNvPr id="90" name="Oval 4">
              <a:extLst>
                <a:ext uri="{FF2B5EF4-FFF2-40B4-BE49-F238E27FC236}">
                  <a16:creationId xmlns:a16="http://schemas.microsoft.com/office/drawing/2014/main" id="{DBEE54F6-701F-45F5-83C7-5C2A552E5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375" y="2806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1" name="Oval 5">
              <a:extLst>
                <a:ext uri="{FF2B5EF4-FFF2-40B4-BE49-F238E27FC236}">
                  <a16:creationId xmlns:a16="http://schemas.microsoft.com/office/drawing/2014/main" id="{55C74336-7CC9-4A2F-989D-4AD1FCA9F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14605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2" name="Oval 6">
              <a:extLst>
                <a:ext uri="{FF2B5EF4-FFF2-40B4-BE49-F238E27FC236}">
                  <a16:creationId xmlns:a16="http://schemas.microsoft.com/office/drawing/2014/main" id="{4FD7B7CA-AD62-4B7B-9DB3-05D167A51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88" y="14271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" name="Oval 7">
              <a:extLst>
                <a:ext uri="{FF2B5EF4-FFF2-40B4-BE49-F238E27FC236}">
                  <a16:creationId xmlns:a16="http://schemas.microsoft.com/office/drawing/2014/main" id="{F3DE6DB6-CCD8-4920-8456-D50F669B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1081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4" name="Oval 8">
              <a:extLst>
                <a:ext uri="{FF2B5EF4-FFF2-40B4-BE49-F238E27FC236}">
                  <a16:creationId xmlns:a16="http://schemas.microsoft.com/office/drawing/2014/main" id="{7C9046DB-A5DB-4EF6-A809-014AD9033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346075"/>
              <a:ext cx="444500" cy="44450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5" name="Oval 9">
              <a:extLst>
                <a:ext uri="{FF2B5EF4-FFF2-40B4-BE49-F238E27FC236}">
                  <a16:creationId xmlns:a16="http://schemas.microsoft.com/office/drawing/2014/main" id="{503B4BA1-3F60-4349-9D4A-B6B539118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1781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6" name="Oval 10">
              <a:extLst>
                <a:ext uri="{FF2B5EF4-FFF2-40B4-BE49-F238E27FC236}">
                  <a16:creationId xmlns:a16="http://schemas.microsoft.com/office/drawing/2014/main" id="{CD95AD1E-AEE9-44FF-923D-0391242B3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32893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7" name="Oval 11">
              <a:extLst>
                <a:ext uri="{FF2B5EF4-FFF2-40B4-BE49-F238E27FC236}">
                  <a16:creationId xmlns:a16="http://schemas.microsoft.com/office/drawing/2014/main" id="{5EC97336-2B2F-4626-8168-F2F3B62CE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0" y="2916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8" name="Line 12">
              <a:extLst>
                <a:ext uri="{FF2B5EF4-FFF2-40B4-BE49-F238E27FC236}">
                  <a16:creationId xmlns:a16="http://schemas.microsoft.com/office/drawing/2014/main" id="{9F51D55A-F462-4DCC-A44E-DDB741B1F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2325" y="1943100"/>
              <a:ext cx="0" cy="83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9" name="Line 13">
              <a:extLst>
                <a:ext uri="{FF2B5EF4-FFF2-40B4-BE49-F238E27FC236}">
                  <a16:creationId xmlns:a16="http://schemas.microsoft.com/office/drawing/2014/main" id="{673F0506-DA55-475D-B90F-1C51B42B5C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636713"/>
              <a:ext cx="1189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" name="Line 14">
              <a:extLst>
                <a:ext uri="{FF2B5EF4-FFF2-40B4-BE49-F238E27FC236}">
                  <a16:creationId xmlns:a16="http://schemas.microsoft.com/office/drawing/2014/main" id="{769C2A1E-8646-49BD-8721-2D3A2D735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858963"/>
              <a:ext cx="1308100" cy="1069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" name="Line 15">
              <a:extLst>
                <a:ext uri="{FF2B5EF4-FFF2-40B4-BE49-F238E27FC236}">
                  <a16:creationId xmlns:a16="http://schemas.microsoft.com/office/drawing/2014/main" id="{F35FFAE3-6842-4EC8-B642-DE53ECC21B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6163" y="3065463"/>
              <a:ext cx="1868487" cy="4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" name="Line 16">
              <a:extLst>
                <a:ext uri="{FF2B5EF4-FFF2-40B4-BE49-F238E27FC236}">
                  <a16:creationId xmlns:a16="http://schemas.microsoft.com/office/drawing/2014/main" id="{9F03929C-6C18-4906-84DD-F07B3F227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038" y="1314450"/>
              <a:ext cx="1528762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" name="Line 17">
              <a:extLst>
                <a:ext uri="{FF2B5EF4-FFF2-40B4-BE49-F238E27FC236}">
                  <a16:creationId xmlns:a16="http://schemas.microsoft.com/office/drawing/2014/main" id="{84FCCCB4-CB22-49C2-9146-3CF690F4C0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6613" y="2097088"/>
              <a:ext cx="2924175" cy="966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" name="Line 18">
              <a:extLst>
                <a:ext uri="{FF2B5EF4-FFF2-40B4-BE49-F238E27FC236}">
                  <a16:creationId xmlns:a16="http://schemas.microsoft.com/office/drawing/2014/main" id="{6AC979EA-6313-4322-AD32-8E484B8D1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70675" y="2232025"/>
              <a:ext cx="1103313" cy="1138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" name="Line 19">
              <a:extLst>
                <a:ext uri="{FF2B5EF4-FFF2-40B4-BE49-F238E27FC236}">
                  <a16:creationId xmlns:a16="http://schemas.microsoft.com/office/drawing/2014/main" id="{0C637953-29C0-453B-B1E6-2447EA9E3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78363" y="3268663"/>
              <a:ext cx="1546225" cy="320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" name="Line 20">
              <a:extLst>
                <a:ext uri="{FF2B5EF4-FFF2-40B4-BE49-F238E27FC236}">
                  <a16:creationId xmlns:a16="http://schemas.microsoft.com/office/drawing/2014/main" id="{53B1629A-4310-43BB-85B2-FA3C3EA8A2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72175" y="1347788"/>
              <a:ext cx="1614488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" name="Line 21">
              <a:extLst>
                <a:ext uri="{FF2B5EF4-FFF2-40B4-BE49-F238E27FC236}">
                  <a16:creationId xmlns:a16="http://schemas.microsoft.com/office/drawing/2014/main" id="{AA0C34FF-36A7-41C1-A001-7927D8E03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1450" y="804863"/>
              <a:ext cx="0" cy="950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8" name="Line 22">
              <a:extLst>
                <a:ext uri="{FF2B5EF4-FFF2-40B4-BE49-F238E27FC236}">
                  <a16:creationId xmlns:a16="http://schemas.microsoft.com/office/drawing/2014/main" id="{9F7578B3-522E-4C5C-9F81-CF5A5CAC3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6300" y="668338"/>
              <a:ext cx="1630363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9" name="Rectangle 23">
              <a:extLst>
                <a:ext uri="{FF2B5EF4-FFF2-40B4-BE49-F238E27FC236}">
                  <a16:creationId xmlns:a16="http://schemas.microsoft.com/office/drawing/2014/main" id="{05A1CD25-0945-4ADC-B9C1-090EEAD72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835025"/>
              <a:ext cx="1169987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San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Francisco</a:t>
              </a:r>
            </a:p>
          </p:txBody>
        </p:sp>
        <p:sp>
          <p:nvSpPr>
            <p:cNvPr id="110" name="Rectangle 24">
              <a:extLst>
                <a:ext uri="{FF2B5EF4-FFF2-40B4-BE49-F238E27FC236}">
                  <a16:creationId xmlns:a16="http://schemas.microsoft.com/office/drawing/2014/main" id="{CA8AA813-FA8B-4EB6-B770-06D4FF30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1003300"/>
              <a:ext cx="931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Denver</a:t>
              </a:r>
            </a:p>
          </p:txBody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215909DB-9767-4729-8DDD-CB052AADF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00" y="714375"/>
              <a:ext cx="1030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Chicago</a:t>
              </a:r>
            </a:p>
          </p:txBody>
        </p:sp>
        <p:sp>
          <p:nvSpPr>
            <p:cNvPr id="112" name="Rectangle 27">
              <a:extLst>
                <a:ext uri="{FF2B5EF4-FFF2-40B4-BE49-F238E27FC236}">
                  <a16:creationId xmlns:a16="http://schemas.microsoft.com/office/drawing/2014/main" id="{B5F656D4-7EF0-447A-ABF1-20DA765C2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025" y="1700213"/>
              <a:ext cx="706438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York</a:t>
              </a:r>
            </a:p>
          </p:txBody>
        </p:sp>
        <p:sp>
          <p:nvSpPr>
            <p:cNvPr id="113" name="Rectangle 28">
              <a:extLst>
                <a:ext uri="{FF2B5EF4-FFF2-40B4-BE49-F238E27FC236}">
                  <a16:creationId xmlns:a16="http://schemas.microsoft.com/office/drawing/2014/main" id="{DE3E8C65-8C9C-4A82-93ED-8E3F897D1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9413" y="3365500"/>
              <a:ext cx="8588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Miami</a:t>
              </a:r>
            </a:p>
          </p:txBody>
        </p:sp>
        <p:sp>
          <p:nvSpPr>
            <p:cNvPr id="114" name="Rectangle 29">
              <a:extLst>
                <a:ext uri="{FF2B5EF4-FFF2-40B4-BE49-F238E27FC236}">
                  <a16:creationId xmlns:a16="http://schemas.microsoft.com/office/drawing/2014/main" id="{D10A1C65-3F97-49C0-93A2-CD19D16CD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75" y="2568575"/>
              <a:ext cx="1517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 Orleans</a:t>
              </a:r>
            </a:p>
          </p:txBody>
        </p:sp>
        <p:sp>
          <p:nvSpPr>
            <p:cNvPr id="115" name="Rectangle 30">
              <a:extLst>
                <a:ext uri="{FF2B5EF4-FFF2-40B4-BE49-F238E27FC236}">
                  <a16:creationId xmlns:a16="http://schemas.microsoft.com/office/drawing/2014/main" id="{AAF7D267-14E4-46B2-9455-B93A9DCF7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332163"/>
              <a:ext cx="14605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Los Angeles</a:t>
              </a:r>
            </a:p>
          </p:txBody>
        </p:sp>
        <p:sp>
          <p:nvSpPr>
            <p:cNvPr id="116" name="Rectangle 31">
              <a:extLst>
                <a:ext uri="{FF2B5EF4-FFF2-40B4-BE49-F238E27FC236}">
                  <a16:creationId xmlns:a16="http://schemas.microsoft.com/office/drawing/2014/main" id="{71AB1EF3-FE44-4D97-B935-2814D33C9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2057400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300</a:t>
              </a:r>
            </a:p>
          </p:txBody>
        </p:sp>
        <p:sp>
          <p:nvSpPr>
            <p:cNvPr id="117" name="Rectangle 32">
              <a:extLst>
                <a:ext uri="{FF2B5EF4-FFF2-40B4-BE49-F238E27FC236}">
                  <a16:creationId xmlns:a16="http://schemas.microsoft.com/office/drawing/2014/main" id="{71C88CFB-029F-4105-AC02-4607BF035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20939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18" name="Rectangle 33">
              <a:extLst>
                <a:ext uri="{FF2B5EF4-FFF2-40B4-BE49-F238E27FC236}">
                  <a16:creationId xmlns:a16="http://schemas.microsoft.com/office/drawing/2014/main" id="{CC71892E-2901-4665-9937-2094C325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613" y="1296988"/>
              <a:ext cx="5270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800</a:t>
              </a:r>
            </a:p>
          </p:txBody>
        </p:sp>
        <p:sp>
          <p:nvSpPr>
            <p:cNvPr id="119" name="Rectangle 34">
              <a:extLst>
                <a:ext uri="{FF2B5EF4-FFF2-40B4-BE49-F238E27FC236}">
                  <a16:creationId xmlns:a16="http://schemas.microsoft.com/office/drawing/2014/main" id="{355369FD-ECD6-4EF1-BC37-023783E50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1074738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1200</a:t>
              </a:r>
            </a:p>
          </p:txBody>
        </p:sp>
        <p:sp>
          <p:nvSpPr>
            <p:cNvPr id="120" name="Rectangle 35">
              <a:extLst>
                <a:ext uri="{FF2B5EF4-FFF2-40B4-BE49-F238E27FC236}">
                  <a16:creationId xmlns:a16="http://schemas.microsoft.com/office/drawing/2014/main" id="{5130B5FF-CD85-45EE-9878-9E2A69856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49530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1500</a:t>
              </a:r>
            </a:p>
          </p:txBody>
        </p:sp>
        <p:sp>
          <p:nvSpPr>
            <p:cNvPr id="121" name="Rectangle 36">
              <a:extLst>
                <a:ext uri="{FF2B5EF4-FFF2-40B4-BE49-F238E27FC236}">
                  <a16:creationId xmlns:a16="http://schemas.microsoft.com/office/drawing/2014/main" id="{3D342DB2-31BE-4379-BCBA-7C00E8ED1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9450" y="21447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1400</a:t>
              </a:r>
            </a:p>
          </p:txBody>
        </p:sp>
        <p:sp>
          <p:nvSpPr>
            <p:cNvPr id="122" name="Rectangle 37">
              <a:extLst>
                <a:ext uri="{FF2B5EF4-FFF2-40B4-BE49-F238E27FC236}">
                  <a16:creationId xmlns:a16="http://schemas.microsoft.com/office/drawing/2014/main" id="{0D8CDABB-FE50-4780-8B41-ACC416E5E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0" y="307975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23" name="Rectangle 38">
              <a:extLst>
                <a:ext uri="{FF2B5EF4-FFF2-40B4-BE49-F238E27FC236}">
                  <a16:creationId xmlns:a16="http://schemas.microsoft.com/office/drawing/2014/main" id="{57F6DD2C-8DE0-40AB-99C3-DFFB0251F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763" y="2638425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900</a:t>
              </a:r>
            </a:p>
          </p:txBody>
        </p:sp>
        <p:sp>
          <p:nvSpPr>
            <p:cNvPr id="124" name="Rectangle 39">
              <a:extLst>
                <a:ext uri="{FF2B5EF4-FFF2-40B4-BE49-F238E27FC236}">
                  <a16:creationId xmlns:a16="http://schemas.microsoft.com/office/drawing/2014/main" id="{086F4618-0CCC-48A9-810A-8523BA2F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013" y="2689225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1700</a:t>
              </a:r>
            </a:p>
          </p:txBody>
        </p:sp>
        <p:sp>
          <p:nvSpPr>
            <p:cNvPr id="125" name="Rectangle 40">
              <a:extLst>
                <a:ext uri="{FF2B5EF4-FFF2-40B4-BE49-F238E27FC236}">
                  <a16:creationId xmlns:a16="http://schemas.microsoft.com/office/drawing/2014/main" id="{9F8E2A71-ADF4-447F-AC0E-09F9A87A3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225" y="131286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26" name="Rectangle 41">
              <a:extLst>
                <a:ext uri="{FF2B5EF4-FFF2-40B4-BE49-F238E27FC236}">
                  <a16:creationId xmlns:a16="http://schemas.microsoft.com/office/drawing/2014/main" id="{493FB6DB-E0FF-46F9-A74B-CD5DA0306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1022350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250</a:t>
              </a:r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投影片編號版面配置區 4">
            <a:extLst>
              <a:ext uri="{FF2B5EF4-FFF2-40B4-BE49-F238E27FC236}">
                <a16:creationId xmlns:a16="http://schemas.microsoft.com/office/drawing/2014/main" id="{85EC1035-03F0-FD4C-964B-D3438A7D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C873-65E7-834A-ACEA-D3E4A30531CA}" type="slidenum">
              <a:rPr lang="en-US" altLang="zh-TW"/>
              <a:pPr/>
              <a:t>131</a:t>
            </a:fld>
            <a:endParaRPr lang="en-US" altLang="zh-TW"/>
          </a:p>
        </p:txBody>
      </p:sp>
      <p:sp>
        <p:nvSpPr>
          <p:cNvPr id="99373" name="Oval 45">
            <a:extLst>
              <a:ext uri="{FF2B5EF4-FFF2-40B4-BE49-F238E27FC236}">
                <a16:creationId xmlns:a16="http://schemas.microsoft.com/office/drawing/2014/main" id="{4E6BCF23-10BD-914B-9BDC-A0C40F052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674" y="106745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4" name="Text Box 46">
            <a:extLst>
              <a:ext uri="{FF2B5EF4-FFF2-40B4-BE49-F238E27FC236}">
                <a16:creationId xmlns:a16="http://schemas.microsoft.com/office/drawing/2014/main" id="{B55CAAD0-A4DA-4944-AEC5-F2040E7F2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1999" y="10674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75" name="Oval 47">
            <a:extLst>
              <a:ext uri="{FF2B5EF4-FFF2-40B4-BE49-F238E27FC236}">
                <a16:creationId xmlns:a16="http://schemas.microsoft.com/office/drawing/2014/main" id="{A6647C3C-CFEE-7348-BF0B-4C19F4A7C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324" y="1140207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6" name="Text Box 48">
            <a:extLst>
              <a:ext uri="{FF2B5EF4-FFF2-40B4-BE49-F238E27FC236}">
                <a16:creationId xmlns:a16="http://schemas.microsoft.com/office/drawing/2014/main" id="{6A03F629-45C8-7A46-9CFB-98BA44680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5649" y="114020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377" name="Line 49">
            <a:extLst>
              <a:ext uri="{FF2B5EF4-FFF2-40B4-BE49-F238E27FC236}">
                <a16:creationId xmlns:a16="http://schemas.microsoft.com/office/drawing/2014/main" id="{4E86CAC8-0AA6-F44E-BA4D-A031ECCD1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0274" y="565532"/>
            <a:ext cx="0" cy="6000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78" name="Text Box 50">
            <a:extLst>
              <a:ext uri="{FF2B5EF4-FFF2-40B4-BE49-F238E27FC236}">
                <a16:creationId xmlns:a16="http://schemas.microsoft.com/office/drawing/2014/main" id="{A75AB15F-D890-074D-B849-2C583D93D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099" y="716345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9379" name="Oval 51">
            <a:extLst>
              <a:ext uri="{FF2B5EF4-FFF2-40B4-BE49-F238E27FC236}">
                <a16:creationId xmlns:a16="http://schemas.microsoft.com/office/drawing/2014/main" id="{C0C6DEF6-4C34-C141-AA7A-648E2EDE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074" y="2051432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0" name="Text Box 52">
            <a:extLst>
              <a:ext uri="{FF2B5EF4-FFF2-40B4-BE49-F238E27FC236}">
                <a16:creationId xmlns:a16="http://schemas.microsoft.com/office/drawing/2014/main" id="{A46AB4A5-E937-984D-8D57-48C3CD52E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399" y="205143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9381" name="Line 53">
            <a:extLst>
              <a:ext uri="{FF2B5EF4-FFF2-40B4-BE49-F238E27FC236}">
                <a16:creationId xmlns:a16="http://schemas.microsoft.com/office/drawing/2014/main" id="{4EA1A778-2ECE-D945-B8DD-84C5EE576C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4962" y="1605345"/>
            <a:ext cx="493712" cy="493712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82" name="Text Box 54">
            <a:extLst>
              <a:ext uri="{FF2B5EF4-FFF2-40B4-BE49-F238E27FC236}">
                <a16:creationId xmlns:a16="http://schemas.microsoft.com/office/drawing/2014/main" id="{2E6FFF0D-0BA7-764C-9FFE-CF9BAD0EF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2312" y="1778382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83" name="Oval 55">
            <a:extLst>
              <a:ext uri="{FF2B5EF4-FFF2-40B4-BE49-F238E27FC236}">
                <a16:creationId xmlns:a16="http://schemas.microsoft.com/office/drawing/2014/main" id="{8DB79516-E8AB-384C-927C-E4F6D6D1E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712" y="1338645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4" name="Text Box 56">
            <a:extLst>
              <a:ext uri="{FF2B5EF4-FFF2-40B4-BE49-F238E27FC236}">
                <a16:creationId xmlns:a16="http://schemas.microsoft.com/office/drawing/2014/main" id="{EAFBFD1A-4010-3540-81B2-0EBA804B4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037" y="133864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385" name="Text Box 57">
            <a:extLst>
              <a:ext uri="{FF2B5EF4-FFF2-40B4-BE49-F238E27FC236}">
                <a16:creationId xmlns:a16="http://schemas.microsoft.com/office/drawing/2014/main" id="{71712D36-60E5-B548-BAEC-C403A6BB4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312" y="143707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86" name="Line 58">
            <a:extLst>
              <a:ext uri="{FF2B5EF4-FFF2-40B4-BE49-F238E27FC236}">
                <a16:creationId xmlns:a16="http://schemas.microsoft.com/office/drawing/2014/main" id="{B58AA02C-7DBD-D146-B3A9-B202E272B7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412" y="1341820"/>
            <a:ext cx="669925" cy="1047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7" name="Oval 59">
            <a:extLst>
              <a:ext uri="{FF2B5EF4-FFF2-40B4-BE49-F238E27FC236}">
                <a16:creationId xmlns:a16="http://schemas.microsoft.com/office/drawing/2014/main" id="{0BB8D8BE-17E3-B549-BFF2-1BCCC4D1C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112" y="446470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8" name="Text Box 60">
            <a:extLst>
              <a:ext uri="{FF2B5EF4-FFF2-40B4-BE49-F238E27FC236}">
                <a16:creationId xmlns:a16="http://schemas.microsoft.com/office/drawing/2014/main" id="{FE78EC2E-C137-C74F-8A0E-AD696163F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437" y="44647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9389" name="Line 61">
            <a:extLst>
              <a:ext uri="{FF2B5EF4-FFF2-40B4-BE49-F238E27FC236}">
                <a16:creationId xmlns:a16="http://schemas.microsoft.com/office/drawing/2014/main" id="{7C20A767-069E-2F4D-897F-6E620D3293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79212" y="795720"/>
            <a:ext cx="669925" cy="4222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90" name="Text Box 62">
            <a:extLst>
              <a:ext uri="{FF2B5EF4-FFF2-40B4-BE49-F238E27FC236}">
                <a16:creationId xmlns:a16="http://schemas.microsoft.com/office/drawing/2014/main" id="{C6B27F75-1C55-C840-B682-4BA67BD7B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5849" y="979870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9391" name="Oval 63">
            <a:extLst>
              <a:ext uri="{FF2B5EF4-FFF2-40B4-BE49-F238E27FC236}">
                <a16:creationId xmlns:a16="http://schemas.microsoft.com/office/drawing/2014/main" id="{5E5E85F0-9B57-3543-901E-33137C250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024" y="457582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2" name="Text Box 64">
            <a:extLst>
              <a:ext uri="{FF2B5EF4-FFF2-40B4-BE49-F238E27FC236}">
                <a16:creationId xmlns:a16="http://schemas.microsoft.com/office/drawing/2014/main" id="{0208C378-7345-1845-AE68-BFE58D80C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349" y="45758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9393" name="Line 65">
            <a:extLst>
              <a:ext uri="{FF2B5EF4-FFF2-40B4-BE49-F238E27FC236}">
                <a16:creationId xmlns:a16="http://schemas.microsoft.com/office/drawing/2014/main" id="{973F9001-66BF-F74C-BE01-CA618CE4D6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82249" y="683007"/>
            <a:ext cx="688975" cy="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4" name="Text Box 66">
            <a:extLst>
              <a:ext uri="{FF2B5EF4-FFF2-40B4-BE49-F238E27FC236}">
                <a16:creationId xmlns:a16="http://schemas.microsoft.com/office/drawing/2014/main" id="{B68ECFAE-FD41-3347-9D1A-32CBC8F61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599" y="34169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1200</a:t>
            </a:r>
          </a:p>
        </p:txBody>
      </p:sp>
      <p:sp>
        <p:nvSpPr>
          <p:cNvPr id="99395" name="Rectangle 67">
            <a:extLst>
              <a:ext uri="{FF2B5EF4-FFF2-40B4-BE49-F238E27FC236}">
                <a16:creationId xmlns:a16="http://schemas.microsoft.com/office/drawing/2014/main" id="{7C4C3771-F523-4D45-A30E-634E7CC8C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8" y="2408689"/>
            <a:ext cx="22733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1650 is the smallest </a:t>
            </a:r>
          </a:p>
          <a:p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 Select 7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99396" name="Oval 68">
            <a:extLst>
              <a:ext uri="{FF2B5EF4-FFF2-40B4-BE49-F238E27FC236}">
                <a16:creationId xmlns:a16="http://schemas.microsoft.com/office/drawing/2014/main" id="{F139CA08-35D1-274E-96A5-1D64B586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187" y="241682"/>
            <a:ext cx="458787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7" name="Text Box 69">
            <a:extLst>
              <a:ext uri="{FF2B5EF4-FFF2-40B4-BE49-F238E27FC236}">
                <a16:creationId xmlns:a16="http://schemas.microsoft.com/office/drawing/2014/main" id="{4ABDF038-20A9-774D-8F48-919D1E49D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4512" y="24168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98" name="Oval 70">
            <a:extLst>
              <a:ext uri="{FF2B5EF4-FFF2-40B4-BE49-F238E27FC236}">
                <a16:creationId xmlns:a16="http://schemas.microsoft.com/office/drawing/2014/main" id="{6915A64D-7107-454D-B21E-08326FC7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837" y="1275145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9" name="Text Box 71">
            <a:extLst>
              <a:ext uri="{FF2B5EF4-FFF2-40B4-BE49-F238E27FC236}">
                <a16:creationId xmlns:a16="http://schemas.microsoft.com/office/drawing/2014/main" id="{53C2502E-54DB-F64E-B85B-F2E28290B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162" y="127514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400" name="Line 72">
            <a:extLst>
              <a:ext uri="{FF2B5EF4-FFF2-40B4-BE49-F238E27FC236}">
                <a16:creationId xmlns:a16="http://schemas.microsoft.com/office/drawing/2014/main" id="{AF7140AD-6577-7A4A-A56E-1502B60B6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2787" y="700470"/>
            <a:ext cx="0" cy="6000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401" name="Text Box 73">
            <a:extLst>
              <a:ext uri="{FF2B5EF4-FFF2-40B4-BE49-F238E27FC236}">
                <a16:creationId xmlns:a16="http://schemas.microsoft.com/office/drawing/2014/main" id="{60DCB6AC-96C9-3446-A376-84EA382AC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9612" y="851282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9406" name="Oval 78">
            <a:extLst>
              <a:ext uri="{FF2B5EF4-FFF2-40B4-BE49-F238E27FC236}">
                <a16:creationId xmlns:a16="http://schemas.microsoft.com/office/drawing/2014/main" id="{19B05422-427D-FE46-A0D1-0CC1C1C86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224" y="1473582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407" name="Text Box 79">
            <a:extLst>
              <a:ext uri="{FF2B5EF4-FFF2-40B4-BE49-F238E27FC236}">
                <a16:creationId xmlns:a16="http://schemas.microsoft.com/office/drawing/2014/main" id="{BB71E7B0-6923-D44C-8026-4BF036BE9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7549" y="147358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408" name="Text Box 80">
            <a:extLst>
              <a:ext uri="{FF2B5EF4-FFF2-40B4-BE49-F238E27FC236}">
                <a16:creationId xmlns:a16="http://schemas.microsoft.com/office/drawing/2014/main" id="{77A86CFF-680F-0B46-A15D-612763E8C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824" y="1572007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1400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99409" name="Line 81">
            <a:extLst>
              <a:ext uri="{FF2B5EF4-FFF2-40B4-BE49-F238E27FC236}">
                <a16:creationId xmlns:a16="http://schemas.microsoft.com/office/drawing/2014/main" id="{768F9468-1990-AC4F-88E3-87CDE69FDB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0924" y="1476757"/>
            <a:ext cx="669925" cy="1047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418" name="Oval 90">
            <a:extLst>
              <a:ext uri="{FF2B5EF4-FFF2-40B4-BE49-F238E27FC236}">
                <a16:creationId xmlns:a16="http://schemas.microsoft.com/office/drawing/2014/main" id="{F625BD34-F4D8-4448-9DE5-AE9B3D0CB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236" y="1457014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419" name="Text Box 91">
            <a:extLst>
              <a:ext uri="{FF2B5EF4-FFF2-40B4-BE49-F238E27FC236}">
                <a16:creationId xmlns:a16="http://schemas.microsoft.com/office/drawing/2014/main" id="{953A35D5-BC92-2F41-B13E-E048346F3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4561" y="14570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9420" name="Line 92">
            <a:extLst>
              <a:ext uri="{FF2B5EF4-FFF2-40B4-BE49-F238E27FC236}">
                <a16:creationId xmlns:a16="http://schemas.microsoft.com/office/drawing/2014/main" id="{75ABAD4B-D81D-0E4A-9F61-BB6F3F91B7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41436" y="1658735"/>
            <a:ext cx="609600" cy="36552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421" name="Rectangle 93">
            <a:extLst>
              <a:ext uri="{FF2B5EF4-FFF2-40B4-BE49-F238E27FC236}">
                <a16:creationId xmlns:a16="http://schemas.microsoft.com/office/drawing/2014/main" id="{E75AB292-F1BC-5C4E-8F4D-AB1150DE2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977" y="2109625"/>
            <a:ext cx="174278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Update d(4, 0):</a:t>
            </a:r>
          </a:p>
          <a:p>
            <a:r>
              <a:rPr lang="zh-TW" altLang="en-US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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Wingdings" pitchFamily="2" charset="2"/>
              </a:rPr>
              <a:t>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dirty="0">
                <a:solidFill>
                  <a:schemeClr val="tx2"/>
                </a:solidFill>
              </a:rPr>
              <a:t>3350</a:t>
            </a:r>
          </a:p>
        </p:txBody>
      </p:sp>
      <p:sp>
        <p:nvSpPr>
          <p:cNvPr id="99424" name="Text Box 96">
            <a:extLst>
              <a:ext uri="{FF2B5EF4-FFF2-40B4-BE49-F238E27FC236}">
                <a16:creationId xmlns:a16="http://schemas.microsoft.com/office/drawing/2014/main" id="{30EDE2E1-0EC2-2D47-90FD-1429C24F9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36" y="121975"/>
            <a:ext cx="5437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(d)</a:t>
            </a:r>
          </a:p>
        </p:txBody>
      </p:sp>
      <p:sp>
        <p:nvSpPr>
          <p:cNvPr id="99425" name="Text Box 97">
            <a:extLst>
              <a:ext uri="{FF2B5EF4-FFF2-40B4-BE49-F238E27FC236}">
                <a16:creationId xmlns:a16="http://schemas.microsoft.com/office/drawing/2014/main" id="{310F7BF1-9E6B-424D-89BB-A08795B4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960" y="130582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(d-1)</a:t>
            </a:r>
          </a:p>
        </p:txBody>
      </p:sp>
      <p:sp>
        <p:nvSpPr>
          <p:cNvPr id="88" name="Text Box 80">
            <a:extLst>
              <a:ext uri="{FF2B5EF4-FFF2-40B4-BE49-F238E27FC236}">
                <a16:creationId xmlns:a16="http://schemas.microsoft.com/office/drawing/2014/main" id="{2128806B-DBBD-874F-BF0D-EF7C83497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404" y="1235607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1700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6F4B0B8A-BA9A-4ED9-9668-E03BD4C2E8C2}"/>
              </a:ext>
            </a:extLst>
          </p:cNvPr>
          <p:cNvGrpSpPr/>
          <p:nvPr/>
        </p:nvGrpSpPr>
        <p:grpSpPr>
          <a:xfrm>
            <a:off x="1220603" y="3335002"/>
            <a:ext cx="7323138" cy="3416300"/>
            <a:chOff x="1457325" y="346075"/>
            <a:chExt cx="7323138" cy="3416300"/>
          </a:xfrm>
        </p:grpSpPr>
        <p:sp>
          <p:nvSpPr>
            <p:cNvPr id="90" name="Oval 4">
              <a:extLst>
                <a:ext uri="{FF2B5EF4-FFF2-40B4-BE49-F238E27FC236}">
                  <a16:creationId xmlns:a16="http://schemas.microsoft.com/office/drawing/2014/main" id="{BE79094E-EC4E-4F0E-AB81-B726EC74D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375" y="2806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1" name="Oval 5">
              <a:extLst>
                <a:ext uri="{FF2B5EF4-FFF2-40B4-BE49-F238E27FC236}">
                  <a16:creationId xmlns:a16="http://schemas.microsoft.com/office/drawing/2014/main" id="{FB069DDE-31CF-4FE3-8DDE-62A121315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14605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2" name="Oval 6">
              <a:extLst>
                <a:ext uri="{FF2B5EF4-FFF2-40B4-BE49-F238E27FC236}">
                  <a16:creationId xmlns:a16="http://schemas.microsoft.com/office/drawing/2014/main" id="{A371735F-A111-447E-8C36-F5F2B78E1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88" y="14271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" name="Oval 7">
              <a:extLst>
                <a:ext uri="{FF2B5EF4-FFF2-40B4-BE49-F238E27FC236}">
                  <a16:creationId xmlns:a16="http://schemas.microsoft.com/office/drawing/2014/main" id="{47EDA207-A158-473B-ABA0-52347F035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1081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4" name="Oval 8">
              <a:extLst>
                <a:ext uri="{FF2B5EF4-FFF2-40B4-BE49-F238E27FC236}">
                  <a16:creationId xmlns:a16="http://schemas.microsoft.com/office/drawing/2014/main" id="{F33967DA-A0E5-4853-A632-48783A90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346075"/>
              <a:ext cx="444500" cy="44450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5" name="Oval 9">
              <a:extLst>
                <a:ext uri="{FF2B5EF4-FFF2-40B4-BE49-F238E27FC236}">
                  <a16:creationId xmlns:a16="http://schemas.microsoft.com/office/drawing/2014/main" id="{E964FFDC-2264-4F6F-A770-EBBCB09FF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1781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6" name="Oval 10">
              <a:extLst>
                <a:ext uri="{FF2B5EF4-FFF2-40B4-BE49-F238E27FC236}">
                  <a16:creationId xmlns:a16="http://schemas.microsoft.com/office/drawing/2014/main" id="{06896465-DCB9-49E2-9484-C362226F4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32893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7" name="Oval 11">
              <a:extLst>
                <a:ext uri="{FF2B5EF4-FFF2-40B4-BE49-F238E27FC236}">
                  <a16:creationId xmlns:a16="http://schemas.microsoft.com/office/drawing/2014/main" id="{92F44346-07AE-4362-BAF4-A5EA5930C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0" y="2916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8" name="Line 12">
              <a:extLst>
                <a:ext uri="{FF2B5EF4-FFF2-40B4-BE49-F238E27FC236}">
                  <a16:creationId xmlns:a16="http://schemas.microsoft.com/office/drawing/2014/main" id="{B8F8629D-A66C-47E3-B67C-EF870D0A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2325" y="1943100"/>
              <a:ext cx="0" cy="83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9" name="Line 13">
              <a:extLst>
                <a:ext uri="{FF2B5EF4-FFF2-40B4-BE49-F238E27FC236}">
                  <a16:creationId xmlns:a16="http://schemas.microsoft.com/office/drawing/2014/main" id="{83D49028-ECAB-43D1-A4D3-45873C515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636713"/>
              <a:ext cx="1189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" name="Line 14">
              <a:extLst>
                <a:ext uri="{FF2B5EF4-FFF2-40B4-BE49-F238E27FC236}">
                  <a16:creationId xmlns:a16="http://schemas.microsoft.com/office/drawing/2014/main" id="{45956309-A68C-4C13-84F9-75EA1FDFBA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858963"/>
              <a:ext cx="1308100" cy="1069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" name="Line 15">
              <a:extLst>
                <a:ext uri="{FF2B5EF4-FFF2-40B4-BE49-F238E27FC236}">
                  <a16:creationId xmlns:a16="http://schemas.microsoft.com/office/drawing/2014/main" id="{F11EA8F1-2000-41F4-901B-30197E40C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6163" y="3065463"/>
              <a:ext cx="1868487" cy="4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" name="Line 16">
              <a:extLst>
                <a:ext uri="{FF2B5EF4-FFF2-40B4-BE49-F238E27FC236}">
                  <a16:creationId xmlns:a16="http://schemas.microsoft.com/office/drawing/2014/main" id="{CB2A23C2-49BD-4D16-BCDB-3E0819349B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038" y="1314450"/>
              <a:ext cx="1528762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" name="Line 17">
              <a:extLst>
                <a:ext uri="{FF2B5EF4-FFF2-40B4-BE49-F238E27FC236}">
                  <a16:creationId xmlns:a16="http://schemas.microsoft.com/office/drawing/2014/main" id="{2E55691D-6E06-4F73-89F7-02CA31FD4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6613" y="2097088"/>
              <a:ext cx="2924175" cy="966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" name="Line 18">
              <a:extLst>
                <a:ext uri="{FF2B5EF4-FFF2-40B4-BE49-F238E27FC236}">
                  <a16:creationId xmlns:a16="http://schemas.microsoft.com/office/drawing/2014/main" id="{45C9A68E-B0B1-418A-B024-D01B932BDF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70675" y="2232025"/>
              <a:ext cx="1103313" cy="1138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" name="Line 19">
              <a:extLst>
                <a:ext uri="{FF2B5EF4-FFF2-40B4-BE49-F238E27FC236}">
                  <a16:creationId xmlns:a16="http://schemas.microsoft.com/office/drawing/2014/main" id="{11913D78-91B0-49FC-9C72-08900E139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78363" y="3268663"/>
              <a:ext cx="1546225" cy="320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" name="Line 20">
              <a:extLst>
                <a:ext uri="{FF2B5EF4-FFF2-40B4-BE49-F238E27FC236}">
                  <a16:creationId xmlns:a16="http://schemas.microsoft.com/office/drawing/2014/main" id="{2F901167-D669-479F-BE52-621DAA392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72175" y="1347788"/>
              <a:ext cx="1614488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" name="Line 21">
              <a:extLst>
                <a:ext uri="{FF2B5EF4-FFF2-40B4-BE49-F238E27FC236}">
                  <a16:creationId xmlns:a16="http://schemas.microsoft.com/office/drawing/2014/main" id="{77B084C8-9F35-4D64-88A8-273C241345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1450" y="804863"/>
              <a:ext cx="0" cy="950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8" name="Line 22">
              <a:extLst>
                <a:ext uri="{FF2B5EF4-FFF2-40B4-BE49-F238E27FC236}">
                  <a16:creationId xmlns:a16="http://schemas.microsoft.com/office/drawing/2014/main" id="{162D1C48-8501-40FD-94AC-B5FBC939D4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6300" y="668338"/>
              <a:ext cx="1630363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9" name="Rectangle 23">
              <a:extLst>
                <a:ext uri="{FF2B5EF4-FFF2-40B4-BE49-F238E27FC236}">
                  <a16:creationId xmlns:a16="http://schemas.microsoft.com/office/drawing/2014/main" id="{8CAF906F-95C1-4529-BE1E-E95590EC0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835025"/>
              <a:ext cx="1169987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San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Francisco</a:t>
              </a:r>
            </a:p>
          </p:txBody>
        </p:sp>
        <p:sp>
          <p:nvSpPr>
            <p:cNvPr id="110" name="Rectangle 24">
              <a:extLst>
                <a:ext uri="{FF2B5EF4-FFF2-40B4-BE49-F238E27FC236}">
                  <a16:creationId xmlns:a16="http://schemas.microsoft.com/office/drawing/2014/main" id="{B17E51F4-CC26-4E6A-A097-424E1363F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1003300"/>
              <a:ext cx="931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Denver</a:t>
              </a:r>
            </a:p>
          </p:txBody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1DED36D0-6878-46BD-A88A-C951B6708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00" y="714375"/>
              <a:ext cx="1030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Chicago</a:t>
              </a:r>
            </a:p>
          </p:txBody>
        </p:sp>
        <p:sp>
          <p:nvSpPr>
            <p:cNvPr id="112" name="Rectangle 27">
              <a:extLst>
                <a:ext uri="{FF2B5EF4-FFF2-40B4-BE49-F238E27FC236}">
                  <a16:creationId xmlns:a16="http://schemas.microsoft.com/office/drawing/2014/main" id="{F5640087-B41F-42FD-A598-3721C05D5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025" y="1700213"/>
              <a:ext cx="706438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York</a:t>
              </a:r>
            </a:p>
          </p:txBody>
        </p:sp>
        <p:sp>
          <p:nvSpPr>
            <p:cNvPr id="113" name="Rectangle 28">
              <a:extLst>
                <a:ext uri="{FF2B5EF4-FFF2-40B4-BE49-F238E27FC236}">
                  <a16:creationId xmlns:a16="http://schemas.microsoft.com/office/drawing/2014/main" id="{8F01FC8E-135D-44A7-8BAD-8B4FF2464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9413" y="3365500"/>
              <a:ext cx="8588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Miami</a:t>
              </a:r>
            </a:p>
          </p:txBody>
        </p:sp>
        <p:sp>
          <p:nvSpPr>
            <p:cNvPr id="114" name="Rectangle 29">
              <a:extLst>
                <a:ext uri="{FF2B5EF4-FFF2-40B4-BE49-F238E27FC236}">
                  <a16:creationId xmlns:a16="http://schemas.microsoft.com/office/drawing/2014/main" id="{7ABF3E74-E102-45F2-8D0C-234108DE5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75" y="2568575"/>
              <a:ext cx="1517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 Orleans</a:t>
              </a:r>
            </a:p>
          </p:txBody>
        </p:sp>
        <p:sp>
          <p:nvSpPr>
            <p:cNvPr id="115" name="Rectangle 30">
              <a:extLst>
                <a:ext uri="{FF2B5EF4-FFF2-40B4-BE49-F238E27FC236}">
                  <a16:creationId xmlns:a16="http://schemas.microsoft.com/office/drawing/2014/main" id="{D95F16A7-6933-4852-9437-CBC469743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332163"/>
              <a:ext cx="14605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Los Angeles</a:t>
              </a:r>
            </a:p>
          </p:txBody>
        </p:sp>
        <p:sp>
          <p:nvSpPr>
            <p:cNvPr id="116" name="Rectangle 31">
              <a:extLst>
                <a:ext uri="{FF2B5EF4-FFF2-40B4-BE49-F238E27FC236}">
                  <a16:creationId xmlns:a16="http://schemas.microsoft.com/office/drawing/2014/main" id="{4E7490D2-EC5C-4209-9EC3-F725AB0A3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2057400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300</a:t>
              </a:r>
            </a:p>
          </p:txBody>
        </p:sp>
        <p:sp>
          <p:nvSpPr>
            <p:cNvPr id="117" name="Rectangle 32">
              <a:extLst>
                <a:ext uri="{FF2B5EF4-FFF2-40B4-BE49-F238E27FC236}">
                  <a16:creationId xmlns:a16="http://schemas.microsoft.com/office/drawing/2014/main" id="{872332CE-6705-43BA-8986-900DF393D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20939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18" name="Rectangle 33">
              <a:extLst>
                <a:ext uri="{FF2B5EF4-FFF2-40B4-BE49-F238E27FC236}">
                  <a16:creationId xmlns:a16="http://schemas.microsoft.com/office/drawing/2014/main" id="{128030AD-5007-4B2F-A2D8-B5F6B5349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613" y="1296988"/>
              <a:ext cx="5270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800</a:t>
              </a:r>
            </a:p>
          </p:txBody>
        </p:sp>
        <p:sp>
          <p:nvSpPr>
            <p:cNvPr id="119" name="Rectangle 34">
              <a:extLst>
                <a:ext uri="{FF2B5EF4-FFF2-40B4-BE49-F238E27FC236}">
                  <a16:creationId xmlns:a16="http://schemas.microsoft.com/office/drawing/2014/main" id="{D44207C0-5C5A-48F0-AF58-FDBA1433C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1074738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1200</a:t>
              </a:r>
            </a:p>
          </p:txBody>
        </p:sp>
        <p:sp>
          <p:nvSpPr>
            <p:cNvPr id="120" name="Rectangle 35">
              <a:extLst>
                <a:ext uri="{FF2B5EF4-FFF2-40B4-BE49-F238E27FC236}">
                  <a16:creationId xmlns:a16="http://schemas.microsoft.com/office/drawing/2014/main" id="{50863E45-59A1-4EB5-A992-F8520B17C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49530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1500</a:t>
              </a:r>
            </a:p>
          </p:txBody>
        </p:sp>
        <p:sp>
          <p:nvSpPr>
            <p:cNvPr id="121" name="Rectangle 36">
              <a:extLst>
                <a:ext uri="{FF2B5EF4-FFF2-40B4-BE49-F238E27FC236}">
                  <a16:creationId xmlns:a16="http://schemas.microsoft.com/office/drawing/2014/main" id="{B0C775DD-93E3-4CC7-8108-05D75AE71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9450" y="21447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1400</a:t>
              </a:r>
            </a:p>
          </p:txBody>
        </p:sp>
        <p:sp>
          <p:nvSpPr>
            <p:cNvPr id="122" name="Rectangle 37">
              <a:extLst>
                <a:ext uri="{FF2B5EF4-FFF2-40B4-BE49-F238E27FC236}">
                  <a16:creationId xmlns:a16="http://schemas.microsoft.com/office/drawing/2014/main" id="{328B1BA9-668E-4EA1-B6C6-C586DA0E1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0" y="307975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23" name="Rectangle 38">
              <a:extLst>
                <a:ext uri="{FF2B5EF4-FFF2-40B4-BE49-F238E27FC236}">
                  <a16:creationId xmlns:a16="http://schemas.microsoft.com/office/drawing/2014/main" id="{29491F3D-188A-4156-8661-67E01745E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763" y="2638425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900</a:t>
              </a:r>
            </a:p>
          </p:txBody>
        </p:sp>
        <p:sp>
          <p:nvSpPr>
            <p:cNvPr id="124" name="Rectangle 39">
              <a:extLst>
                <a:ext uri="{FF2B5EF4-FFF2-40B4-BE49-F238E27FC236}">
                  <a16:creationId xmlns:a16="http://schemas.microsoft.com/office/drawing/2014/main" id="{DC507E82-89A4-498D-BF9A-996413C44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013" y="2689225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1700</a:t>
              </a:r>
            </a:p>
          </p:txBody>
        </p:sp>
        <p:sp>
          <p:nvSpPr>
            <p:cNvPr id="125" name="Rectangle 40">
              <a:extLst>
                <a:ext uri="{FF2B5EF4-FFF2-40B4-BE49-F238E27FC236}">
                  <a16:creationId xmlns:a16="http://schemas.microsoft.com/office/drawing/2014/main" id="{FDA8C7F0-2B50-4468-8B64-191C1F5D7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225" y="131286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26" name="Rectangle 41">
              <a:extLst>
                <a:ext uri="{FF2B5EF4-FFF2-40B4-BE49-F238E27FC236}">
                  <a16:creationId xmlns:a16="http://schemas.microsoft.com/office/drawing/2014/main" id="{24CA47E1-5B15-4794-987C-01B4F3F40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1022350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250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3340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投影片編號版面配置區 4">
            <a:extLst>
              <a:ext uri="{FF2B5EF4-FFF2-40B4-BE49-F238E27FC236}">
                <a16:creationId xmlns:a16="http://schemas.microsoft.com/office/drawing/2014/main" id="{85EC1035-03F0-FD4C-964B-D3438A7D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C873-65E7-834A-ACEA-D3E4A30531CA}" type="slidenum">
              <a:rPr lang="en-US" altLang="zh-TW"/>
              <a:pPr/>
              <a:t>132</a:t>
            </a:fld>
            <a:endParaRPr lang="en-US" altLang="zh-TW"/>
          </a:p>
        </p:txBody>
      </p:sp>
      <p:sp>
        <p:nvSpPr>
          <p:cNvPr id="99373" name="Oval 45">
            <a:extLst>
              <a:ext uri="{FF2B5EF4-FFF2-40B4-BE49-F238E27FC236}">
                <a16:creationId xmlns:a16="http://schemas.microsoft.com/office/drawing/2014/main" id="{4E6BCF23-10BD-914B-9BDC-A0C40F052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674" y="106745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4" name="Text Box 46">
            <a:extLst>
              <a:ext uri="{FF2B5EF4-FFF2-40B4-BE49-F238E27FC236}">
                <a16:creationId xmlns:a16="http://schemas.microsoft.com/office/drawing/2014/main" id="{B55CAAD0-A4DA-4944-AEC5-F2040E7F2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1999" y="10674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75" name="Oval 47">
            <a:extLst>
              <a:ext uri="{FF2B5EF4-FFF2-40B4-BE49-F238E27FC236}">
                <a16:creationId xmlns:a16="http://schemas.microsoft.com/office/drawing/2014/main" id="{A6647C3C-CFEE-7348-BF0B-4C19F4A7C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324" y="1140207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6" name="Text Box 48">
            <a:extLst>
              <a:ext uri="{FF2B5EF4-FFF2-40B4-BE49-F238E27FC236}">
                <a16:creationId xmlns:a16="http://schemas.microsoft.com/office/drawing/2014/main" id="{6A03F629-45C8-7A46-9CFB-98BA44680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5649" y="114020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377" name="Line 49">
            <a:extLst>
              <a:ext uri="{FF2B5EF4-FFF2-40B4-BE49-F238E27FC236}">
                <a16:creationId xmlns:a16="http://schemas.microsoft.com/office/drawing/2014/main" id="{4E86CAC8-0AA6-F44E-BA4D-A031ECCD1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0274" y="565532"/>
            <a:ext cx="0" cy="6000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78" name="Text Box 50">
            <a:extLst>
              <a:ext uri="{FF2B5EF4-FFF2-40B4-BE49-F238E27FC236}">
                <a16:creationId xmlns:a16="http://schemas.microsoft.com/office/drawing/2014/main" id="{A75AB15F-D890-074D-B849-2C583D93D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099" y="716345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9379" name="Oval 51">
            <a:extLst>
              <a:ext uri="{FF2B5EF4-FFF2-40B4-BE49-F238E27FC236}">
                <a16:creationId xmlns:a16="http://schemas.microsoft.com/office/drawing/2014/main" id="{C0C6DEF6-4C34-C141-AA7A-648E2EDE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074" y="2051432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0" name="Text Box 52">
            <a:extLst>
              <a:ext uri="{FF2B5EF4-FFF2-40B4-BE49-F238E27FC236}">
                <a16:creationId xmlns:a16="http://schemas.microsoft.com/office/drawing/2014/main" id="{A46AB4A5-E937-984D-8D57-48C3CD52E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399" y="205143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9381" name="Line 53">
            <a:extLst>
              <a:ext uri="{FF2B5EF4-FFF2-40B4-BE49-F238E27FC236}">
                <a16:creationId xmlns:a16="http://schemas.microsoft.com/office/drawing/2014/main" id="{4EA1A778-2ECE-D945-B8DD-84C5EE576C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4962" y="1605345"/>
            <a:ext cx="493712" cy="493712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82" name="Text Box 54">
            <a:extLst>
              <a:ext uri="{FF2B5EF4-FFF2-40B4-BE49-F238E27FC236}">
                <a16:creationId xmlns:a16="http://schemas.microsoft.com/office/drawing/2014/main" id="{2E6FFF0D-0BA7-764C-9FFE-CF9BAD0EF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2312" y="1778382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83" name="Oval 55">
            <a:extLst>
              <a:ext uri="{FF2B5EF4-FFF2-40B4-BE49-F238E27FC236}">
                <a16:creationId xmlns:a16="http://schemas.microsoft.com/office/drawing/2014/main" id="{8DB79516-E8AB-384C-927C-E4F6D6D1E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712" y="1338645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4" name="Text Box 56">
            <a:extLst>
              <a:ext uri="{FF2B5EF4-FFF2-40B4-BE49-F238E27FC236}">
                <a16:creationId xmlns:a16="http://schemas.microsoft.com/office/drawing/2014/main" id="{EAFBFD1A-4010-3540-81B2-0EBA804B4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037" y="133864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385" name="Text Box 57">
            <a:extLst>
              <a:ext uri="{FF2B5EF4-FFF2-40B4-BE49-F238E27FC236}">
                <a16:creationId xmlns:a16="http://schemas.microsoft.com/office/drawing/2014/main" id="{71712D36-60E5-B548-BAEC-C403A6BB4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312" y="143707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1400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86" name="Line 58">
            <a:extLst>
              <a:ext uri="{FF2B5EF4-FFF2-40B4-BE49-F238E27FC236}">
                <a16:creationId xmlns:a16="http://schemas.microsoft.com/office/drawing/2014/main" id="{B58AA02C-7DBD-D146-B3A9-B202E272B7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412" y="1341820"/>
            <a:ext cx="669925" cy="1047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87" name="Oval 59">
            <a:extLst>
              <a:ext uri="{FF2B5EF4-FFF2-40B4-BE49-F238E27FC236}">
                <a16:creationId xmlns:a16="http://schemas.microsoft.com/office/drawing/2014/main" id="{0BB8D8BE-17E3-B549-BFF2-1BCCC4D1C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112" y="446470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8" name="Text Box 60">
            <a:extLst>
              <a:ext uri="{FF2B5EF4-FFF2-40B4-BE49-F238E27FC236}">
                <a16:creationId xmlns:a16="http://schemas.microsoft.com/office/drawing/2014/main" id="{FE78EC2E-C137-C74F-8A0E-AD696163F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437" y="44647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9389" name="Line 61">
            <a:extLst>
              <a:ext uri="{FF2B5EF4-FFF2-40B4-BE49-F238E27FC236}">
                <a16:creationId xmlns:a16="http://schemas.microsoft.com/office/drawing/2014/main" id="{7C20A767-069E-2F4D-897F-6E620D3293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79212" y="795720"/>
            <a:ext cx="669925" cy="4222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90" name="Text Box 62">
            <a:extLst>
              <a:ext uri="{FF2B5EF4-FFF2-40B4-BE49-F238E27FC236}">
                <a16:creationId xmlns:a16="http://schemas.microsoft.com/office/drawing/2014/main" id="{C6B27F75-1C55-C840-B682-4BA67BD7B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5849" y="979870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9391" name="Oval 63">
            <a:extLst>
              <a:ext uri="{FF2B5EF4-FFF2-40B4-BE49-F238E27FC236}">
                <a16:creationId xmlns:a16="http://schemas.microsoft.com/office/drawing/2014/main" id="{5E5E85F0-9B57-3543-901E-33137C250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024" y="457582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2" name="Text Box 64">
            <a:extLst>
              <a:ext uri="{FF2B5EF4-FFF2-40B4-BE49-F238E27FC236}">
                <a16:creationId xmlns:a16="http://schemas.microsoft.com/office/drawing/2014/main" id="{0208C378-7345-1845-AE68-BFE58D80C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349" y="45758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9394" name="Text Box 66">
            <a:extLst>
              <a:ext uri="{FF2B5EF4-FFF2-40B4-BE49-F238E27FC236}">
                <a16:creationId xmlns:a16="http://schemas.microsoft.com/office/drawing/2014/main" id="{B68ECFAE-FD41-3347-9D1A-32CBC8F61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599" y="34169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1200</a:t>
            </a:r>
          </a:p>
        </p:txBody>
      </p:sp>
      <p:sp>
        <p:nvSpPr>
          <p:cNvPr id="99395" name="Rectangle 67">
            <a:extLst>
              <a:ext uri="{FF2B5EF4-FFF2-40B4-BE49-F238E27FC236}">
                <a16:creationId xmlns:a16="http://schemas.microsoft.com/office/drawing/2014/main" id="{7C4C3771-F523-4D45-A30E-634E7CC8C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8" y="2408689"/>
            <a:ext cx="227337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2450 is the smallest </a:t>
            </a:r>
          </a:p>
          <a:p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 Select 2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99424" name="Text Box 96">
            <a:extLst>
              <a:ext uri="{FF2B5EF4-FFF2-40B4-BE49-F238E27FC236}">
                <a16:creationId xmlns:a16="http://schemas.microsoft.com/office/drawing/2014/main" id="{30EDE2E1-0EC2-2D47-90FD-1429C24F9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36" y="121975"/>
            <a:ext cx="5437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(e)</a:t>
            </a:r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6F4B0B8A-BA9A-4ED9-9668-E03BD4C2E8C2}"/>
              </a:ext>
            </a:extLst>
          </p:cNvPr>
          <p:cNvGrpSpPr/>
          <p:nvPr/>
        </p:nvGrpSpPr>
        <p:grpSpPr>
          <a:xfrm>
            <a:off x="1220603" y="3335002"/>
            <a:ext cx="7323138" cy="3416300"/>
            <a:chOff x="1457325" y="346075"/>
            <a:chExt cx="7323138" cy="3416300"/>
          </a:xfrm>
        </p:grpSpPr>
        <p:sp>
          <p:nvSpPr>
            <p:cNvPr id="90" name="Oval 4">
              <a:extLst>
                <a:ext uri="{FF2B5EF4-FFF2-40B4-BE49-F238E27FC236}">
                  <a16:creationId xmlns:a16="http://schemas.microsoft.com/office/drawing/2014/main" id="{BE79094E-EC4E-4F0E-AB81-B726EC74D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375" y="2806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1" name="Oval 5">
              <a:extLst>
                <a:ext uri="{FF2B5EF4-FFF2-40B4-BE49-F238E27FC236}">
                  <a16:creationId xmlns:a16="http://schemas.microsoft.com/office/drawing/2014/main" id="{FB069DDE-31CF-4FE3-8DDE-62A121315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14605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2" name="Oval 6">
              <a:extLst>
                <a:ext uri="{FF2B5EF4-FFF2-40B4-BE49-F238E27FC236}">
                  <a16:creationId xmlns:a16="http://schemas.microsoft.com/office/drawing/2014/main" id="{A371735F-A111-447E-8C36-F5F2B78E1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88" y="14271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" name="Oval 7">
              <a:extLst>
                <a:ext uri="{FF2B5EF4-FFF2-40B4-BE49-F238E27FC236}">
                  <a16:creationId xmlns:a16="http://schemas.microsoft.com/office/drawing/2014/main" id="{47EDA207-A158-473B-ABA0-52347F035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1081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4" name="Oval 8">
              <a:extLst>
                <a:ext uri="{FF2B5EF4-FFF2-40B4-BE49-F238E27FC236}">
                  <a16:creationId xmlns:a16="http://schemas.microsoft.com/office/drawing/2014/main" id="{F33967DA-A0E5-4853-A632-48783A90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346075"/>
              <a:ext cx="444500" cy="44450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5" name="Oval 9">
              <a:extLst>
                <a:ext uri="{FF2B5EF4-FFF2-40B4-BE49-F238E27FC236}">
                  <a16:creationId xmlns:a16="http://schemas.microsoft.com/office/drawing/2014/main" id="{E964FFDC-2264-4F6F-A770-EBBCB09FF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1781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6" name="Oval 10">
              <a:extLst>
                <a:ext uri="{FF2B5EF4-FFF2-40B4-BE49-F238E27FC236}">
                  <a16:creationId xmlns:a16="http://schemas.microsoft.com/office/drawing/2014/main" id="{06896465-DCB9-49E2-9484-C362226F4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32893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7" name="Oval 11">
              <a:extLst>
                <a:ext uri="{FF2B5EF4-FFF2-40B4-BE49-F238E27FC236}">
                  <a16:creationId xmlns:a16="http://schemas.microsoft.com/office/drawing/2014/main" id="{92F44346-07AE-4362-BAF4-A5EA5930C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0" y="2916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8" name="Line 12">
              <a:extLst>
                <a:ext uri="{FF2B5EF4-FFF2-40B4-BE49-F238E27FC236}">
                  <a16:creationId xmlns:a16="http://schemas.microsoft.com/office/drawing/2014/main" id="{B8F8629D-A66C-47E3-B67C-EF870D0A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2325" y="1943100"/>
              <a:ext cx="0" cy="83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9" name="Line 13">
              <a:extLst>
                <a:ext uri="{FF2B5EF4-FFF2-40B4-BE49-F238E27FC236}">
                  <a16:creationId xmlns:a16="http://schemas.microsoft.com/office/drawing/2014/main" id="{83D49028-ECAB-43D1-A4D3-45873C515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636713"/>
              <a:ext cx="1189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" name="Line 14">
              <a:extLst>
                <a:ext uri="{FF2B5EF4-FFF2-40B4-BE49-F238E27FC236}">
                  <a16:creationId xmlns:a16="http://schemas.microsoft.com/office/drawing/2014/main" id="{45956309-A68C-4C13-84F9-75EA1FDFBA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858963"/>
              <a:ext cx="1308100" cy="1069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" name="Line 15">
              <a:extLst>
                <a:ext uri="{FF2B5EF4-FFF2-40B4-BE49-F238E27FC236}">
                  <a16:creationId xmlns:a16="http://schemas.microsoft.com/office/drawing/2014/main" id="{F11EA8F1-2000-41F4-901B-30197E40C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6163" y="3065463"/>
              <a:ext cx="1868487" cy="4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" name="Line 16">
              <a:extLst>
                <a:ext uri="{FF2B5EF4-FFF2-40B4-BE49-F238E27FC236}">
                  <a16:creationId xmlns:a16="http://schemas.microsoft.com/office/drawing/2014/main" id="{CB2A23C2-49BD-4D16-BCDB-3E0819349B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038" y="1314450"/>
              <a:ext cx="1528762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" name="Line 17">
              <a:extLst>
                <a:ext uri="{FF2B5EF4-FFF2-40B4-BE49-F238E27FC236}">
                  <a16:creationId xmlns:a16="http://schemas.microsoft.com/office/drawing/2014/main" id="{2E55691D-6E06-4F73-89F7-02CA31FD4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6613" y="2097088"/>
              <a:ext cx="2924175" cy="966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" name="Line 18">
              <a:extLst>
                <a:ext uri="{FF2B5EF4-FFF2-40B4-BE49-F238E27FC236}">
                  <a16:creationId xmlns:a16="http://schemas.microsoft.com/office/drawing/2014/main" id="{45C9A68E-B0B1-418A-B024-D01B932BDF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70675" y="2232025"/>
              <a:ext cx="1103313" cy="1138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" name="Line 19">
              <a:extLst>
                <a:ext uri="{FF2B5EF4-FFF2-40B4-BE49-F238E27FC236}">
                  <a16:creationId xmlns:a16="http://schemas.microsoft.com/office/drawing/2014/main" id="{11913D78-91B0-49FC-9C72-08900E139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78363" y="3268663"/>
              <a:ext cx="1546225" cy="320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" name="Line 20">
              <a:extLst>
                <a:ext uri="{FF2B5EF4-FFF2-40B4-BE49-F238E27FC236}">
                  <a16:creationId xmlns:a16="http://schemas.microsoft.com/office/drawing/2014/main" id="{2F901167-D669-479F-BE52-621DAA392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72175" y="1347788"/>
              <a:ext cx="1614488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" name="Line 21">
              <a:extLst>
                <a:ext uri="{FF2B5EF4-FFF2-40B4-BE49-F238E27FC236}">
                  <a16:creationId xmlns:a16="http://schemas.microsoft.com/office/drawing/2014/main" id="{77B084C8-9F35-4D64-88A8-273C241345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1450" y="804863"/>
              <a:ext cx="0" cy="950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8" name="Line 22">
              <a:extLst>
                <a:ext uri="{FF2B5EF4-FFF2-40B4-BE49-F238E27FC236}">
                  <a16:creationId xmlns:a16="http://schemas.microsoft.com/office/drawing/2014/main" id="{162D1C48-8501-40FD-94AC-B5FBC939D4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6300" y="668338"/>
              <a:ext cx="1630363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9" name="Rectangle 23">
              <a:extLst>
                <a:ext uri="{FF2B5EF4-FFF2-40B4-BE49-F238E27FC236}">
                  <a16:creationId xmlns:a16="http://schemas.microsoft.com/office/drawing/2014/main" id="{8CAF906F-95C1-4529-BE1E-E95590EC0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835025"/>
              <a:ext cx="1169987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San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Francisco</a:t>
              </a:r>
            </a:p>
          </p:txBody>
        </p:sp>
        <p:sp>
          <p:nvSpPr>
            <p:cNvPr id="110" name="Rectangle 24">
              <a:extLst>
                <a:ext uri="{FF2B5EF4-FFF2-40B4-BE49-F238E27FC236}">
                  <a16:creationId xmlns:a16="http://schemas.microsoft.com/office/drawing/2014/main" id="{B17E51F4-CC26-4E6A-A097-424E1363F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1003300"/>
              <a:ext cx="931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Denver</a:t>
              </a:r>
            </a:p>
          </p:txBody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1DED36D0-6878-46BD-A88A-C951B6708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00" y="714375"/>
              <a:ext cx="1030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Chicago</a:t>
              </a:r>
            </a:p>
          </p:txBody>
        </p:sp>
        <p:sp>
          <p:nvSpPr>
            <p:cNvPr id="112" name="Rectangle 27">
              <a:extLst>
                <a:ext uri="{FF2B5EF4-FFF2-40B4-BE49-F238E27FC236}">
                  <a16:creationId xmlns:a16="http://schemas.microsoft.com/office/drawing/2014/main" id="{F5640087-B41F-42FD-A598-3721C05D5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025" y="1700213"/>
              <a:ext cx="706438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York</a:t>
              </a:r>
            </a:p>
          </p:txBody>
        </p:sp>
        <p:sp>
          <p:nvSpPr>
            <p:cNvPr id="113" name="Rectangle 28">
              <a:extLst>
                <a:ext uri="{FF2B5EF4-FFF2-40B4-BE49-F238E27FC236}">
                  <a16:creationId xmlns:a16="http://schemas.microsoft.com/office/drawing/2014/main" id="{8F01FC8E-135D-44A7-8BAD-8B4FF2464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9413" y="3365500"/>
              <a:ext cx="8588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Miami</a:t>
              </a:r>
            </a:p>
          </p:txBody>
        </p:sp>
        <p:sp>
          <p:nvSpPr>
            <p:cNvPr id="114" name="Rectangle 29">
              <a:extLst>
                <a:ext uri="{FF2B5EF4-FFF2-40B4-BE49-F238E27FC236}">
                  <a16:creationId xmlns:a16="http://schemas.microsoft.com/office/drawing/2014/main" id="{7ABF3E74-E102-45F2-8D0C-234108DE5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75" y="2568575"/>
              <a:ext cx="1517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 Orleans</a:t>
              </a:r>
            </a:p>
          </p:txBody>
        </p:sp>
        <p:sp>
          <p:nvSpPr>
            <p:cNvPr id="115" name="Rectangle 30">
              <a:extLst>
                <a:ext uri="{FF2B5EF4-FFF2-40B4-BE49-F238E27FC236}">
                  <a16:creationId xmlns:a16="http://schemas.microsoft.com/office/drawing/2014/main" id="{D95F16A7-6933-4852-9437-CBC469743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332163"/>
              <a:ext cx="14605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Los Angeles</a:t>
              </a:r>
            </a:p>
          </p:txBody>
        </p:sp>
        <p:sp>
          <p:nvSpPr>
            <p:cNvPr id="116" name="Rectangle 31">
              <a:extLst>
                <a:ext uri="{FF2B5EF4-FFF2-40B4-BE49-F238E27FC236}">
                  <a16:creationId xmlns:a16="http://schemas.microsoft.com/office/drawing/2014/main" id="{4E7490D2-EC5C-4209-9EC3-F725AB0A3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2057400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300</a:t>
              </a:r>
            </a:p>
          </p:txBody>
        </p:sp>
        <p:sp>
          <p:nvSpPr>
            <p:cNvPr id="117" name="Rectangle 32">
              <a:extLst>
                <a:ext uri="{FF2B5EF4-FFF2-40B4-BE49-F238E27FC236}">
                  <a16:creationId xmlns:a16="http://schemas.microsoft.com/office/drawing/2014/main" id="{872332CE-6705-43BA-8986-900DF393D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20939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18" name="Rectangle 33">
              <a:extLst>
                <a:ext uri="{FF2B5EF4-FFF2-40B4-BE49-F238E27FC236}">
                  <a16:creationId xmlns:a16="http://schemas.microsoft.com/office/drawing/2014/main" id="{128030AD-5007-4B2F-A2D8-B5F6B5349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613" y="1296988"/>
              <a:ext cx="5270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800</a:t>
              </a:r>
            </a:p>
          </p:txBody>
        </p:sp>
        <p:sp>
          <p:nvSpPr>
            <p:cNvPr id="119" name="Rectangle 34">
              <a:extLst>
                <a:ext uri="{FF2B5EF4-FFF2-40B4-BE49-F238E27FC236}">
                  <a16:creationId xmlns:a16="http://schemas.microsoft.com/office/drawing/2014/main" id="{D44207C0-5C5A-48F0-AF58-FDBA1433C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1074738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1200</a:t>
              </a:r>
            </a:p>
          </p:txBody>
        </p:sp>
        <p:sp>
          <p:nvSpPr>
            <p:cNvPr id="120" name="Rectangle 35">
              <a:extLst>
                <a:ext uri="{FF2B5EF4-FFF2-40B4-BE49-F238E27FC236}">
                  <a16:creationId xmlns:a16="http://schemas.microsoft.com/office/drawing/2014/main" id="{50863E45-59A1-4EB5-A992-F8520B17C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49530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1500</a:t>
              </a:r>
            </a:p>
          </p:txBody>
        </p:sp>
        <p:sp>
          <p:nvSpPr>
            <p:cNvPr id="121" name="Rectangle 36">
              <a:extLst>
                <a:ext uri="{FF2B5EF4-FFF2-40B4-BE49-F238E27FC236}">
                  <a16:creationId xmlns:a16="http://schemas.microsoft.com/office/drawing/2014/main" id="{B0C775DD-93E3-4CC7-8108-05D75AE71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9450" y="21447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1400</a:t>
              </a:r>
            </a:p>
          </p:txBody>
        </p:sp>
        <p:sp>
          <p:nvSpPr>
            <p:cNvPr id="122" name="Rectangle 37">
              <a:extLst>
                <a:ext uri="{FF2B5EF4-FFF2-40B4-BE49-F238E27FC236}">
                  <a16:creationId xmlns:a16="http://schemas.microsoft.com/office/drawing/2014/main" id="{328B1BA9-668E-4EA1-B6C6-C586DA0E1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0" y="307975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23" name="Rectangle 38">
              <a:extLst>
                <a:ext uri="{FF2B5EF4-FFF2-40B4-BE49-F238E27FC236}">
                  <a16:creationId xmlns:a16="http://schemas.microsoft.com/office/drawing/2014/main" id="{29491F3D-188A-4156-8661-67E01745E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763" y="2638425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900</a:t>
              </a:r>
            </a:p>
          </p:txBody>
        </p:sp>
        <p:sp>
          <p:nvSpPr>
            <p:cNvPr id="124" name="Rectangle 39">
              <a:extLst>
                <a:ext uri="{FF2B5EF4-FFF2-40B4-BE49-F238E27FC236}">
                  <a16:creationId xmlns:a16="http://schemas.microsoft.com/office/drawing/2014/main" id="{DC507E82-89A4-498D-BF9A-996413C44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013" y="2689225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1700</a:t>
              </a:r>
            </a:p>
          </p:txBody>
        </p:sp>
        <p:sp>
          <p:nvSpPr>
            <p:cNvPr id="125" name="Rectangle 40">
              <a:extLst>
                <a:ext uri="{FF2B5EF4-FFF2-40B4-BE49-F238E27FC236}">
                  <a16:creationId xmlns:a16="http://schemas.microsoft.com/office/drawing/2014/main" id="{FDA8C7F0-2B50-4468-8B64-191C1F5D7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225" y="131286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26" name="Rectangle 41">
              <a:extLst>
                <a:ext uri="{FF2B5EF4-FFF2-40B4-BE49-F238E27FC236}">
                  <a16:creationId xmlns:a16="http://schemas.microsoft.com/office/drawing/2014/main" id="{24CA47E1-5B15-4794-987C-01B4F3F40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1022350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250</a:t>
              </a:r>
            </a:p>
          </p:txBody>
        </p:sp>
      </p:grpSp>
      <p:sp>
        <p:nvSpPr>
          <p:cNvPr id="146" name="Rectangle 93">
            <a:extLst>
              <a:ext uri="{FF2B5EF4-FFF2-40B4-BE49-F238E27FC236}">
                <a16:creationId xmlns:a16="http://schemas.microsoft.com/office/drawing/2014/main" id="{23C6CA64-944E-43C0-81A3-342F6EC65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459" y="2209407"/>
            <a:ext cx="174278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Update d(4, 1):</a:t>
            </a:r>
          </a:p>
          <a:p>
            <a:r>
              <a:rPr lang="zh-TW" altLang="en-US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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Wingdings" pitchFamily="2" charset="2"/>
              </a:rPr>
              <a:t>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en-US" altLang="zh-TW" dirty="0">
                <a:solidFill>
                  <a:schemeClr val="tx2"/>
                </a:solidFill>
              </a:rPr>
              <a:t>3250</a:t>
            </a:r>
          </a:p>
        </p:txBody>
      </p:sp>
      <p:sp>
        <p:nvSpPr>
          <p:cNvPr id="147" name="Text Box 97">
            <a:extLst>
              <a:ext uri="{FF2B5EF4-FFF2-40B4-BE49-F238E27FC236}">
                <a16:creationId xmlns:a16="http://schemas.microsoft.com/office/drawing/2014/main" id="{27CD4F08-E0AE-4A93-A08B-E370F9078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676" y="48902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(e-1)</a:t>
            </a:r>
          </a:p>
        </p:txBody>
      </p:sp>
      <p:sp>
        <p:nvSpPr>
          <p:cNvPr id="149" name="Oval 90">
            <a:extLst>
              <a:ext uri="{FF2B5EF4-FFF2-40B4-BE49-F238E27FC236}">
                <a16:creationId xmlns:a16="http://schemas.microsoft.com/office/drawing/2014/main" id="{199BE6DF-BB0A-43BC-94DC-03488DD1E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224" y="1312402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" name="Text Box 91">
            <a:extLst>
              <a:ext uri="{FF2B5EF4-FFF2-40B4-BE49-F238E27FC236}">
                <a16:creationId xmlns:a16="http://schemas.microsoft.com/office/drawing/2014/main" id="{71844A64-93EA-41F4-A70B-AA5010AD2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549" y="131240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51" name="Line 92">
            <a:extLst>
              <a:ext uri="{FF2B5EF4-FFF2-40B4-BE49-F238E27FC236}">
                <a16:creationId xmlns:a16="http://schemas.microsoft.com/office/drawing/2014/main" id="{24D9AC40-7E77-4FEE-8BEF-057A41EB17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12424" y="1514123"/>
            <a:ext cx="609600" cy="36552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2" name="Text Box 80">
            <a:extLst>
              <a:ext uri="{FF2B5EF4-FFF2-40B4-BE49-F238E27FC236}">
                <a16:creationId xmlns:a16="http://schemas.microsoft.com/office/drawing/2014/main" id="{768547ED-AB16-4109-A914-527294D40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5392" y="1090995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1700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153" name="Line 61">
            <a:extLst>
              <a:ext uri="{FF2B5EF4-FFF2-40B4-BE49-F238E27FC236}">
                <a16:creationId xmlns:a16="http://schemas.microsoft.com/office/drawing/2014/main" id="{F137091E-72D6-4A6D-82ED-03A4489F6A4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4318" y="720821"/>
            <a:ext cx="615950" cy="7191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4" name="Oval 45">
            <a:extLst>
              <a:ext uri="{FF2B5EF4-FFF2-40B4-BE49-F238E27FC236}">
                <a16:creationId xmlns:a16="http://schemas.microsoft.com/office/drawing/2014/main" id="{34702452-1A74-4029-A9EC-630CDAE6C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443" y="270812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5" name="Text Box 46">
            <a:extLst>
              <a:ext uri="{FF2B5EF4-FFF2-40B4-BE49-F238E27FC236}">
                <a16:creationId xmlns:a16="http://schemas.microsoft.com/office/drawing/2014/main" id="{17BE0729-3308-4D6F-AC68-955139DFD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6768" y="27081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156" name="Oval 47">
            <a:extLst>
              <a:ext uri="{FF2B5EF4-FFF2-40B4-BE49-F238E27FC236}">
                <a16:creationId xmlns:a16="http://schemas.microsoft.com/office/drawing/2014/main" id="{E8354E52-6EE6-4B2D-95A8-7068D101A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0093" y="1304274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7" name="Text Box 48">
            <a:extLst>
              <a:ext uri="{FF2B5EF4-FFF2-40B4-BE49-F238E27FC236}">
                <a16:creationId xmlns:a16="http://schemas.microsoft.com/office/drawing/2014/main" id="{21AA0D14-96AD-4223-9021-0ADA0FDE8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418" y="130427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158" name="Line 49">
            <a:extLst>
              <a:ext uri="{FF2B5EF4-FFF2-40B4-BE49-F238E27FC236}">
                <a16:creationId xmlns:a16="http://schemas.microsoft.com/office/drawing/2014/main" id="{42DB9DD2-0196-469B-A139-3F64A31E3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5043" y="729599"/>
            <a:ext cx="0" cy="6000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59" name="Text Box 50">
            <a:extLst>
              <a:ext uri="{FF2B5EF4-FFF2-40B4-BE49-F238E27FC236}">
                <a16:creationId xmlns:a16="http://schemas.microsoft.com/office/drawing/2014/main" id="{5A9F2B3A-7C63-4C01-ACE5-20678FC9E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1868" y="880412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168" name="Oval 59">
            <a:extLst>
              <a:ext uri="{FF2B5EF4-FFF2-40B4-BE49-F238E27FC236}">
                <a16:creationId xmlns:a16="http://schemas.microsoft.com/office/drawing/2014/main" id="{58E4270B-BEC0-48BA-B34C-83E4E6616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81" y="610537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" name="Text Box 60">
            <a:extLst>
              <a:ext uri="{FF2B5EF4-FFF2-40B4-BE49-F238E27FC236}">
                <a16:creationId xmlns:a16="http://schemas.microsoft.com/office/drawing/2014/main" id="{C03450F0-F0EB-40A3-97B8-E92661079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5206" y="61053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170" name="Line 61">
            <a:extLst>
              <a:ext uri="{FF2B5EF4-FFF2-40B4-BE49-F238E27FC236}">
                <a16:creationId xmlns:a16="http://schemas.microsoft.com/office/drawing/2014/main" id="{929811BA-14B4-4502-AAE2-A12C0278A7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73981" y="959787"/>
            <a:ext cx="669925" cy="4222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71" name="Text Box 62">
            <a:extLst>
              <a:ext uri="{FF2B5EF4-FFF2-40B4-BE49-F238E27FC236}">
                <a16:creationId xmlns:a16="http://schemas.microsoft.com/office/drawing/2014/main" id="{026233AE-FD7D-4A3B-B1E6-57ECEE70C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618" y="1143937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172" name="Oval 63">
            <a:extLst>
              <a:ext uri="{FF2B5EF4-FFF2-40B4-BE49-F238E27FC236}">
                <a16:creationId xmlns:a16="http://schemas.microsoft.com/office/drawing/2014/main" id="{980BE38A-17B2-4790-9075-413774105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793" y="621649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" name="Text Box 64">
            <a:extLst>
              <a:ext uri="{FF2B5EF4-FFF2-40B4-BE49-F238E27FC236}">
                <a16:creationId xmlns:a16="http://schemas.microsoft.com/office/drawing/2014/main" id="{9A4E89AD-F9C8-4CB9-BF24-B6A64E999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118" y="62164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174" name="Text Box 66">
            <a:extLst>
              <a:ext uri="{FF2B5EF4-FFF2-40B4-BE49-F238E27FC236}">
                <a16:creationId xmlns:a16="http://schemas.microsoft.com/office/drawing/2014/main" id="{277998C5-83F3-4E39-851C-CDC88CC3C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68" y="505762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1200</a:t>
            </a:r>
          </a:p>
        </p:txBody>
      </p:sp>
      <p:sp>
        <p:nvSpPr>
          <p:cNvPr id="179" name="Line 61">
            <a:extLst>
              <a:ext uri="{FF2B5EF4-FFF2-40B4-BE49-F238E27FC236}">
                <a16:creationId xmlns:a16="http://schemas.microsoft.com/office/drawing/2014/main" id="{FEDF07CF-C482-4DC8-8182-3D47C8A73E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19087" y="884888"/>
            <a:ext cx="615950" cy="7191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1" name="Oval 63">
            <a:extLst>
              <a:ext uri="{FF2B5EF4-FFF2-40B4-BE49-F238E27FC236}">
                <a16:creationId xmlns:a16="http://schemas.microsoft.com/office/drawing/2014/main" id="{91533051-1D6A-4EED-8358-85BDC0A29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290" y="823021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2" name="Text Box 64">
            <a:extLst>
              <a:ext uri="{FF2B5EF4-FFF2-40B4-BE49-F238E27FC236}">
                <a16:creationId xmlns:a16="http://schemas.microsoft.com/office/drawing/2014/main" id="{1856AE4B-31AB-4AE0-9221-CC81E072C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615" y="823021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83" name="Line 92">
            <a:extLst>
              <a:ext uri="{FF2B5EF4-FFF2-40B4-BE49-F238E27FC236}">
                <a16:creationId xmlns:a16="http://schemas.microsoft.com/office/drawing/2014/main" id="{196FFF5B-88D3-4099-BB4D-FD52D1A112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9490" y="892079"/>
            <a:ext cx="552715" cy="87791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" name="Text Box 80">
            <a:extLst>
              <a:ext uri="{FF2B5EF4-FFF2-40B4-BE49-F238E27FC236}">
                <a16:creationId xmlns:a16="http://schemas.microsoft.com/office/drawing/2014/main" id="{E6C26EC3-638F-4526-8CE8-F9BBE9697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772" y="488824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800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185" name="Oval 63">
            <a:extLst>
              <a:ext uri="{FF2B5EF4-FFF2-40B4-BE49-F238E27FC236}">
                <a16:creationId xmlns:a16="http://schemas.microsoft.com/office/drawing/2014/main" id="{19BC3FF3-34AB-4FBC-9389-389BD0C38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193" y="1623121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6" name="Text Box 64">
            <a:extLst>
              <a:ext uri="{FF2B5EF4-FFF2-40B4-BE49-F238E27FC236}">
                <a16:creationId xmlns:a16="http://schemas.microsoft.com/office/drawing/2014/main" id="{A96A9CE7-572A-4595-B8FB-11E6535DB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518" y="1623121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87" name="Line 92">
            <a:extLst>
              <a:ext uri="{FF2B5EF4-FFF2-40B4-BE49-F238E27FC236}">
                <a16:creationId xmlns:a16="http://schemas.microsoft.com/office/drawing/2014/main" id="{565354AB-009E-40B9-A88A-CB9EE910C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26977" y="1069324"/>
            <a:ext cx="661116" cy="69215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8" name="Text Box 97">
            <a:extLst>
              <a:ext uri="{FF2B5EF4-FFF2-40B4-BE49-F238E27FC236}">
                <a16:creationId xmlns:a16="http://schemas.microsoft.com/office/drawing/2014/main" id="{9B4F3703-A913-4049-9F64-D967AEB50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031" y="55900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(e-2)</a:t>
            </a:r>
          </a:p>
        </p:txBody>
      </p:sp>
      <p:sp>
        <p:nvSpPr>
          <p:cNvPr id="189" name="Rectangle 93">
            <a:extLst>
              <a:ext uri="{FF2B5EF4-FFF2-40B4-BE49-F238E27FC236}">
                <a16:creationId xmlns:a16="http://schemas.microsoft.com/office/drawing/2014/main" id="{1BC62724-6D37-4D18-A388-B752050A0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500" y="1898209"/>
            <a:ext cx="21210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No Update d(4, 0):</a:t>
            </a:r>
          </a:p>
          <a:p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4-5-3-2-0 is longer</a:t>
            </a:r>
            <a:b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</a:b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than 4-5-7-0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191" name="Text Box 66">
            <a:extLst>
              <a:ext uri="{FF2B5EF4-FFF2-40B4-BE49-F238E27FC236}">
                <a16:creationId xmlns:a16="http://schemas.microsoft.com/office/drawing/2014/main" id="{D9A3ADF1-B9F9-40EB-8398-ACC77A922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2" y="1328856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1000</a:t>
            </a:r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C378F5C1-8104-4F49-9958-E97657A9BDA3}"/>
              </a:ext>
            </a:extLst>
          </p:cNvPr>
          <p:cNvSpPr/>
          <p:nvPr/>
        </p:nvSpPr>
        <p:spPr bwMode="auto">
          <a:xfrm>
            <a:off x="6717059" y="2543820"/>
            <a:ext cx="295633" cy="343759"/>
          </a:xfrm>
          <a:custGeom>
            <a:avLst/>
            <a:gdLst>
              <a:gd name="connsiteX0" fmla="*/ 295633 w 295633"/>
              <a:gd name="connsiteY0" fmla="*/ 0 h 343759"/>
              <a:gd name="connsiteX1" fmla="*/ 75627 w 295633"/>
              <a:gd name="connsiteY1" fmla="*/ 178754 h 343759"/>
              <a:gd name="connsiteX2" fmla="*/ 0 w 295633"/>
              <a:gd name="connsiteY2" fmla="*/ 343759 h 34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633" h="343759">
                <a:moveTo>
                  <a:pt x="295633" y="0"/>
                </a:moveTo>
                <a:cubicBezTo>
                  <a:pt x="210266" y="60730"/>
                  <a:pt x="124899" y="121461"/>
                  <a:pt x="75627" y="178754"/>
                </a:cubicBezTo>
                <a:cubicBezTo>
                  <a:pt x="26355" y="236047"/>
                  <a:pt x="8021" y="311675"/>
                  <a:pt x="0" y="34375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92" name="Text Box 66">
            <a:extLst>
              <a:ext uri="{FF2B5EF4-FFF2-40B4-BE49-F238E27FC236}">
                <a16:creationId xmlns:a16="http://schemas.microsoft.com/office/drawing/2014/main" id="{AB1DF841-99D3-474E-A1E8-12F6DBC13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383" y="2867805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3450</a:t>
            </a:r>
          </a:p>
        </p:txBody>
      </p:sp>
      <p:sp>
        <p:nvSpPr>
          <p:cNvPr id="193" name="Text Box 66">
            <a:extLst>
              <a:ext uri="{FF2B5EF4-FFF2-40B4-BE49-F238E27FC236}">
                <a16:creationId xmlns:a16="http://schemas.microsoft.com/office/drawing/2014/main" id="{0D9D41BC-A5CA-4EDB-AD3B-C28D55210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068" y="3058731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3350</a:t>
            </a:r>
          </a:p>
        </p:txBody>
      </p:sp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58909731-AC69-44FD-8248-DF1F479D4F47}"/>
              </a:ext>
            </a:extLst>
          </p:cNvPr>
          <p:cNvSpPr/>
          <p:nvPr/>
        </p:nvSpPr>
        <p:spPr bwMode="auto">
          <a:xfrm>
            <a:off x="8174598" y="2860078"/>
            <a:ext cx="350776" cy="247507"/>
          </a:xfrm>
          <a:custGeom>
            <a:avLst/>
            <a:gdLst>
              <a:gd name="connsiteX0" fmla="*/ 0 w 350776"/>
              <a:gd name="connsiteY0" fmla="*/ 0 h 247507"/>
              <a:gd name="connsiteX1" fmla="*/ 330010 w 350776"/>
              <a:gd name="connsiteY1" fmla="*/ 75627 h 247507"/>
              <a:gd name="connsiteX2" fmla="*/ 288758 w 350776"/>
              <a:gd name="connsiteY2" fmla="*/ 247507 h 24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776" h="247507">
                <a:moveTo>
                  <a:pt x="0" y="0"/>
                </a:moveTo>
                <a:cubicBezTo>
                  <a:pt x="140942" y="17188"/>
                  <a:pt x="281884" y="34376"/>
                  <a:pt x="330010" y="75627"/>
                </a:cubicBezTo>
                <a:cubicBezTo>
                  <a:pt x="378136" y="116878"/>
                  <a:pt x="333447" y="182192"/>
                  <a:pt x="288758" y="24750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94805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投影片編號版面配置區 4">
            <a:extLst>
              <a:ext uri="{FF2B5EF4-FFF2-40B4-BE49-F238E27FC236}">
                <a16:creationId xmlns:a16="http://schemas.microsoft.com/office/drawing/2014/main" id="{85EC1035-03F0-FD4C-964B-D3438A7D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C873-65E7-834A-ACEA-D3E4A30531CA}" type="slidenum">
              <a:rPr lang="en-US" altLang="zh-TW"/>
              <a:pPr/>
              <a:t>133</a:t>
            </a:fld>
            <a:endParaRPr lang="en-US" altLang="zh-TW"/>
          </a:p>
        </p:txBody>
      </p:sp>
      <p:sp>
        <p:nvSpPr>
          <p:cNvPr id="99373" name="Oval 45">
            <a:extLst>
              <a:ext uri="{FF2B5EF4-FFF2-40B4-BE49-F238E27FC236}">
                <a16:creationId xmlns:a16="http://schemas.microsoft.com/office/drawing/2014/main" id="{4E6BCF23-10BD-914B-9BDC-A0C40F052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674" y="106745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4" name="Text Box 46">
            <a:extLst>
              <a:ext uri="{FF2B5EF4-FFF2-40B4-BE49-F238E27FC236}">
                <a16:creationId xmlns:a16="http://schemas.microsoft.com/office/drawing/2014/main" id="{B55CAAD0-A4DA-4944-AEC5-F2040E7F2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1999" y="10674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75" name="Oval 47">
            <a:extLst>
              <a:ext uri="{FF2B5EF4-FFF2-40B4-BE49-F238E27FC236}">
                <a16:creationId xmlns:a16="http://schemas.microsoft.com/office/drawing/2014/main" id="{A6647C3C-CFEE-7348-BF0B-4C19F4A7C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324" y="1140207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6" name="Text Box 48">
            <a:extLst>
              <a:ext uri="{FF2B5EF4-FFF2-40B4-BE49-F238E27FC236}">
                <a16:creationId xmlns:a16="http://schemas.microsoft.com/office/drawing/2014/main" id="{6A03F629-45C8-7A46-9CFB-98BA44680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5649" y="114020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377" name="Line 49">
            <a:extLst>
              <a:ext uri="{FF2B5EF4-FFF2-40B4-BE49-F238E27FC236}">
                <a16:creationId xmlns:a16="http://schemas.microsoft.com/office/drawing/2014/main" id="{4E86CAC8-0AA6-F44E-BA4D-A031ECCD1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0274" y="565532"/>
            <a:ext cx="0" cy="6000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78" name="Text Box 50">
            <a:extLst>
              <a:ext uri="{FF2B5EF4-FFF2-40B4-BE49-F238E27FC236}">
                <a16:creationId xmlns:a16="http://schemas.microsoft.com/office/drawing/2014/main" id="{A75AB15F-D890-074D-B849-2C583D93D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099" y="716345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9379" name="Oval 51">
            <a:extLst>
              <a:ext uri="{FF2B5EF4-FFF2-40B4-BE49-F238E27FC236}">
                <a16:creationId xmlns:a16="http://schemas.microsoft.com/office/drawing/2014/main" id="{C0C6DEF6-4C34-C141-AA7A-648E2EDE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074" y="2051432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0" name="Text Box 52">
            <a:extLst>
              <a:ext uri="{FF2B5EF4-FFF2-40B4-BE49-F238E27FC236}">
                <a16:creationId xmlns:a16="http://schemas.microsoft.com/office/drawing/2014/main" id="{A46AB4A5-E937-984D-8D57-48C3CD52E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399" y="205143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9381" name="Line 53">
            <a:extLst>
              <a:ext uri="{FF2B5EF4-FFF2-40B4-BE49-F238E27FC236}">
                <a16:creationId xmlns:a16="http://schemas.microsoft.com/office/drawing/2014/main" id="{4EA1A778-2ECE-D945-B8DD-84C5EE576C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4962" y="1605345"/>
            <a:ext cx="493712" cy="493712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82" name="Text Box 54">
            <a:extLst>
              <a:ext uri="{FF2B5EF4-FFF2-40B4-BE49-F238E27FC236}">
                <a16:creationId xmlns:a16="http://schemas.microsoft.com/office/drawing/2014/main" id="{2E6FFF0D-0BA7-764C-9FFE-CF9BAD0EF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101" y="1841492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83" name="Oval 55">
            <a:extLst>
              <a:ext uri="{FF2B5EF4-FFF2-40B4-BE49-F238E27FC236}">
                <a16:creationId xmlns:a16="http://schemas.microsoft.com/office/drawing/2014/main" id="{8DB79516-E8AB-384C-927C-E4F6D6D1E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712" y="1338645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4" name="Text Box 56">
            <a:extLst>
              <a:ext uri="{FF2B5EF4-FFF2-40B4-BE49-F238E27FC236}">
                <a16:creationId xmlns:a16="http://schemas.microsoft.com/office/drawing/2014/main" id="{EAFBFD1A-4010-3540-81B2-0EBA804B4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037" y="133864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385" name="Text Box 57">
            <a:extLst>
              <a:ext uri="{FF2B5EF4-FFF2-40B4-BE49-F238E27FC236}">
                <a16:creationId xmlns:a16="http://schemas.microsoft.com/office/drawing/2014/main" id="{71712D36-60E5-B548-BAEC-C403A6BB4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847" y="139579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1400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99386" name="Line 58">
            <a:extLst>
              <a:ext uri="{FF2B5EF4-FFF2-40B4-BE49-F238E27FC236}">
                <a16:creationId xmlns:a16="http://schemas.microsoft.com/office/drawing/2014/main" id="{B58AA02C-7DBD-D146-B3A9-B202E272B7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8412" y="1341820"/>
            <a:ext cx="669925" cy="1047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87" name="Oval 59">
            <a:extLst>
              <a:ext uri="{FF2B5EF4-FFF2-40B4-BE49-F238E27FC236}">
                <a16:creationId xmlns:a16="http://schemas.microsoft.com/office/drawing/2014/main" id="{0BB8D8BE-17E3-B549-BFF2-1BCCC4D1C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112" y="446470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8" name="Text Box 60">
            <a:extLst>
              <a:ext uri="{FF2B5EF4-FFF2-40B4-BE49-F238E27FC236}">
                <a16:creationId xmlns:a16="http://schemas.microsoft.com/office/drawing/2014/main" id="{FE78EC2E-C137-C74F-8A0E-AD696163F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437" y="44647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9389" name="Line 61">
            <a:extLst>
              <a:ext uri="{FF2B5EF4-FFF2-40B4-BE49-F238E27FC236}">
                <a16:creationId xmlns:a16="http://schemas.microsoft.com/office/drawing/2014/main" id="{7C20A767-069E-2F4D-897F-6E620D3293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79212" y="795720"/>
            <a:ext cx="669925" cy="4222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90" name="Text Box 62">
            <a:extLst>
              <a:ext uri="{FF2B5EF4-FFF2-40B4-BE49-F238E27FC236}">
                <a16:creationId xmlns:a16="http://schemas.microsoft.com/office/drawing/2014/main" id="{C6B27F75-1C55-C840-B682-4BA67BD7B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079" y="902821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 dirty="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9391" name="Oval 63">
            <a:extLst>
              <a:ext uri="{FF2B5EF4-FFF2-40B4-BE49-F238E27FC236}">
                <a16:creationId xmlns:a16="http://schemas.microsoft.com/office/drawing/2014/main" id="{5E5E85F0-9B57-3543-901E-33137C250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024" y="457582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2" name="Text Box 64">
            <a:extLst>
              <a:ext uri="{FF2B5EF4-FFF2-40B4-BE49-F238E27FC236}">
                <a16:creationId xmlns:a16="http://schemas.microsoft.com/office/drawing/2014/main" id="{0208C378-7345-1845-AE68-BFE58D80C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349" y="45758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9394" name="Text Box 66">
            <a:extLst>
              <a:ext uri="{FF2B5EF4-FFF2-40B4-BE49-F238E27FC236}">
                <a16:creationId xmlns:a16="http://schemas.microsoft.com/office/drawing/2014/main" id="{B68ECFAE-FD41-3347-9D1A-32CBC8F61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599" y="34169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1200</a:t>
            </a:r>
          </a:p>
        </p:txBody>
      </p:sp>
      <p:sp>
        <p:nvSpPr>
          <p:cNvPr id="99395" name="Rectangle 67">
            <a:extLst>
              <a:ext uri="{FF2B5EF4-FFF2-40B4-BE49-F238E27FC236}">
                <a16:creationId xmlns:a16="http://schemas.microsoft.com/office/drawing/2014/main" id="{7C4C3771-F523-4D45-A30E-634E7CC8C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7" y="2408689"/>
            <a:ext cx="22733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3250 is the smallest </a:t>
            </a:r>
          </a:p>
          <a:p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 Select 1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99424" name="Text Box 96">
            <a:extLst>
              <a:ext uri="{FF2B5EF4-FFF2-40B4-BE49-F238E27FC236}">
                <a16:creationId xmlns:a16="http://schemas.microsoft.com/office/drawing/2014/main" id="{30EDE2E1-0EC2-2D47-90FD-1429C24F9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22" y="88422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(f)</a:t>
            </a:r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6F4B0B8A-BA9A-4ED9-9668-E03BD4C2E8C2}"/>
              </a:ext>
            </a:extLst>
          </p:cNvPr>
          <p:cNvGrpSpPr/>
          <p:nvPr/>
        </p:nvGrpSpPr>
        <p:grpSpPr>
          <a:xfrm>
            <a:off x="1220603" y="3335002"/>
            <a:ext cx="7323138" cy="3416300"/>
            <a:chOff x="1457325" y="346075"/>
            <a:chExt cx="7323138" cy="3416300"/>
          </a:xfrm>
        </p:grpSpPr>
        <p:sp>
          <p:nvSpPr>
            <p:cNvPr id="90" name="Oval 4">
              <a:extLst>
                <a:ext uri="{FF2B5EF4-FFF2-40B4-BE49-F238E27FC236}">
                  <a16:creationId xmlns:a16="http://schemas.microsoft.com/office/drawing/2014/main" id="{BE79094E-EC4E-4F0E-AB81-B726EC74D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375" y="2806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1" name="Oval 5">
              <a:extLst>
                <a:ext uri="{FF2B5EF4-FFF2-40B4-BE49-F238E27FC236}">
                  <a16:creationId xmlns:a16="http://schemas.microsoft.com/office/drawing/2014/main" id="{FB069DDE-31CF-4FE3-8DDE-62A121315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14605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2" name="Oval 6">
              <a:extLst>
                <a:ext uri="{FF2B5EF4-FFF2-40B4-BE49-F238E27FC236}">
                  <a16:creationId xmlns:a16="http://schemas.microsoft.com/office/drawing/2014/main" id="{A371735F-A111-447E-8C36-F5F2B78E1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88" y="14271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" name="Oval 7">
              <a:extLst>
                <a:ext uri="{FF2B5EF4-FFF2-40B4-BE49-F238E27FC236}">
                  <a16:creationId xmlns:a16="http://schemas.microsoft.com/office/drawing/2014/main" id="{47EDA207-A158-473B-ABA0-52347F035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1081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4" name="Oval 8">
              <a:extLst>
                <a:ext uri="{FF2B5EF4-FFF2-40B4-BE49-F238E27FC236}">
                  <a16:creationId xmlns:a16="http://schemas.microsoft.com/office/drawing/2014/main" id="{F33967DA-A0E5-4853-A632-48783A90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346075"/>
              <a:ext cx="444500" cy="44450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5" name="Oval 9">
              <a:extLst>
                <a:ext uri="{FF2B5EF4-FFF2-40B4-BE49-F238E27FC236}">
                  <a16:creationId xmlns:a16="http://schemas.microsoft.com/office/drawing/2014/main" id="{E964FFDC-2264-4F6F-A770-EBBCB09FF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1781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6" name="Oval 10">
              <a:extLst>
                <a:ext uri="{FF2B5EF4-FFF2-40B4-BE49-F238E27FC236}">
                  <a16:creationId xmlns:a16="http://schemas.microsoft.com/office/drawing/2014/main" id="{06896465-DCB9-49E2-9484-C362226F4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32893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7" name="Oval 11">
              <a:extLst>
                <a:ext uri="{FF2B5EF4-FFF2-40B4-BE49-F238E27FC236}">
                  <a16:creationId xmlns:a16="http://schemas.microsoft.com/office/drawing/2014/main" id="{92F44346-07AE-4362-BAF4-A5EA5930C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0" y="2916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8" name="Line 12">
              <a:extLst>
                <a:ext uri="{FF2B5EF4-FFF2-40B4-BE49-F238E27FC236}">
                  <a16:creationId xmlns:a16="http://schemas.microsoft.com/office/drawing/2014/main" id="{B8F8629D-A66C-47E3-B67C-EF870D0A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2325" y="1943100"/>
              <a:ext cx="0" cy="83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9" name="Line 13">
              <a:extLst>
                <a:ext uri="{FF2B5EF4-FFF2-40B4-BE49-F238E27FC236}">
                  <a16:creationId xmlns:a16="http://schemas.microsoft.com/office/drawing/2014/main" id="{83D49028-ECAB-43D1-A4D3-45873C515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636713"/>
              <a:ext cx="1189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" name="Line 14">
              <a:extLst>
                <a:ext uri="{FF2B5EF4-FFF2-40B4-BE49-F238E27FC236}">
                  <a16:creationId xmlns:a16="http://schemas.microsoft.com/office/drawing/2014/main" id="{45956309-A68C-4C13-84F9-75EA1FDFBA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858963"/>
              <a:ext cx="1308100" cy="1069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" name="Line 15">
              <a:extLst>
                <a:ext uri="{FF2B5EF4-FFF2-40B4-BE49-F238E27FC236}">
                  <a16:creationId xmlns:a16="http://schemas.microsoft.com/office/drawing/2014/main" id="{F11EA8F1-2000-41F4-901B-30197E40C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6163" y="3065463"/>
              <a:ext cx="1868487" cy="4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" name="Line 16">
              <a:extLst>
                <a:ext uri="{FF2B5EF4-FFF2-40B4-BE49-F238E27FC236}">
                  <a16:creationId xmlns:a16="http://schemas.microsoft.com/office/drawing/2014/main" id="{CB2A23C2-49BD-4D16-BCDB-3E0819349B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038" y="1314450"/>
              <a:ext cx="1528762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" name="Line 17">
              <a:extLst>
                <a:ext uri="{FF2B5EF4-FFF2-40B4-BE49-F238E27FC236}">
                  <a16:creationId xmlns:a16="http://schemas.microsoft.com/office/drawing/2014/main" id="{2E55691D-6E06-4F73-89F7-02CA31FD4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6613" y="2097088"/>
              <a:ext cx="2924175" cy="966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" name="Line 18">
              <a:extLst>
                <a:ext uri="{FF2B5EF4-FFF2-40B4-BE49-F238E27FC236}">
                  <a16:creationId xmlns:a16="http://schemas.microsoft.com/office/drawing/2014/main" id="{45C9A68E-B0B1-418A-B024-D01B932BDF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70675" y="2232025"/>
              <a:ext cx="1103313" cy="1138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" name="Line 19">
              <a:extLst>
                <a:ext uri="{FF2B5EF4-FFF2-40B4-BE49-F238E27FC236}">
                  <a16:creationId xmlns:a16="http://schemas.microsoft.com/office/drawing/2014/main" id="{11913D78-91B0-49FC-9C72-08900E139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78363" y="3268663"/>
              <a:ext cx="1546225" cy="320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" name="Line 20">
              <a:extLst>
                <a:ext uri="{FF2B5EF4-FFF2-40B4-BE49-F238E27FC236}">
                  <a16:creationId xmlns:a16="http://schemas.microsoft.com/office/drawing/2014/main" id="{2F901167-D669-479F-BE52-621DAA392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72175" y="1347788"/>
              <a:ext cx="1614488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" name="Line 21">
              <a:extLst>
                <a:ext uri="{FF2B5EF4-FFF2-40B4-BE49-F238E27FC236}">
                  <a16:creationId xmlns:a16="http://schemas.microsoft.com/office/drawing/2014/main" id="{77B084C8-9F35-4D64-88A8-273C241345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1450" y="804863"/>
              <a:ext cx="0" cy="950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8" name="Line 22">
              <a:extLst>
                <a:ext uri="{FF2B5EF4-FFF2-40B4-BE49-F238E27FC236}">
                  <a16:creationId xmlns:a16="http://schemas.microsoft.com/office/drawing/2014/main" id="{162D1C48-8501-40FD-94AC-B5FBC939D4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6300" y="668338"/>
              <a:ext cx="1630363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9" name="Rectangle 23">
              <a:extLst>
                <a:ext uri="{FF2B5EF4-FFF2-40B4-BE49-F238E27FC236}">
                  <a16:creationId xmlns:a16="http://schemas.microsoft.com/office/drawing/2014/main" id="{8CAF906F-95C1-4529-BE1E-E95590EC0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835025"/>
              <a:ext cx="1169987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San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Francisco</a:t>
              </a:r>
            </a:p>
          </p:txBody>
        </p:sp>
        <p:sp>
          <p:nvSpPr>
            <p:cNvPr id="110" name="Rectangle 24">
              <a:extLst>
                <a:ext uri="{FF2B5EF4-FFF2-40B4-BE49-F238E27FC236}">
                  <a16:creationId xmlns:a16="http://schemas.microsoft.com/office/drawing/2014/main" id="{B17E51F4-CC26-4E6A-A097-424E1363F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1003300"/>
              <a:ext cx="931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Denver</a:t>
              </a:r>
            </a:p>
          </p:txBody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1DED36D0-6878-46BD-A88A-C951B6708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00" y="714375"/>
              <a:ext cx="1030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Chicago</a:t>
              </a:r>
            </a:p>
          </p:txBody>
        </p:sp>
        <p:sp>
          <p:nvSpPr>
            <p:cNvPr id="112" name="Rectangle 27">
              <a:extLst>
                <a:ext uri="{FF2B5EF4-FFF2-40B4-BE49-F238E27FC236}">
                  <a16:creationId xmlns:a16="http://schemas.microsoft.com/office/drawing/2014/main" id="{F5640087-B41F-42FD-A598-3721C05D5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025" y="1700213"/>
              <a:ext cx="706438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York</a:t>
              </a:r>
            </a:p>
          </p:txBody>
        </p:sp>
        <p:sp>
          <p:nvSpPr>
            <p:cNvPr id="113" name="Rectangle 28">
              <a:extLst>
                <a:ext uri="{FF2B5EF4-FFF2-40B4-BE49-F238E27FC236}">
                  <a16:creationId xmlns:a16="http://schemas.microsoft.com/office/drawing/2014/main" id="{8F01FC8E-135D-44A7-8BAD-8B4FF2464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9413" y="3365500"/>
              <a:ext cx="8588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Miami</a:t>
              </a:r>
            </a:p>
          </p:txBody>
        </p:sp>
        <p:sp>
          <p:nvSpPr>
            <p:cNvPr id="114" name="Rectangle 29">
              <a:extLst>
                <a:ext uri="{FF2B5EF4-FFF2-40B4-BE49-F238E27FC236}">
                  <a16:creationId xmlns:a16="http://schemas.microsoft.com/office/drawing/2014/main" id="{7ABF3E74-E102-45F2-8D0C-234108DE5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75" y="2568575"/>
              <a:ext cx="1517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 Orleans</a:t>
              </a:r>
            </a:p>
          </p:txBody>
        </p:sp>
        <p:sp>
          <p:nvSpPr>
            <p:cNvPr id="115" name="Rectangle 30">
              <a:extLst>
                <a:ext uri="{FF2B5EF4-FFF2-40B4-BE49-F238E27FC236}">
                  <a16:creationId xmlns:a16="http://schemas.microsoft.com/office/drawing/2014/main" id="{D95F16A7-6933-4852-9437-CBC469743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332163"/>
              <a:ext cx="14605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Los Angeles</a:t>
              </a:r>
            </a:p>
          </p:txBody>
        </p:sp>
        <p:sp>
          <p:nvSpPr>
            <p:cNvPr id="116" name="Rectangle 31">
              <a:extLst>
                <a:ext uri="{FF2B5EF4-FFF2-40B4-BE49-F238E27FC236}">
                  <a16:creationId xmlns:a16="http://schemas.microsoft.com/office/drawing/2014/main" id="{4E7490D2-EC5C-4209-9EC3-F725AB0A3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2057400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300</a:t>
              </a:r>
            </a:p>
          </p:txBody>
        </p:sp>
        <p:sp>
          <p:nvSpPr>
            <p:cNvPr id="117" name="Rectangle 32">
              <a:extLst>
                <a:ext uri="{FF2B5EF4-FFF2-40B4-BE49-F238E27FC236}">
                  <a16:creationId xmlns:a16="http://schemas.microsoft.com/office/drawing/2014/main" id="{872332CE-6705-43BA-8986-900DF393D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20939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18" name="Rectangle 33">
              <a:extLst>
                <a:ext uri="{FF2B5EF4-FFF2-40B4-BE49-F238E27FC236}">
                  <a16:creationId xmlns:a16="http://schemas.microsoft.com/office/drawing/2014/main" id="{128030AD-5007-4B2F-A2D8-B5F6B5349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613" y="1296988"/>
              <a:ext cx="5270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800</a:t>
              </a:r>
            </a:p>
          </p:txBody>
        </p:sp>
        <p:sp>
          <p:nvSpPr>
            <p:cNvPr id="119" name="Rectangle 34">
              <a:extLst>
                <a:ext uri="{FF2B5EF4-FFF2-40B4-BE49-F238E27FC236}">
                  <a16:creationId xmlns:a16="http://schemas.microsoft.com/office/drawing/2014/main" id="{D44207C0-5C5A-48F0-AF58-FDBA1433C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1074738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1200</a:t>
              </a:r>
            </a:p>
          </p:txBody>
        </p:sp>
        <p:sp>
          <p:nvSpPr>
            <p:cNvPr id="120" name="Rectangle 35">
              <a:extLst>
                <a:ext uri="{FF2B5EF4-FFF2-40B4-BE49-F238E27FC236}">
                  <a16:creationId xmlns:a16="http://schemas.microsoft.com/office/drawing/2014/main" id="{50863E45-59A1-4EB5-A992-F8520B17C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49530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1500</a:t>
              </a:r>
            </a:p>
          </p:txBody>
        </p:sp>
        <p:sp>
          <p:nvSpPr>
            <p:cNvPr id="121" name="Rectangle 36">
              <a:extLst>
                <a:ext uri="{FF2B5EF4-FFF2-40B4-BE49-F238E27FC236}">
                  <a16:creationId xmlns:a16="http://schemas.microsoft.com/office/drawing/2014/main" id="{B0C775DD-93E3-4CC7-8108-05D75AE71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9450" y="21447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1400</a:t>
              </a:r>
            </a:p>
          </p:txBody>
        </p:sp>
        <p:sp>
          <p:nvSpPr>
            <p:cNvPr id="122" name="Rectangle 37">
              <a:extLst>
                <a:ext uri="{FF2B5EF4-FFF2-40B4-BE49-F238E27FC236}">
                  <a16:creationId xmlns:a16="http://schemas.microsoft.com/office/drawing/2014/main" id="{328B1BA9-668E-4EA1-B6C6-C586DA0E1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0" y="307975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23" name="Rectangle 38">
              <a:extLst>
                <a:ext uri="{FF2B5EF4-FFF2-40B4-BE49-F238E27FC236}">
                  <a16:creationId xmlns:a16="http://schemas.microsoft.com/office/drawing/2014/main" id="{29491F3D-188A-4156-8661-67E01745E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763" y="2638425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900</a:t>
              </a:r>
            </a:p>
          </p:txBody>
        </p:sp>
        <p:sp>
          <p:nvSpPr>
            <p:cNvPr id="124" name="Rectangle 39">
              <a:extLst>
                <a:ext uri="{FF2B5EF4-FFF2-40B4-BE49-F238E27FC236}">
                  <a16:creationId xmlns:a16="http://schemas.microsoft.com/office/drawing/2014/main" id="{DC507E82-89A4-498D-BF9A-996413C44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013" y="2689225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1700</a:t>
              </a:r>
            </a:p>
          </p:txBody>
        </p:sp>
        <p:sp>
          <p:nvSpPr>
            <p:cNvPr id="125" name="Rectangle 40">
              <a:extLst>
                <a:ext uri="{FF2B5EF4-FFF2-40B4-BE49-F238E27FC236}">
                  <a16:creationId xmlns:a16="http://schemas.microsoft.com/office/drawing/2014/main" id="{FDA8C7F0-2B50-4468-8B64-191C1F5D7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225" y="131286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26" name="Rectangle 41">
              <a:extLst>
                <a:ext uri="{FF2B5EF4-FFF2-40B4-BE49-F238E27FC236}">
                  <a16:creationId xmlns:a16="http://schemas.microsoft.com/office/drawing/2014/main" id="{24CA47E1-5B15-4794-987C-01B4F3F40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1022350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250</a:t>
              </a:r>
            </a:p>
          </p:txBody>
        </p:sp>
      </p:grpSp>
      <p:sp>
        <p:nvSpPr>
          <p:cNvPr id="147" name="Text Box 97">
            <a:extLst>
              <a:ext uri="{FF2B5EF4-FFF2-40B4-BE49-F238E27FC236}">
                <a16:creationId xmlns:a16="http://schemas.microsoft.com/office/drawing/2014/main" id="{27CD4F08-E0AE-4A93-A08B-E370F9078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608" y="130582"/>
            <a:ext cx="7489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(f-1)</a:t>
            </a:r>
          </a:p>
        </p:txBody>
      </p:sp>
      <p:sp>
        <p:nvSpPr>
          <p:cNvPr id="149" name="Oval 90">
            <a:extLst>
              <a:ext uri="{FF2B5EF4-FFF2-40B4-BE49-F238E27FC236}">
                <a16:creationId xmlns:a16="http://schemas.microsoft.com/office/drawing/2014/main" id="{199BE6DF-BB0A-43BC-94DC-03488DD1E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180" y="1397401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" name="Text Box 91">
            <a:extLst>
              <a:ext uri="{FF2B5EF4-FFF2-40B4-BE49-F238E27FC236}">
                <a16:creationId xmlns:a16="http://schemas.microsoft.com/office/drawing/2014/main" id="{71844A64-93EA-41F4-A70B-AA5010AD2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505" y="1397401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51" name="Line 92">
            <a:extLst>
              <a:ext uri="{FF2B5EF4-FFF2-40B4-BE49-F238E27FC236}">
                <a16:creationId xmlns:a16="http://schemas.microsoft.com/office/drawing/2014/main" id="{24D9AC40-7E77-4FEE-8BEF-057A41EB17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91380" y="1550674"/>
            <a:ext cx="1030644" cy="40443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2" name="Text Box 80">
            <a:extLst>
              <a:ext uri="{FF2B5EF4-FFF2-40B4-BE49-F238E27FC236}">
                <a16:creationId xmlns:a16="http://schemas.microsoft.com/office/drawing/2014/main" id="{768547ED-AB16-4109-A914-527294D40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581" y="1125101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1700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153" name="Line 61">
            <a:extLst>
              <a:ext uri="{FF2B5EF4-FFF2-40B4-BE49-F238E27FC236}">
                <a16:creationId xmlns:a16="http://schemas.microsoft.com/office/drawing/2014/main" id="{F137091E-72D6-4A6D-82ED-03A4489F6A4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4318" y="720821"/>
            <a:ext cx="615950" cy="7191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54" name="Oval 45">
            <a:extLst>
              <a:ext uri="{FF2B5EF4-FFF2-40B4-BE49-F238E27FC236}">
                <a16:creationId xmlns:a16="http://schemas.microsoft.com/office/drawing/2014/main" id="{34702452-1A74-4029-A9EC-630CDAE6C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443" y="270812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5" name="Text Box 46">
            <a:extLst>
              <a:ext uri="{FF2B5EF4-FFF2-40B4-BE49-F238E27FC236}">
                <a16:creationId xmlns:a16="http://schemas.microsoft.com/office/drawing/2014/main" id="{17BE0729-3308-4D6F-AC68-955139DFD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6768" y="27081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156" name="Oval 47">
            <a:extLst>
              <a:ext uri="{FF2B5EF4-FFF2-40B4-BE49-F238E27FC236}">
                <a16:creationId xmlns:a16="http://schemas.microsoft.com/office/drawing/2014/main" id="{E8354E52-6EE6-4B2D-95A8-7068D101A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0093" y="1304274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7" name="Text Box 48">
            <a:extLst>
              <a:ext uri="{FF2B5EF4-FFF2-40B4-BE49-F238E27FC236}">
                <a16:creationId xmlns:a16="http://schemas.microsoft.com/office/drawing/2014/main" id="{21AA0D14-96AD-4223-9021-0ADA0FDE8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418" y="130427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158" name="Line 49">
            <a:extLst>
              <a:ext uri="{FF2B5EF4-FFF2-40B4-BE49-F238E27FC236}">
                <a16:creationId xmlns:a16="http://schemas.microsoft.com/office/drawing/2014/main" id="{42DB9DD2-0196-469B-A139-3F64A31E3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5043" y="729599"/>
            <a:ext cx="0" cy="6000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59" name="Text Box 50">
            <a:extLst>
              <a:ext uri="{FF2B5EF4-FFF2-40B4-BE49-F238E27FC236}">
                <a16:creationId xmlns:a16="http://schemas.microsoft.com/office/drawing/2014/main" id="{5A9F2B3A-7C63-4C01-ACE5-20678FC9E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1868" y="880412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168" name="Oval 59">
            <a:extLst>
              <a:ext uri="{FF2B5EF4-FFF2-40B4-BE49-F238E27FC236}">
                <a16:creationId xmlns:a16="http://schemas.microsoft.com/office/drawing/2014/main" id="{58E4270B-BEC0-48BA-B34C-83E4E6616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81" y="610537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" name="Text Box 60">
            <a:extLst>
              <a:ext uri="{FF2B5EF4-FFF2-40B4-BE49-F238E27FC236}">
                <a16:creationId xmlns:a16="http://schemas.microsoft.com/office/drawing/2014/main" id="{C03450F0-F0EB-40A3-97B8-E92661079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5206" y="61053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170" name="Line 61">
            <a:extLst>
              <a:ext uri="{FF2B5EF4-FFF2-40B4-BE49-F238E27FC236}">
                <a16:creationId xmlns:a16="http://schemas.microsoft.com/office/drawing/2014/main" id="{929811BA-14B4-4502-AAE2-A12C0278A7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73981" y="959787"/>
            <a:ext cx="669925" cy="4222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71" name="Text Box 62">
            <a:extLst>
              <a:ext uri="{FF2B5EF4-FFF2-40B4-BE49-F238E27FC236}">
                <a16:creationId xmlns:a16="http://schemas.microsoft.com/office/drawing/2014/main" id="{026233AE-FD7D-4A3B-B1E6-57ECEE70C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618" y="1143937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172" name="Oval 63">
            <a:extLst>
              <a:ext uri="{FF2B5EF4-FFF2-40B4-BE49-F238E27FC236}">
                <a16:creationId xmlns:a16="http://schemas.microsoft.com/office/drawing/2014/main" id="{980BE38A-17B2-4790-9075-413774105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793" y="621649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" name="Text Box 64">
            <a:extLst>
              <a:ext uri="{FF2B5EF4-FFF2-40B4-BE49-F238E27FC236}">
                <a16:creationId xmlns:a16="http://schemas.microsoft.com/office/drawing/2014/main" id="{9A4E89AD-F9C8-4CB9-BF24-B6A64E999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118" y="62164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174" name="Text Box 66">
            <a:extLst>
              <a:ext uri="{FF2B5EF4-FFF2-40B4-BE49-F238E27FC236}">
                <a16:creationId xmlns:a16="http://schemas.microsoft.com/office/drawing/2014/main" id="{277998C5-83F3-4E39-851C-CDC88CC3C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68" y="505762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1200</a:t>
            </a:r>
          </a:p>
        </p:txBody>
      </p:sp>
      <p:sp>
        <p:nvSpPr>
          <p:cNvPr id="179" name="Line 61">
            <a:extLst>
              <a:ext uri="{FF2B5EF4-FFF2-40B4-BE49-F238E27FC236}">
                <a16:creationId xmlns:a16="http://schemas.microsoft.com/office/drawing/2014/main" id="{FEDF07CF-C482-4DC8-8182-3D47C8A73E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19087" y="884888"/>
            <a:ext cx="615950" cy="7191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81" name="Oval 63">
            <a:extLst>
              <a:ext uri="{FF2B5EF4-FFF2-40B4-BE49-F238E27FC236}">
                <a16:creationId xmlns:a16="http://schemas.microsoft.com/office/drawing/2014/main" id="{91533051-1D6A-4EED-8358-85BDC0A29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290" y="823021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2" name="Text Box 64">
            <a:extLst>
              <a:ext uri="{FF2B5EF4-FFF2-40B4-BE49-F238E27FC236}">
                <a16:creationId xmlns:a16="http://schemas.microsoft.com/office/drawing/2014/main" id="{1856AE4B-31AB-4AE0-9221-CC81E072C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615" y="823021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84" name="Text Box 80">
            <a:extLst>
              <a:ext uri="{FF2B5EF4-FFF2-40B4-BE49-F238E27FC236}">
                <a16:creationId xmlns:a16="http://schemas.microsoft.com/office/drawing/2014/main" id="{E6C26EC3-638F-4526-8CE8-F9BBE9697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772" y="488824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800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127" name="Oval 63">
            <a:extLst>
              <a:ext uri="{FF2B5EF4-FFF2-40B4-BE49-F238E27FC236}">
                <a16:creationId xmlns:a16="http://schemas.microsoft.com/office/drawing/2014/main" id="{D30E61CE-00E6-48D2-94A0-2247E60FB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01" y="68220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8" name="Text Box 64">
            <a:extLst>
              <a:ext uri="{FF2B5EF4-FFF2-40B4-BE49-F238E27FC236}">
                <a16:creationId xmlns:a16="http://schemas.microsoft.com/office/drawing/2014/main" id="{01926CC2-6198-4431-A51B-5DC343127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126" y="682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30" name="Text Box 80">
            <a:extLst>
              <a:ext uri="{FF2B5EF4-FFF2-40B4-BE49-F238E27FC236}">
                <a16:creationId xmlns:a16="http://schemas.microsoft.com/office/drawing/2014/main" id="{E4590AD4-308A-43FD-BE00-927691AF9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83" y="348003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800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131" name="Line 61">
            <a:extLst>
              <a:ext uri="{FF2B5EF4-FFF2-40B4-BE49-F238E27FC236}">
                <a16:creationId xmlns:a16="http://schemas.microsoft.com/office/drawing/2014/main" id="{A6CB5A29-9DCD-4839-B88A-BF2E602495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0464" y="748112"/>
            <a:ext cx="514760" cy="11813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2" name="Line 61">
            <a:extLst>
              <a:ext uri="{FF2B5EF4-FFF2-40B4-BE49-F238E27FC236}">
                <a16:creationId xmlns:a16="http://schemas.microsoft.com/office/drawing/2014/main" id="{E257EED8-3436-4AD6-A196-F143EB9FDD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41981" y="923858"/>
            <a:ext cx="530224" cy="5948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" name="Rectangle 93">
            <a:extLst>
              <a:ext uri="{FF2B5EF4-FFF2-40B4-BE49-F238E27FC236}">
                <a16:creationId xmlns:a16="http://schemas.microsoft.com/office/drawing/2014/main" id="{7222FA6E-8AA1-4B46-8283-544F3252C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503" y="1898209"/>
            <a:ext cx="233108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No Update d(4, 0):</a:t>
            </a:r>
          </a:p>
          <a:p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4-5-3-2-1-0 is longer</a:t>
            </a:r>
            <a:b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</a:br>
            <a:r>
              <a:rPr lang="en-US" altLang="zh-TW" dirty="0">
                <a:solidFill>
                  <a:schemeClr val="tx2"/>
                </a:solidFill>
                <a:ea typeface="新細明體" panose="02020500000000000000" pitchFamily="18" charset="-120"/>
                <a:sym typeface="Symbol" pitchFamily="2" charset="2"/>
              </a:rPr>
              <a:t>than 4-5-7-0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134" name="手繪多邊形: 圖案 133">
            <a:extLst>
              <a:ext uri="{FF2B5EF4-FFF2-40B4-BE49-F238E27FC236}">
                <a16:creationId xmlns:a16="http://schemas.microsoft.com/office/drawing/2014/main" id="{08C28266-44BB-4B94-B102-D9476FBDFB0A}"/>
              </a:ext>
            </a:extLst>
          </p:cNvPr>
          <p:cNvSpPr/>
          <p:nvPr/>
        </p:nvSpPr>
        <p:spPr bwMode="auto">
          <a:xfrm>
            <a:off x="6717059" y="2543820"/>
            <a:ext cx="295633" cy="343759"/>
          </a:xfrm>
          <a:custGeom>
            <a:avLst/>
            <a:gdLst>
              <a:gd name="connsiteX0" fmla="*/ 295633 w 295633"/>
              <a:gd name="connsiteY0" fmla="*/ 0 h 343759"/>
              <a:gd name="connsiteX1" fmla="*/ 75627 w 295633"/>
              <a:gd name="connsiteY1" fmla="*/ 178754 h 343759"/>
              <a:gd name="connsiteX2" fmla="*/ 0 w 295633"/>
              <a:gd name="connsiteY2" fmla="*/ 343759 h 34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633" h="343759">
                <a:moveTo>
                  <a:pt x="295633" y="0"/>
                </a:moveTo>
                <a:cubicBezTo>
                  <a:pt x="210266" y="60730"/>
                  <a:pt x="124899" y="121461"/>
                  <a:pt x="75627" y="178754"/>
                </a:cubicBezTo>
                <a:cubicBezTo>
                  <a:pt x="26355" y="236047"/>
                  <a:pt x="8021" y="311675"/>
                  <a:pt x="0" y="34375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5" name="Text Box 66">
            <a:extLst>
              <a:ext uri="{FF2B5EF4-FFF2-40B4-BE49-F238E27FC236}">
                <a16:creationId xmlns:a16="http://schemas.microsoft.com/office/drawing/2014/main" id="{B3EADC5E-B203-413D-81C2-6E7ECAD4F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383" y="2867805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3550</a:t>
            </a:r>
          </a:p>
        </p:txBody>
      </p:sp>
      <p:sp>
        <p:nvSpPr>
          <p:cNvPr id="136" name="Text Box 66">
            <a:extLst>
              <a:ext uri="{FF2B5EF4-FFF2-40B4-BE49-F238E27FC236}">
                <a16:creationId xmlns:a16="http://schemas.microsoft.com/office/drawing/2014/main" id="{A9CB10FA-7D8D-4BF7-8CE7-102694FC9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068" y="3058731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3350</a:t>
            </a:r>
          </a:p>
        </p:txBody>
      </p:sp>
      <p:sp>
        <p:nvSpPr>
          <p:cNvPr id="137" name="手繪多邊形: 圖案 136">
            <a:extLst>
              <a:ext uri="{FF2B5EF4-FFF2-40B4-BE49-F238E27FC236}">
                <a16:creationId xmlns:a16="http://schemas.microsoft.com/office/drawing/2014/main" id="{EB3E8CED-5A9F-42C3-AC23-D346EB05985A}"/>
              </a:ext>
            </a:extLst>
          </p:cNvPr>
          <p:cNvSpPr/>
          <p:nvPr/>
        </p:nvSpPr>
        <p:spPr bwMode="auto">
          <a:xfrm>
            <a:off x="8174598" y="2860078"/>
            <a:ext cx="350776" cy="247507"/>
          </a:xfrm>
          <a:custGeom>
            <a:avLst/>
            <a:gdLst>
              <a:gd name="connsiteX0" fmla="*/ 0 w 350776"/>
              <a:gd name="connsiteY0" fmla="*/ 0 h 247507"/>
              <a:gd name="connsiteX1" fmla="*/ 330010 w 350776"/>
              <a:gd name="connsiteY1" fmla="*/ 75627 h 247507"/>
              <a:gd name="connsiteX2" fmla="*/ 288758 w 350776"/>
              <a:gd name="connsiteY2" fmla="*/ 247507 h 24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776" h="247507">
                <a:moveTo>
                  <a:pt x="0" y="0"/>
                </a:moveTo>
                <a:cubicBezTo>
                  <a:pt x="140942" y="17188"/>
                  <a:pt x="281884" y="34376"/>
                  <a:pt x="330010" y="75627"/>
                </a:cubicBezTo>
                <a:cubicBezTo>
                  <a:pt x="378136" y="116878"/>
                  <a:pt x="333447" y="182192"/>
                  <a:pt x="288758" y="24750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8" name="Line 92">
            <a:extLst>
              <a:ext uri="{FF2B5EF4-FFF2-40B4-BE49-F238E27FC236}">
                <a16:creationId xmlns:a16="http://schemas.microsoft.com/office/drawing/2014/main" id="{73035F43-265F-44BB-AB25-46006BD50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8877" y="1289159"/>
            <a:ext cx="22925" cy="457201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" name="Oval 90">
            <a:extLst>
              <a:ext uri="{FF2B5EF4-FFF2-40B4-BE49-F238E27FC236}">
                <a16:creationId xmlns:a16="http://schemas.microsoft.com/office/drawing/2014/main" id="{89238BC6-6A11-4A07-9C9B-7457CDB68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911" y="1777109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0" name="Text Box 91">
            <a:extLst>
              <a:ext uri="{FF2B5EF4-FFF2-40B4-BE49-F238E27FC236}">
                <a16:creationId xmlns:a16="http://schemas.microsoft.com/office/drawing/2014/main" id="{BCC692A1-3A2E-40E7-9110-50C57E9AC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236" y="177710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41" name="Text Box 80">
            <a:extLst>
              <a:ext uri="{FF2B5EF4-FFF2-40B4-BE49-F238E27FC236}">
                <a16:creationId xmlns:a16="http://schemas.microsoft.com/office/drawing/2014/main" id="{9EB0133F-740B-4519-956B-8C6C25AC0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4966" y="1321345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300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154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投影片編號版面配置區 4">
            <a:extLst>
              <a:ext uri="{FF2B5EF4-FFF2-40B4-BE49-F238E27FC236}">
                <a16:creationId xmlns:a16="http://schemas.microsoft.com/office/drawing/2014/main" id="{85EC1035-03F0-FD4C-964B-D3438A7D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C873-65E7-834A-ACEA-D3E4A30531CA}" type="slidenum">
              <a:rPr lang="en-US" altLang="zh-TW"/>
              <a:pPr/>
              <a:t>134</a:t>
            </a:fld>
            <a:endParaRPr lang="en-US" altLang="zh-TW"/>
          </a:p>
        </p:txBody>
      </p:sp>
      <p:sp>
        <p:nvSpPr>
          <p:cNvPr id="99373" name="Oval 45">
            <a:extLst>
              <a:ext uri="{FF2B5EF4-FFF2-40B4-BE49-F238E27FC236}">
                <a16:creationId xmlns:a16="http://schemas.microsoft.com/office/drawing/2014/main" id="{4E6BCF23-10BD-914B-9BDC-A0C40F052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78" y="257715"/>
            <a:ext cx="458788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4" name="Text Box 46">
            <a:extLst>
              <a:ext uri="{FF2B5EF4-FFF2-40B4-BE49-F238E27FC236}">
                <a16:creationId xmlns:a16="http://schemas.microsoft.com/office/drawing/2014/main" id="{B55CAAD0-A4DA-4944-AEC5-F2040E7F2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6803" y="25771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9375" name="Oval 47">
            <a:extLst>
              <a:ext uri="{FF2B5EF4-FFF2-40B4-BE49-F238E27FC236}">
                <a16:creationId xmlns:a16="http://schemas.microsoft.com/office/drawing/2014/main" id="{A6647C3C-CFEE-7348-BF0B-4C19F4A7C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128" y="1291177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76" name="Text Box 48">
            <a:extLst>
              <a:ext uri="{FF2B5EF4-FFF2-40B4-BE49-F238E27FC236}">
                <a16:creationId xmlns:a16="http://schemas.microsoft.com/office/drawing/2014/main" id="{6A03F629-45C8-7A46-9CFB-98BA44680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453" y="1291177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99377" name="Line 49">
            <a:extLst>
              <a:ext uri="{FF2B5EF4-FFF2-40B4-BE49-F238E27FC236}">
                <a16:creationId xmlns:a16="http://schemas.microsoft.com/office/drawing/2014/main" id="{4E86CAC8-0AA6-F44E-BA4D-A031ECCD1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078" y="716502"/>
            <a:ext cx="0" cy="6000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78" name="Text Box 50">
            <a:extLst>
              <a:ext uri="{FF2B5EF4-FFF2-40B4-BE49-F238E27FC236}">
                <a16:creationId xmlns:a16="http://schemas.microsoft.com/office/drawing/2014/main" id="{A75AB15F-D890-074D-B849-2C583D93D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1903" y="867315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1800">
                <a:solidFill>
                  <a:schemeClr val="tx2"/>
                </a:solidFill>
                <a:ea typeface="新細明體" panose="02020500000000000000" pitchFamily="18" charset="-120"/>
              </a:rPr>
              <a:t>250</a:t>
            </a:r>
          </a:p>
        </p:txBody>
      </p:sp>
      <p:sp>
        <p:nvSpPr>
          <p:cNvPr id="99379" name="Oval 51">
            <a:extLst>
              <a:ext uri="{FF2B5EF4-FFF2-40B4-BE49-F238E27FC236}">
                <a16:creationId xmlns:a16="http://schemas.microsoft.com/office/drawing/2014/main" id="{C0C6DEF6-4C34-C141-AA7A-648E2EDE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78" y="2202402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0" name="Text Box 52">
            <a:extLst>
              <a:ext uri="{FF2B5EF4-FFF2-40B4-BE49-F238E27FC236}">
                <a16:creationId xmlns:a16="http://schemas.microsoft.com/office/drawing/2014/main" id="{A46AB4A5-E937-984D-8D57-48C3CD52E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203" y="220240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99381" name="Line 53">
            <a:extLst>
              <a:ext uri="{FF2B5EF4-FFF2-40B4-BE49-F238E27FC236}">
                <a16:creationId xmlns:a16="http://schemas.microsoft.com/office/drawing/2014/main" id="{4EA1A778-2ECE-D945-B8DD-84C5EE576C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9766" y="1756315"/>
            <a:ext cx="493712" cy="493712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82" name="Text Box 54">
            <a:extLst>
              <a:ext uri="{FF2B5EF4-FFF2-40B4-BE49-F238E27FC236}">
                <a16:creationId xmlns:a16="http://schemas.microsoft.com/office/drawing/2014/main" id="{2E6FFF0D-0BA7-764C-9FFE-CF9BAD0EF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5905" y="1992462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900</a:t>
            </a:r>
            <a:endParaRPr lang="en-US" altLang="zh-TW" sz="2400">
              <a:solidFill>
                <a:schemeClr val="tx2"/>
              </a:solidFill>
            </a:endParaRPr>
          </a:p>
        </p:txBody>
      </p:sp>
      <p:sp>
        <p:nvSpPr>
          <p:cNvPr id="99383" name="Oval 55">
            <a:extLst>
              <a:ext uri="{FF2B5EF4-FFF2-40B4-BE49-F238E27FC236}">
                <a16:creationId xmlns:a16="http://schemas.microsoft.com/office/drawing/2014/main" id="{8DB79516-E8AB-384C-927C-E4F6D6D1E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516" y="1489615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4" name="Text Box 56">
            <a:extLst>
              <a:ext uri="{FF2B5EF4-FFF2-40B4-BE49-F238E27FC236}">
                <a16:creationId xmlns:a16="http://schemas.microsoft.com/office/drawing/2014/main" id="{EAFBFD1A-4010-3540-81B2-0EBA804B4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9841" y="148961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99385" name="Text Box 57">
            <a:extLst>
              <a:ext uri="{FF2B5EF4-FFF2-40B4-BE49-F238E27FC236}">
                <a16:creationId xmlns:a16="http://schemas.microsoft.com/office/drawing/2014/main" id="{71712D36-60E5-B548-BAEC-C403A6BB4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651" y="154676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1400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99386" name="Line 58">
            <a:extLst>
              <a:ext uri="{FF2B5EF4-FFF2-40B4-BE49-F238E27FC236}">
                <a16:creationId xmlns:a16="http://schemas.microsoft.com/office/drawing/2014/main" id="{B58AA02C-7DBD-D146-B3A9-B202E272B7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216" y="1492790"/>
            <a:ext cx="669925" cy="1047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87" name="Oval 59">
            <a:extLst>
              <a:ext uri="{FF2B5EF4-FFF2-40B4-BE49-F238E27FC236}">
                <a16:creationId xmlns:a16="http://schemas.microsoft.com/office/drawing/2014/main" id="{0BB8D8BE-17E3-B549-BFF2-1BCCC4D1C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4916" y="597440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88" name="Text Box 60">
            <a:extLst>
              <a:ext uri="{FF2B5EF4-FFF2-40B4-BE49-F238E27FC236}">
                <a16:creationId xmlns:a16="http://schemas.microsoft.com/office/drawing/2014/main" id="{FE78EC2E-C137-C74F-8A0E-AD696163F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241" y="59744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99389" name="Line 61">
            <a:extLst>
              <a:ext uri="{FF2B5EF4-FFF2-40B4-BE49-F238E27FC236}">
                <a16:creationId xmlns:a16="http://schemas.microsoft.com/office/drawing/2014/main" id="{7C20A767-069E-2F4D-897F-6E620D3293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94016" y="946690"/>
            <a:ext cx="669925" cy="42227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99390" name="Text Box 62">
            <a:extLst>
              <a:ext uri="{FF2B5EF4-FFF2-40B4-BE49-F238E27FC236}">
                <a16:creationId xmlns:a16="http://schemas.microsoft.com/office/drawing/2014/main" id="{C6B27F75-1C55-C840-B682-4BA67BD7B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1883" y="1053791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1800" dirty="0">
                <a:solidFill>
                  <a:schemeClr val="tx2"/>
                </a:solidFill>
                <a:ea typeface="新細明體" panose="02020500000000000000" pitchFamily="18" charset="-120"/>
              </a:rPr>
              <a:t>1000</a:t>
            </a:r>
          </a:p>
        </p:txBody>
      </p:sp>
      <p:sp>
        <p:nvSpPr>
          <p:cNvPr id="99391" name="Oval 63">
            <a:extLst>
              <a:ext uri="{FF2B5EF4-FFF2-40B4-BE49-F238E27FC236}">
                <a16:creationId xmlns:a16="http://schemas.microsoft.com/office/drawing/2014/main" id="{5E5E85F0-9B57-3543-901E-33137C250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3828" y="608552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92" name="Text Box 64">
            <a:extLst>
              <a:ext uri="{FF2B5EF4-FFF2-40B4-BE49-F238E27FC236}">
                <a16:creationId xmlns:a16="http://schemas.microsoft.com/office/drawing/2014/main" id="{0208C378-7345-1845-AE68-BFE58D80C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153" y="60855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9394" name="Text Box 66">
            <a:extLst>
              <a:ext uri="{FF2B5EF4-FFF2-40B4-BE49-F238E27FC236}">
                <a16:creationId xmlns:a16="http://schemas.microsoft.com/office/drawing/2014/main" id="{B68ECFAE-FD41-3347-9D1A-32CBC8F61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03" y="49266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1200</a:t>
            </a:r>
          </a:p>
        </p:txBody>
      </p:sp>
      <p:sp>
        <p:nvSpPr>
          <p:cNvPr id="99395" name="Rectangle 67">
            <a:extLst>
              <a:ext uri="{FF2B5EF4-FFF2-40B4-BE49-F238E27FC236}">
                <a16:creationId xmlns:a16="http://schemas.microsoft.com/office/drawing/2014/main" id="{7C4C3771-F523-4D45-A30E-634E7CC8C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971" y="2559659"/>
            <a:ext cx="22733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3350 is the smallest </a:t>
            </a:r>
          </a:p>
          <a:p>
            <a:r>
              <a:rPr lang="en-US" altLang="zh-TW" dirty="0">
                <a:solidFill>
                  <a:schemeClr val="tx2"/>
                </a:solidFill>
                <a:sym typeface="Wingdings" pitchFamily="2" charset="2"/>
              </a:rPr>
              <a:t> Select 0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99424" name="Text Box 96">
            <a:extLst>
              <a:ext uri="{FF2B5EF4-FFF2-40B4-BE49-F238E27FC236}">
                <a16:creationId xmlns:a16="http://schemas.microsoft.com/office/drawing/2014/main" id="{30EDE2E1-0EC2-2D47-90FD-1429C24F9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478" y="239392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(g)</a:t>
            </a:r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6F4B0B8A-BA9A-4ED9-9668-E03BD4C2E8C2}"/>
              </a:ext>
            </a:extLst>
          </p:cNvPr>
          <p:cNvGrpSpPr/>
          <p:nvPr/>
        </p:nvGrpSpPr>
        <p:grpSpPr>
          <a:xfrm>
            <a:off x="1220603" y="3335002"/>
            <a:ext cx="7323138" cy="3416300"/>
            <a:chOff x="1457325" y="346075"/>
            <a:chExt cx="7323138" cy="3416300"/>
          </a:xfrm>
        </p:grpSpPr>
        <p:sp>
          <p:nvSpPr>
            <p:cNvPr id="90" name="Oval 4">
              <a:extLst>
                <a:ext uri="{FF2B5EF4-FFF2-40B4-BE49-F238E27FC236}">
                  <a16:creationId xmlns:a16="http://schemas.microsoft.com/office/drawing/2014/main" id="{BE79094E-EC4E-4F0E-AB81-B726EC74D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375" y="2806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1" name="Oval 5">
              <a:extLst>
                <a:ext uri="{FF2B5EF4-FFF2-40B4-BE49-F238E27FC236}">
                  <a16:creationId xmlns:a16="http://schemas.microsoft.com/office/drawing/2014/main" id="{FB069DDE-31CF-4FE3-8DDE-62A121315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14605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2" name="Oval 6">
              <a:extLst>
                <a:ext uri="{FF2B5EF4-FFF2-40B4-BE49-F238E27FC236}">
                  <a16:creationId xmlns:a16="http://schemas.microsoft.com/office/drawing/2014/main" id="{A371735F-A111-447E-8C36-F5F2B78E1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88" y="14271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" name="Oval 7">
              <a:extLst>
                <a:ext uri="{FF2B5EF4-FFF2-40B4-BE49-F238E27FC236}">
                  <a16:creationId xmlns:a16="http://schemas.microsoft.com/office/drawing/2014/main" id="{47EDA207-A158-473B-ABA0-52347F035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1081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94" name="Oval 8">
              <a:extLst>
                <a:ext uri="{FF2B5EF4-FFF2-40B4-BE49-F238E27FC236}">
                  <a16:creationId xmlns:a16="http://schemas.microsoft.com/office/drawing/2014/main" id="{F33967DA-A0E5-4853-A632-48783A90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200" y="346075"/>
              <a:ext cx="444500" cy="44450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5" name="Oval 9">
              <a:extLst>
                <a:ext uri="{FF2B5EF4-FFF2-40B4-BE49-F238E27FC236}">
                  <a16:creationId xmlns:a16="http://schemas.microsoft.com/office/drawing/2014/main" id="{E964FFDC-2264-4F6F-A770-EBBCB09FF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178117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6" name="Oval 10">
              <a:extLst>
                <a:ext uri="{FF2B5EF4-FFF2-40B4-BE49-F238E27FC236}">
                  <a16:creationId xmlns:a16="http://schemas.microsoft.com/office/drawing/2014/main" id="{06896465-DCB9-49E2-9484-C362226F4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32893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7" name="Oval 11">
              <a:extLst>
                <a:ext uri="{FF2B5EF4-FFF2-40B4-BE49-F238E27FC236}">
                  <a16:creationId xmlns:a16="http://schemas.microsoft.com/office/drawing/2014/main" id="{92F44346-07AE-4362-BAF4-A5EA5930C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0" y="2916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8" name="Line 12">
              <a:extLst>
                <a:ext uri="{FF2B5EF4-FFF2-40B4-BE49-F238E27FC236}">
                  <a16:creationId xmlns:a16="http://schemas.microsoft.com/office/drawing/2014/main" id="{B8F8629D-A66C-47E3-B67C-EF870D0A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2325" y="1943100"/>
              <a:ext cx="0" cy="83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9" name="Line 13">
              <a:extLst>
                <a:ext uri="{FF2B5EF4-FFF2-40B4-BE49-F238E27FC236}">
                  <a16:creationId xmlns:a16="http://schemas.microsoft.com/office/drawing/2014/main" id="{83D49028-ECAB-43D1-A4D3-45873C515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636713"/>
              <a:ext cx="1189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" name="Line 14">
              <a:extLst>
                <a:ext uri="{FF2B5EF4-FFF2-40B4-BE49-F238E27FC236}">
                  <a16:creationId xmlns:a16="http://schemas.microsoft.com/office/drawing/2014/main" id="{45956309-A68C-4C13-84F9-75EA1FDFBA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8700" y="1858963"/>
              <a:ext cx="1308100" cy="1069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" name="Line 15">
              <a:extLst>
                <a:ext uri="{FF2B5EF4-FFF2-40B4-BE49-F238E27FC236}">
                  <a16:creationId xmlns:a16="http://schemas.microsoft.com/office/drawing/2014/main" id="{F11EA8F1-2000-41F4-901B-30197E40C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6163" y="3065463"/>
              <a:ext cx="1868487" cy="4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" name="Line 16">
              <a:extLst>
                <a:ext uri="{FF2B5EF4-FFF2-40B4-BE49-F238E27FC236}">
                  <a16:creationId xmlns:a16="http://schemas.microsoft.com/office/drawing/2014/main" id="{CB2A23C2-49BD-4D16-BCDB-3E0819349B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038" y="1314450"/>
              <a:ext cx="1528762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" name="Line 17">
              <a:extLst>
                <a:ext uri="{FF2B5EF4-FFF2-40B4-BE49-F238E27FC236}">
                  <a16:creationId xmlns:a16="http://schemas.microsoft.com/office/drawing/2014/main" id="{2E55691D-6E06-4F73-89F7-02CA31FD4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6613" y="2097088"/>
              <a:ext cx="2924175" cy="966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" name="Line 18">
              <a:extLst>
                <a:ext uri="{FF2B5EF4-FFF2-40B4-BE49-F238E27FC236}">
                  <a16:creationId xmlns:a16="http://schemas.microsoft.com/office/drawing/2014/main" id="{45C9A68E-B0B1-418A-B024-D01B932BDF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70675" y="2232025"/>
              <a:ext cx="1103313" cy="1138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" name="Line 19">
              <a:extLst>
                <a:ext uri="{FF2B5EF4-FFF2-40B4-BE49-F238E27FC236}">
                  <a16:creationId xmlns:a16="http://schemas.microsoft.com/office/drawing/2014/main" id="{11913D78-91B0-49FC-9C72-08900E139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78363" y="3268663"/>
              <a:ext cx="1546225" cy="320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" name="Line 20">
              <a:extLst>
                <a:ext uri="{FF2B5EF4-FFF2-40B4-BE49-F238E27FC236}">
                  <a16:creationId xmlns:a16="http://schemas.microsoft.com/office/drawing/2014/main" id="{2F901167-D669-479F-BE52-621DAA392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72175" y="1347788"/>
              <a:ext cx="1614488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" name="Line 21">
              <a:extLst>
                <a:ext uri="{FF2B5EF4-FFF2-40B4-BE49-F238E27FC236}">
                  <a16:creationId xmlns:a16="http://schemas.microsoft.com/office/drawing/2014/main" id="{77B084C8-9F35-4D64-88A8-273C241345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1450" y="804863"/>
              <a:ext cx="0" cy="950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8" name="Line 22">
              <a:extLst>
                <a:ext uri="{FF2B5EF4-FFF2-40B4-BE49-F238E27FC236}">
                  <a16:creationId xmlns:a16="http://schemas.microsoft.com/office/drawing/2014/main" id="{162D1C48-8501-40FD-94AC-B5FBC939D4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6300" y="668338"/>
              <a:ext cx="1630363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9" name="Rectangle 23">
              <a:extLst>
                <a:ext uri="{FF2B5EF4-FFF2-40B4-BE49-F238E27FC236}">
                  <a16:creationId xmlns:a16="http://schemas.microsoft.com/office/drawing/2014/main" id="{8CAF906F-95C1-4529-BE1E-E95590EC0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835025"/>
              <a:ext cx="1169987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San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Francisco</a:t>
              </a:r>
            </a:p>
          </p:txBody>
        </p:sp>
        <p:sp>
          <p:nvSpPr>
            <p:cNvPr id="110" name="Rectangle 24">
              <a:extLst>
                <a:ext uri="{FF2B5EF4-FFF2-40B4-BE49-F238E27FC236}">
                  <a16:creationId xmlns:a16="http://schemas.microsoft.com/office/drawing/2014/main" id="{B17E51F4-CC26-4E6A-A097-424E1363F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5" y="1003300"/>
              <a:ext cx="931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Denver</a:t>
              </a:r>
            </a:p>
          </p:txBody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1DED36D0-6878-46BD-A88A-C951B6708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00" y="714375"/>
              <a:ext cx="1030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Chicago</a:t>
              </a:r>
            </a:p>
          </p:txBody>
        </p:sp>
        <p:sp>
          <p:nvSpPr>
            <p:cNvPr id="112" name="Rectangle 27">
              <a:extLst>
                <a:ext uri="{FF2B5EF4-FFF2-40B4-BE49-F238E27FC236}">
                  <a16:creationId xmlns:a16="http://schemas.microsoft.com/office/drawing/2014/main" id="{F5640087-B41F-42FD-A598-3721C05D5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025" y="1700213"/>
              <a:ext cx="706438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</a:t>
              </a:r>
            </a:p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York</a:t>
              </a:r>
            </a:p>
          </p:txBody>
        </p:sp>
        <p:sp>
          <p:nvSpPr>
            <p:cNvPr id="113" name="Rectangle 28">
              <a:extLst>
                <a:ext uri="{FF2B5EF4-FFF2-40B4-BE49-F238E27FC236}">
                  <a16:creationId xmlns:a16="http://schemas.microsoft.com/office/drawing/2014/main" id="{8F01FC8E-135D-44A7-8BAD-8B4FF2464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9413" y="3365500"/>
              <a:ext cx="8588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Miami</a:t>
              </a:r>
            </a:p>
          </p:txBody>
        </p:sp>
        <p:sp>
          <p:nvSpPr>
            <p:cNvPr id="114" name="Rectangle 29">
              <a:extLst>
                <a:ext uri="{FF2B5EF4-FFF2-40B4-BE49-F238E27FC236}">
                  <a16:creationId xmlns:a16="http://schemas.microsoft.com/office/drawing/2014/main" id="{7ABF3E74-E102-45F2-8D0C-234108DE5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75" y="2568575"/>
              <a:ext cx="1517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New Orleans</a:t>
              </a:r>
            </a:p>
          </p:txBody>
        </p:sp>
        <p:sp>
          <p:nvSpPr>
            <p:cNvPr id="115" name="Rectangle 30">
              <a:extLst>
                <a:ext uri="{FF2B5EF4-FFF2-40B4-BE49-F238E27FC236}">
                  <a16:creationId xmlns:a16="http://schemas.microsoft.com/office/drawing/2014/main" id="{D95F16A7-6933-4852-9437-CBC469743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332163"/>
              <a:ext cx="14605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Los Angeles</a:t>
              </a:r>
            </a:p>
          </p:txBody>
        </p:sp>
        <p:sp>
          <p:nvSpPr>
            <p:cNvPr id="116" name="Rectangle 31">
              <a:extLst>
                <a:ext uri="{FF2B5EF4-FFF2-40B4-BE49-F238E27FC236}">
                  <a16:creationId xmlns:a16="http://schemas.microsoft.com/office/drawing/2014/main" id="{4E7490D2-EC5C-4209-9EC3-F725AB0A3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2057400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300</a:t>
              </a:r>
            </a:p>
          </p:txBody>
        </p:sp>
        <p:sp>
          <p:nvSpPr>
            <p:cNvPr id="117" name="Rectangle 32">
              <a:extLst>
                <a:ext uri="{FF2B5EF4-FFF2-40B4-BE49-F238E27FC236}">
                  <a16:creationId xmlns:a16="http://schemas.microsoft.com/office/drawing/2014/main" id="{872332CE-6705-43BA-8986-900DF393D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20939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18" name="Rectangle 33">
              <a:extLst>
                <a:ext uri="{FF2B5EF4-FFF2-40B4-BE49-F238E27FC236}">
                  <a16:creationId xmlns:a16="http://schemas.microsoft.com/office/drawing/2014/main" id="{128030AD-5007-4B2F-A2D8-B5F6B5349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613" y="1296988"/>
              <a:ext cx="5270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800</a:t>
              </a:r>
            </a:p>
          </p:txBody>
        </p:sp>
        <p:sp>
          <p:nvSpPr>
            <p:cNvPr id="119" name="Rectangle 34">
              <a:extLst>
                <a:ext uri="{FF2B5EF4-FFF2-40B4-BE49-F238E27FC236}">
                  <a16:creationId xmlns:a16="http://schemas.microsoft.com/office/drawing/2014/main" id="{D44207C0-5C5A-48F0-AF58-FDBA1433C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1074738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1200</a:t>
              </a:r>
            </a:p>
          </p:txBody>
        </p:sp>
        <p:sp>
          <p:nvSpPr>
            <p:cNvPr id="120" name="Rectangle 35">
              <a:extLst>
                <a:ext uri="{FF2B5EF4-FFF2-40B4-BE49-F238E27FC236}">
                  <a16:creationId xmlns:a16="http://schemas.microsoft.com/office/drawing/2014/main" id="{50863E45-59A1-4EB5-A992-F8520B17C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49530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1500</a:t>
              </a:r>
            </a:p>
          </p:txBody>
        </p:sp>
        <p:sp>
          <p:nvSpPr>
            <p:cNvPr id="121" name="Rectangle 36">
              <a:extLst>
                <a:ext uri="{FF2B5EF4-FFF2-40B4-BE49-F238E27FC236}">
                  <a16:creationId xmlns:a16="http://schemas.microsoft.com/office/drawing/2014/main" id="{B0C775DD-93E3-4CC7-8108-05D75AE71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9450" y="214471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1400</a:t>
              </a:r>
            </a:p>
          </p:txBody>
        </p:sp>
        <p:sp>
          <p:nvSpPr>
            <p:cNvPr id="122" name="Rectangle 37">
              <a:extLst>
                <a:ext uri="{FF2B5EF4-FFF2-40B4-BE49-F238E27FC236}">
                  <a16:creationId xmlns:a16="http://schemas.microsoft.com/office/drawing/2014/main" id="{328B1BA9-668E-4EA1-B6C6-C586DA0E1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0" y="3079750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23" name="Rectangle 38">
              <a:extLst>
                <a:ext uri="{FF2B5EF4-FFF2-40B4-BE49-F238E27FC236}">
                  <a16:creationId xmlns:a16="http://schemas.microsoft.com/office/drawing/2014/main" id="{29491F3D-188A-4156-8661-67E01745E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763" y="2638425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900</a:t>
              </a:r>
            </a:p>
          </p:txBody>
        </p:sp>
        <p:sp>
          <p:nvSpPr>
            <p:cNvPr id="124" name="Rectangle 39">
              <a:extLst>
                <a:ext uri="{FF2B5EF4-FFF2-40B4-BE49-F238E27FC236}">
                  <a16:creationId xmlns:a16="http://schemas.microsoft.com/office/drawing/2014/main" id="{DC507E82-89A4-498D-BF9A-996413C44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013" y="2689225"/>
              <a:ext cx="641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1700</a:t>
              </a:r>
            </a:p>
          </p:txBody>
        </p:sp>
        <p:sp>
          <p:nvSpPr>
            <p:cNvPr id="125" name="Rectangle 40">
              <a:extLst>
                <a:ext uri="{FF2B5EF4-FFF2-40B4-BE49-F238E27FC236}">
                  <a16:creationId xmlns:a16="http://schemas.microsoft.com/office/drawing/2014/main" id="{FDA8C7F0-2B50-4468-8B64-191C1F5D7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225" y="1312863"/>
              <a:ext cx="641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1000</a:t>
              </a:r>
            </a:p>
          </p:txBody>
        </p:sp>
        <p:sp>
          <p:nvSpPr>
            <p:cNvPr id="126" name="Rectangle 41">
              <a:extLst>
                <a:ext uri="{FF2B5EF4-FFF2-40B4-BE49-F238E27FC236}">
                  <a16:creationId xmlns:a16="http://schemas.microsoft.com/office/drawing/2014/main" id="{24CA47E1-5B15-4794-987C-01B4F3F40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1022350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250</a:t>
              </a:r>
            </a:p>
          </p:txBody>
        </p:sp>
      </p:grpSp>
      <p:sp>
        <p:nvSpPr>
          <p:cNvPr id="149" name="Oval 90">
            <a:extLst>
              <a:ext uri="{FF2B5EF4-FFF2-40B4-BE49-F238E27FC236}">
                <a16:creationId xmlns:a16="http://schemas.microsoft.com/office/drawing/2014/main" id="{199BE6DF-BB0A-43BC-94DC-03488DD1E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6450" y="1637313"/>
            <a:ext cx="458787" cy="4587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" name="Text Box 91">
            <a:extLst>
              <a:ext uri="{FF2B5EF4-FFF2-40B4-BE49-F238E27FC236}">
                <a16:creationId xmlns:a16="http://schemas.microsoft.com/office/drawing/2014/main" id="{71844A64-93EA-41F4-A70B-AA5010AD2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775" y="16373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52" name="Text Box 80">
            <a:extLst>
              <a:ext uri="{FF2B5EF4-FFF2-40B4-BE49-F238E27FC236}">
                <a16:creationId xmlns:a16="http://schemas.microsoft.com/office/drawing/2014/main" id="{768547ED-AB16-4109-A914-527294D40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385" y="1276071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1700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153" name="Line 61">
            <a:extLst>
              <a:ext uri="{FF2B5EF4-FFF2-40B4-BE49-F238E27FC236}">
                <a16:creationId xmlns:a16="http://schemas.microsoft.com/office/drawing/2014/main" id="{F137091E-72D6-4A6D-82ED-03A4489F6A4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39122" y="871791"/>
            <a:ext cx="615950" cy="7191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27" name="Oval 63">
            <a:extLst>
              <a:ext uri="{FF2B5EF4-FFF2-40B4-BE49-F238E27FC236}">
                <a16:creationId xmlns:a16="http://schemas.microsoft.com/office/drawing/2014/main" id="{D30E61CE-00E6-48D2-94A0-2247E60FB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605" y="833170"/>
            <a:ext cx="458788" cy="4587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8" name="Text Box 64">
            <a:extLst>
              <a:ext uri="{FF2B5EF4-FFF2-40B4-BE49-F238E27FC236}">
                <a16:creationId xmlns:a16="http://schemas.microsoft.com/office/drawing/2014/main" id="{01926CC2-6198-4431-A51B-5DC343127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5930" y="83317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30" name="Text Box 80">
            <a:extLst>
              <a:ext uri="{FF2B5EF4-FFF2-40B4-BE49-F238E27FC236}">
                <a16:creationId xmlns:a16="http://schemas.microsoft.com/office/drawing/2014/main" id="{E4590AD4-308A-43FD-BE00-927691AF9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087" y="498973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800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131" name="Line 61">
            <a:extLst>
              <a:ext uri="{FF2B5EF4-FFF2-40B4-BE49-F238E27FC236}">
                <a16:creationId xmlns:a16="http://schemas.microsoft.com/office/drawing/2014/main" id="{A6CB5A29-9DCD-4839-B88A-BF2E602495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55268" y="899082"/>
            <a:ext cx="514760" cy="11813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29" name="Line 92">
            <a:extLst>
              <a:ext uri="{FF2B5EF4-FFF2-40B4-BE49-F238E27FC236}">
                <a16:creationId xmlns:a16="http://schemas.microsoft.com/office/drawing/2014/main" id="{8FDCCB7B-3638-4468-AC1F-74FF98A279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8523" y="1276071"/>
            <a:ext cx="311150" cy="35008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" name="Text Box 80">
            <a:extLst>
              <a:ext uri="{FF2B5EF4-FFF2-40B4-BE49-F238E27FC236}">
                <a16:creationId xmlns:a16="http://schemas.microsoft.com/office/drawing/2014/main" id="{650BB80D-C422-454A-9FC9-61AC52DC2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670" y="1368965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300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sp>
        <p:nvSpPr>
          <p:cNvPr id="144" name="Line 61">
            <a:extLst>
              <a:ext uri="{FF2B5EF4-FFF2-40B4-BE49-F238E27FC236}">
                <a16:creationId xmlns:a16="http://schemas.microsoft.com/office/drawing/2014/main" id="{4A7A0956-6DA7-42F6-B25C-6DA7CD03C9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60888" y="1724593"/>
            <a:ext cx="952115" cy="8811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9766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頁尾版面配置區 3">
            <a:extLst>
              <a:ext uri="{FF2B5EF4-FFF2-40B4-BE49-F238E27FC236}">
                <a16:creationId xmlns:a16="http://schemas.microsoft.com/office/drawing/2014/main" id="{A7D288D9-0AC7-F649-8AFE-E4E8206F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22" name="投影片編號版面配置區 4">
            <a:extLst>
              <a:ext uri="{FF2B5EF4-FFF2-40B4-BE49-F238E27FC236}">
                <a16:creationId xmlns:a16="http://schemas.microsoft.com/office/drawing/2014/main" id="{2D262FAE-F4D2-314E-A0F9-0BE39584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F49BB-8840-6847-851F-5B4B0A3DDA87}" type="slidenum">
              <a:rPr lang="en-US" altLang="zh-TW"/>
              <a:pPr/>
              <a:t>135</a:t>
            </a:fld>
            <a:endParaRPr lang="en-US" altLang="zh-TW"/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F91D5F86-06FE-FB4A-8127-7615A89E38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0713" y="384160"/>
            <a:ext cx="8358187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en-US" altLang="zh-TW" dirty="0"/>
              <a:t>Example for the Shortest Path</a:t>
            </a:r>
            <a:br>
              <a:rPr lang="en-US" altLang="zh-TW" dirty="0"/>
            </a:br>
            <a:r>
              <a:rPr lang="en-US" altLang="zh-TW" sz="2400" dirty="0"/>
              <a:t>(</a:t>
            </a:r>
            <a:r>
              <a:rPr lang="en-US" altLang="zh-TW" sz="2400" i="1" dirty="0"/>
              <a:t>Continued</a:t>
            </a:r>
            <a:r>
              <a:rPr lang="en-US" altLang="zh-TW" sz="2400" dirty="0"/>
              <a:t>)</a:t>
            </a:r>
          </a:p>
        </p:txBody>
      </p:sp>
      <p:graphicFrame>
        <p:nvGraphicFramePr>
          <p:cNvPr id="100356" name="Object 4">
            <a:extLst>
              <a:ext uri="{FF2B5EF4-FFF2-40B4-BE49-F238E27FC236}">
                <a16:creationId xmlns:a16="http://schemas.microsoft.com/office/drawing/2014/main" id="{19423C86-38F3-1A4E-A1AC-879F57560F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6947892"/>
              </p:ext>
            </p:extLst>
          </p:nvPr>
        </p:nvGraphicFramePr>
        <p:xfrm>
          <a:off x="0" y="2222500"/>
          <a:ext cx="8978900" cy="357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52" name="文件" r:id="rId3" imgW="29133800" imgH="11620500" progId="Word.Document.8">
                  <p:embed/>
                </p:oleObj>
              </mc:Choice>
              <mc:Fallback>
                <p:oleObj name="文件" r:id="rId3" imgW="29133800" imgH="11620500" progId="Word.Documen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22500"/>
                        <a:ext cx="8978900" cy="357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Text Box 5">
            <a:extLst>
              <a:ext uri="{FF2B5EF4-FFF2-40B4-BE49-F238E27FC236}">
                <a16:creationId xmlns:a16="http://schemas.microsoft.com/office/drawing/2014/main" id="{B456ABE9-F534-D845-9770-59E5408BD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3117850"/>
            <a:ext cx="465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/>
              <a:t>(a)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BA041447-2F3A-5C4D-BE79-61BED4F83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7613" y="3051175"/>
            <a:ext cx="0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60" name="Text Box 8">
            <a:extLst>
              <a:ext uri="{FF2B5EF4-FFF2-40B4-BE49-F238E27FC236}">
                <a16:creationId xmlns:a16="http://schemas.microsoft.com/office/drawing/2014/main" id="{EFB50D29-5756-C44F-ACAE-FCD5096AF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1051" y="2957483"/>
            <a:ext cx="6815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/>
              <a:t>(a-1</a:t>
            </a:r>
            <a:r>
              <a:rPr lang="en-US" altLang="zh-TW" dirty="0"/>
              <a:t>)</a:t>
            </a: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BB8E1439-2053-B146-9E27-C28A8430F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3043238"/>
            <a:ext cx="1588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62" name="Text Box 10">
            <a:extLst>
              <a:ext uri="{FF2B5EF4-FFF2-40B4-BE49-F238E27FC236}">
                <a16:creationId xmlns:a16="http://schemas.microsoft.com/office/drawing/2014/main" id="{5D94D354-34DA-C040-8A87-6434204C1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6821" y="2949546"/>
            <a:ext cx="6815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(a-2)</a:t>
            </a:r>
          </a:p>
        </p:txBody>
      </p:sp>
      <p:sp>
        <p:nvSpPr>
          <p:cNvPr id="100363" name="Line 11">
            <a:extLst>
              <a:ext uri="{FF2B5EF4-FFF2-40B4-BE49-F238E27FC236}">
                <a16:creationId xmlns:a16="http://schemas.microsoft.com/office/drawing/2014/main" id="{6498247D-D574-114F-88B5-057058868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1413" y="3009900"/>
            <a:ext cx="0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8E9B2EF2-0CC2-0148-A43B-BCAEC2A8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4852" y="2916208"/>
            <a:ext cx="6815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(a-3)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27661B9D-3B8D-824B-BCC1-4A9163817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082" y="3540096"/>
            <a:ext cx="4828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(b)</a:t>
            </a:r>
          </a:p>
        </p:txBody>
      </p:sp>
      <p:sp>
        <p:nvSpPr>
          <p:cNvPr id="100366" name="Line 14">
            <a:extLst>
              <a:ext uri="{FF2B5EF4-FFF2-40B4-BE49-F238E27FC236}">
                <a16:creationId xmlns:a16="http://schemas.microsoft.com/office/drawing/2014/main" id="{624C6675-BFAE-2C4B-B737-3EB126FB7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8875" y="3451225"/>
            <a:ext cx="0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67" name="Text Box 15">
            <a:extLst>
              <a:ext uri="{FF2B5EF4-FFF2-40B4-BE49-F238E27FC236}">
                <a16:creationId xmlns:a16="http://schemas.microsoft.com/office/drawing/2014/main" id="{06BD8B30-20EB-2A42-893C-8C20497DF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4307" y="3357533"/>
            <a:ext cx="6960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(b-1)</a:t>
            </a:r>
          </a:p>
        </p:txBody>
      </p:sp>
      <p:sp>
        <p:nvSpPr>
          <p:cNvPr id="100368" name="Text Box 16">
            <a:extLst>
              <a:ext uri="{FF2B5EF4-FFF2-40B4-BE49-F238E27FC236}">
                <a16:creationId xmlns:a16="http://schemas.microsoft.com/office/drawing/2014/main" id="{B74941C0-0CDA-8D45-BCB7-455CFAE59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038" y="3857596"/>
            <a:ext cx="4683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(c)</a:t>
            </a:r>
          </a:p>
        </p:txBody>
      </p:sp>
      <p:sp>
        <p:nvSpPr>
          <p:cNvPr id="100369" name="Line 17">
            <a:extLst>
              <a:ext uri="{FF2B5EF4-FFF2-40B4-BE49-F238E27FC236}">
                <a16:creationId xmlns:a16="http://schemas.microsoft.com/office/drawing/2014/main" id="{B6E886F7-E1C5-9740-8B89-481459774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8" y="3751263"/>
            <a:ext cx="0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70" name="Text Box 18">
            <a:extLst>
              <a:ext uri="{FF2B5EF4-FFF2-40B4-BE49-F238E27FC236}">
                <a16:creationId xmlns:a16="http://schemas.microsoft.com/office/drawing/2014/main" id="{36D0F69C-A742-8843-8757-4533DBF16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4627" y="3657571"/>
            <a:ext cx="6815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(c-1)</a:t>
            </a:r>
          </a:p>
        </p:txBody>
      </p:sp>
      <p:sp>
        <p:nvSpPr>
          <p:cNvPr id="100371" name="Text Box 19">
            <a:extLst>
              <a:ext uri="{FF2B5EF4-FFF2-40B4-BE49-F238E27FC236}">
                <a16:creationId xmlns:a16="http://schemas.microsoft.com/office/drawing/2014/main" id="{26BBA26D-E440-6245-B266-9F2575EE8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825" y="4243358"/>
            <a:ext cx="4828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(d)</a:t>
            </a:r>
          </a:p>
        </p:txBody>
      </p:sp>
      <p:sp>
        <p:nvSpPr>
          <p:cNvPr id="100372" name="Line 20">
            <a:extLst>
              <a:ext uri="{FF2B5EF4-FFF2-40B4-BE49-F238E27FC236}">
                <a16:creationId xmlns:a16="http://schemas.microsoft.com/office/drawing/2014/main" id="{673C8747-B57D-AD49-8C89-03B0190C9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7363" y="4192588"/>
            <a:ext cx="0" cy="1936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373" name="Text Box 21">
            <a:extLst>
              <a:ext uri="{FF2B5EF4-FFF2-40B4-BE49-F238E27FC236}">
                <a16:creationId xmlns:a16="http://schemas.microsoft.com/office/drawing/2014/main" id="{54CFB90C-749E-2B45-8AC3-E5989ACDD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026" y="4072381"/>
            <a:ext cx="6960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(d-1)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82EBBD-EEA1-1246-B08E-C6FC88DC6BB6}"/>
              </a:ext>
            </a:extLst>
          </p:cNvPr>
          <p:cNvSpPr txBox="1"/>
          <p:nvPr/>
        </p:nvSpPr>
        <p:spPr>
          <a:xfrm>
            <a:off x="8392319" y="2474883"/>
            <a:ext cx="48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[7]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8EE8795D-F293-2E41-999F-A77661991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2BE084F0-5269-9C40-8A41-0394562D5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35" y="-128586"/>
            <a:ext cx="8150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Data Structure for SSAD</a:t>
            </a:r>
          </a:p>
        </p:txBody>
      </p:sp>
      <p:sp>
        <p:nvSpPr>
          <p:cNvPr id="97284" name="Rectangle 4">
            <a:extLst>
              <a:ext uri="{FF2B5EF4-FFF2-40B4-BE49-F238E27FC236}">
                <a16:creationId xmlns:a16="http://schemas.microsoft.com/office/drawing/2014/main" id="{2609E923-CEA2-7147-9E02-09D3670B2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10" y="1317626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#define MAX_VERTICES 6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cost[][MAX_VERTICES]=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{{   0,   50,   45,   10, 1000, 1000},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{1000,    0,   10,   15, 1000, 1000},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{1000, 1000,    0, 1000,   30, 1000},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{  20, 1000, 1000,    0,   15, 1000},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{1000,   20,   35, 1000,    0, 1000},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{1000, 1000, 1000, 1000,    3,    0}};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distance[MAX_VERTICES];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short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found{MAX_VERTICES];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 = MAX_VERTICES;</a:t>
            </a:r>
          </a:p>
        </p:txBody>
      </p:sp>
      <p:sp>
        <p:nvSpPr>
          <p:cNvPr id="97285" name="Text Box 5">
            <a:extLst>
              <a:ext uri="{FF2B5EF4-FFF2-40B4-BE49-F238E27FC236}">
                <a16:creationId xmlns:a16="http://schemas.microsoft.com/office/drawing/2014/main" id="{798B7CC4-0FB4-0C48-B1E7-FD7DB5F0F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0950" y="1600201"/>
            <a:ext cx="1922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/>
              <a:t>adjacency matrix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BA1A37-474F-FF4B-88B7-FD99E87A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768" y="4410066"/>
            <a:ext cx="3613150" cy="2447934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701AE5C6-6815-A344-A85D-49B81C49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677C07B0-AED8-EC4D-BAA2-2B007E55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F0E8-B1E9-9347-93E2-212914346B8D}" type="slidenum">
              <a:rPr lang="en-US" altLang="zh-TW"/>
              <a:pPr/>
              <a:t>137</a:t>
            </a:fld>
            <a:endParaRPr lang="en-US" altLang="zh-TW"/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DE496091-FD75-4348-A06B-ABBC17D02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 All Destinations</a:t>
            </a: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5DEDDE46-856D-0248-A997-C163EDC2B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454068"/>
            <a:ext cx="90741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shortestPath</a:t>
            </a:r>
            <a:r>
              <a:rPr lang="en-US" altLang="zh-TW" sz="2400" b="1" dirty="0">
                <a:latin typeface="Courier New" panose="02070309020205020404" pitchFamily="49" charset="0"/>
              </a:rPr>
              <a:t>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v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cost[][MAX_VERTICES],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n, short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found[])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u, w;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=0;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&lt;n;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++)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found[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= FALSE;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= cost[v][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found[v] = TRUE;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distance[v] = 0;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59819933-8D55-4149-89A2-1DDB09568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4110038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/>
              <a:t>O(n)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FA5FD0A-3889-3C4A-8318-92A56A29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0F22F97-B1F6-8949-B6DA-60B6184C255F}"/>
              </a:ext>
            </a:extLst>
          </p:cNvPr>
          <p:cNvGrpSpPr/>
          <p:nvPr/>
        </p:nvGrpSpPr>
        <p:grpSpPr>
          <a:xfrm>
            <a:off x="255382" y="1786824"/>
            <a:ext cx="8991600" cy="4114800"/>
            <a:chOff x="481013" y="1822450"/>
            <a:chExt cx="8991600" cy="4114800"/>
          </a:xfrm>
        </p:grpSpPr>
        <p:sp>
          <p:nvSpPr>
            <p:cNvPr id="102404" name="Rectangle 4">
              <a:extLst>
                <a:ext uri="{FF2B5EF4-FFF2-40B4-BE49-F238E27FC236}">
                  <a16:creationId xmlns:a16="http://schemas.microsoft.com/office/drawing/2014/main" id="{2C8A1816-F5B9-A04D-B2DE-744C76621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013" y="1822450"/>
              <a:ext cx="8991600" cy="411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for (</a:t>
              </a:r>
              <a:r>
                <a:rPr lang="en-US" altLang="zh-TW" sz="2400" b="1" dirty="0" err="1">
                  <a:latin typeface="Courier New" panose="02070309020205020404" pitchFamily="49" charset="0"/>
                </a:rPr>
                <a:t>i</a:t>
              </a:r>
              <a:r>
                <a:rPr lang="en-US" altLang="zh-TW" sz="2400" b="1" dirty="0">
                  <a:latin typeface="Courier New" panose="02070309020205020404" pitchFamily="49" charset="0"/>
                </a:rPr>
                <a:t>=0; </a:t>
              </a:r>
              <a:r>
                <a:rPr lang="en-US" altLang="zh-TW" sz="2400" b="1" dirty="0" err="1">
                  <a:latin typeface="Courier New" panose="02070309020205020404" pitchFamily="49" charset="0"/>
                </a:rPr>
                <a:t>i</a:t>
              </a:r>
              <a:r>
                <a:rPr lang="en-US" altLang="zh-TW" sz="2400" b="1" dirty="0">
                  <a:latin typeface="Courier New" panose="02070309020205020404" pitchFamily="49" charset="0"/>
                </a:rPr>
                <a:t>&lt;n-2; </a:t>
              </a:r>
              <a:r>
                <a:rPr lang="en-US" altLang="zh-TW" sz="2400" b="1" dirty="0" err="1">
                  <a:latin typeface="Courier New" panose="02070309020205020404" pitchFamily="49" charset="0"/>
                </a:rPr>
                <a:t>i</a:t>
              </a:r>
              <a:r>
                <a:rPr lang="en-US" altLang="zh-TW" sz="2400" b="1" dirty="0">
                  <a:latin typeface="Courier New" panose="02070309020205020404" pitchFamily="49" charset="0"/>
                </a:rPr>
                <a:t>++) {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u = </a:t>
              </a:r>
              <a:r>
                <a:rPr lang="en-US" altLang="zh-TW" sz="2400" b="1" dirty="0">
                  <a:solidFill>
                    <a:srgbClr val="C00000"/>
                  </a:solidFill>
                  <a:latin typeface="Courier New" panose="02070309020205020404" pitchFamily="49" charset="0"/>
                </a:rPr>
                <a:t>choose</a:t>
              </a:r>
              <a:r>
                <a:rPr lang="en-US" altLang="zh-TW" sz="2400" b="1" dirty="0">
                  <a:latin typeface="Courier New" panose="02070309020205020404" pitchFamily="49" charset="0"/>
                </a:rPr>
                <a:t>(distance, n, found);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found[u] = TRUE;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for (w=0; w&lt;n; w++) 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  if (!found[w])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    if (distance[u]+cost[u][w]&lt;distance[w])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        distance[w] = distance[u]+cost[u][w];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  }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400" b="1" dirty="0">
                  <a:latin typeface="Courier New" panose="02070309020205020404" pitchFamily="49" charset="0"/>
                </a:rPr>
                <a:t>}</a:t>
              </a:r>
            </a:p>
          </p:txBody>
        </p:sp>
        <p:sp>
          <p:nvSpPr>
            <p:cNvPr id="102406" name="Text Box 6">
              <a:extLst>
                <a:ext uri="{FF2B5EF4-FFF2-40B4-BE49-F238E27FC236}">
                  <a16:creationId xmlns:a16="http://schemas.microsoft.com/office/drawing/2014/main" id="{94AD25E0-B128-D44A-9691-01088D2D71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0946" y="5020017"/>
              <a:ext cx="312656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/>
                <a:t>Time complexity: O(n</a:t>
              </a:r>
              <a:r>
                <a:rPr lang="en-US" altLang="zh-TW" sz="2400" baseline="30000" dirty="0"/>
                <a:t>2</a:t>
              </a:r>
              <a:r>
                <a:rPr lang="en-US" altLang="zh-TW" sz="2400" dirty="0"/>
                <a:t>)</a:t>
              </a:r>
            </a:p>
          </p:txBody>
        </p:sp>
        <p:sp>
          <p:nvSpPr>
            <p:cNvPr id="102407" name="Text Box 7">
              <a:extLst>
                <a:ext uri="{FF2B5EF4-FFF2-40B4-BE49-F238E27FC236}">
                  <a16:creationId xmlns:a16="http://schemas.microsoft.com/office/drawing/2014/main" id="{1EFAECA4-4FB0-344C-AD2C-A8EE8574A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9476" y="3452011"/>
              <a:ext cx="334315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dirty="0"/>
                <a:t>// If u’s neighbor, w, is not in S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9576B840-C86E-3D42-828D-58F853D64C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136" y="2526644"/>
              <a:ext cx="368722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dirty="0"/>
                <a:t>// Linearly search the smallest one</a:t>
              </a: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A4E5FF84-8B4C-7640-8ACD-C86BDC0C5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 All Destinations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0768FE1-3625-1146-BBE1-FAACDAD86E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740" y="5642020"/>
            <a:ext cx="8416590" cy="521292"/>
          </a:xfrm>
        </p:spPr>
        <p:txBody>
          <a:bodyPr/>
          <a:lstStyle/>
          <a:p>
            <a:r>
              <a:rPr lang="en-US" altLang="zh-TW" sz="2000" b="1" u="sng" dirty="0"/>
              <a:t>*Program 6.9: </a:t>
            </a:r>
            <a:r>
              <a:rPr lang="en-US" altLang="zh-TW" sz="2000" u="sng" dirty="0"/>
              <a:t>Single source shortest paths (p.302)</a:t>
            </a:r>
            <a:endParaRPr lang="en-US" altLang="zh-TW" sz="2000" b="1" u="sng" dirty="0"/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38CBAD2B-0DCB-394A-9E99-94AD9E8E3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409" y="1765706"/>
            <a:ext cx="32335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/>
              <a:t>// Determine n-1 paths from v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68F060F-7766-2043-90DA-28C91AB2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239" y="4469889"/>
            <a:ext cx="3613150" cy="24479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2A1A0F-5625-5F49-BC96-F65CAA0747E5}"/>
              </a:ext>
            </a:extLst>
          </p:cNvPr>
          <p:cNvSpPr/>
          <p:nvPr/>
        </p:nvSpPr>
        <p:spPr>
          <a:xfrm>
            <a:off x="3028204" y="1058208"/>
            <a:ext cx="3239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Dijkstra is a greedy algorithm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701AE5C6-6815-A344-A85D-49B81C49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677C07B0-AED8-EC4D-BAA2-2B007E55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F0E8-B1E9-9347-93E2-212914346B8D}" type="slidenum">
              <a:rPr lang="en-US" altLang="zh-TW"/>
              <a:pPr/>
              <a:t>139</a:t>
            </a:fld>
            <a:endParaRPr lang="en-US" altLang="zh-TW"/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DE496091-FD75-4348-A06B-ABBC17D02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 All Destinations</a:t>
            </a: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5DEDDE46-856D-0248-A997-C163EDC2B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212768"/>
            <a:ext cx="90741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choose(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distance[],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short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found[])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min,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min = INT_MAX;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 = -1;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&lt; 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++)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if (distance[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&lt; min &amp;&amp; !found[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]){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min =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 =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minpos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59819933-8D55-4149-89A2-1DDB09568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211" y="3585435"/>
            <a:ext cx="31890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/>
              <a:t>Time complexity = O(n)</a:t>
            </a:r>
          </a:p>
        </p:txBody>
      </p:sp>
    </p:spTree>
    <p:extLst>
      <p:ext uri="{BB962C8B-B14F-4D97-AF65-F5344CB8AC3E}">
        <p14:creationId xmlns:p14="http://schemas.microsoft.com/office/powerpoint/2010/main" val="179782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463984FE-C375-5143-8427-451249C4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DC52571C-5BEC-8F4F-B3DD-1D58C411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93D46-ABEE-F142-8EF0-E898FB9694B1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C5F8DB9A-C87F-D046-8609-47A371941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69" y="1296904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In an undirected graph G, two </a:t>
            </a:r>
            <a:r>
              <a:rPr lang="en-US" altLang="zh-TW" dirty="0">
                <a:solidFill>
                  <a:schemeClr val="accent2"/>
                </a:solidFill>
              </a:rPr>
              <a:t>vertices</a:t>
            </a:r>
            <a:r>
              <a:rPr lang="en-US" altLang="zh-TW" dirty="0"/>
              <a:t>, u and v, are </a:t>
            </a:r>
            <a:r>
              <a:rPr lang="en-US" altLang="zh-TW" dirty="0">
                <a:solidFill>
                  <a:srgbClr val="CC3300"/>
                </a:solidFill>
              </a:rPr>
              <a:t>connected</a:t>
            </a:r>
            <a:r>
              <a:rPr lang="en-US" altLang="zh-TW" dirty="0"/>
              <a:t> if there is a path in G between u and v</a:t>
            </a:r>
          </a:p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en-US" altLang="zh-TW" dirty="0">
                <a:solidFill>
                  <a:srgbClr val="CC3300"/>
                </a:solidFill>
              </a:rPr>
              <a:t>connected) component</a:t>
            </a:r>
            <a:r>
              <a:rPr lang="en-US" altLang="zh-TW" dirty="0"/>
              <a:t> of an undirected graph </a:t>
            </a:r>
            <a:br>
              <a:rPr lang="en-US" altLang="zh-TW" dirty="0"/>
            </a:br>
            <a:r>
              <a:rPr lang="en-US" altLang="zh-TW" dirty="0"/>
              <a:t>is a maximal connected subgraph</a:t>
            </a:r>
          </a:p>
          <a:p>
            <a:r>
              <a:rPr lang="en-US" altLang="zh-TW" dirty="0"/>
              <a:t>An undirected </a:t>
            </a:r>
            <a:r>
              <a:rPr lang="en-US" altLang="zh-TW" dirty="0">
                <a:solidFill>
                  <a:schemeClr val="accent2"/>
                </a:solidFill>
              </a:rPr>
              <a:t>graph</a:t>
            </a:r>
            <a:r>
              <a:rPr lang="en-US" altLang="zh-TW" dirty="0"/>
              <a:t> is </a:t>
            </a:r>
            <a:r>
              <a:rPr lang="en-US" altLang="zh-TW" dirty="0">
                <a:solidFill>
                  <a:srgbClr val="CC3300"/>
                </a:solidFill>
              </a:rPr>
              <a:t>connected</a:t>
            </a:r>
            <a:r>
              <a:rPr lang="en-US" altLang="zh-TW" dirty="0"/>
              <a:t> if, for every </a:t>
            </a:r>
            <a:br>
              <a:rPr lang="en-US" altLang="zh-TW" dirty="0"/>
            </a:br>
            <a:r>
              <a:rPr lang="en-US" altLang="zh-TW" dirty="0"/>
              <a:t>pair of distinct vertices u, v, there is a path </a:t>
            </a:r>
            <a:br>
              <a:rPr lang="en-US" altLang="zh-TW" dirty="0"/>
            </a:br>
            <a:r>
              <a:rPr lang="en-US" altLang="zh-TW" dirty="0"/>
              <a:t>from u to v</a:t>
            </a:r>
            <a:endParaRPr lang="en-US" altLang="zh-TW" sz="1800" dirty="0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55436F8D-3194-1542-85FF-8429DCBC83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/>
              <a:t>Connectivity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49D9A-FB6A-EE44-AC78-CE2FB986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5E77E5-AB33-D645-B43A-58C10299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ACA324-50AE-8746-90BB-E53B5D14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95830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141</a:t>
            </a:fld>
            <a:endParaRPr lang="en-US" altLang="zh-TW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EFF1D3C-389B-0347-ABEB-3CBC16896416}"/>
              </a:ext>
            </a:extLst>
          </p:cNvPr>
          <p:cNvGrpSpPr/>
          <p:nvPr/>
        </p:nvGrpSpPr>
        <p:grpSpPr>
          <a:xfrm>
            <a:off x="1535113" y="1235321"/>
            <a:ext cx="6462712" cy="4314283"/>
            <a:chOff x="1535113" y="1235321"/>
            <a:chExt cx="6462712" cy="4314283"/>
          </a:xfrm>
        </p:grpSpPr>
        <p:grpSp>
          <p:nvGrpSpPr>
            <p:cNvPr id="23555" name="Group 3">
              <a:extLst>
                <a:ext uri="{FF2B5EF4-FFF2-40B4-BE49-F238E27FC236}">
                  <a16:creationId xmlns:a16="http://schemas.microsoft.com/office/drawing/2014/main" id="{EB8A2813-3B34-8646-AECE-884C62FFC1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9563" y="3631555"/>
              <a:ext cx="3505200" cy="1206500"/>
              <a:chOff x="288" y="1898"/>
              <a:chExt cx="2208" cy="760"/>
            </a:xfrm>
          </p:grpSpPr>
          <p:sp>
            <p:nvSpPr>
              <p:cNvPr id="23556" name="Oval 4">
                <a:extLst>
                  <a:ext uri="{FF2B5EF4-FFF2-40B4-BE49-F238E27FC236}">
                    <a16:creationId xmlns:a16="http://schemas.microsoft.com/office/drawing/2014/main" id="{402DE262-FDBE-DA4E-B545-4A96ABA6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220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23557" name="Oval 5">
                <a:extLst>
                  <a:ext uri="{FF2B5EF4-FFF2-40B4-BE49-F238E27FC236}">
                    <a16:creationId xmlns:a16="http://schemas.microsoft.com/office/drawing/2014/main" id="{0F31A237-6EA4-6141-8176-88D269EFD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256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3558" name="Oval 6">
                <a:extLst>
                  <a:ext uri="{FF2B5EF4-FFF2-40B4-BE49-F238E27FC236}">
                    <a16:creationId xmlns:a16="http://schemas.microsoft.com/office/drawing/2014/main" id="{1FE05532-F936-BA41-B98D-B8CA6CCBD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256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23559" name="Line 7">
                <a:extLst>
                  <a:ext uri="{FF2B5EF4-FFF2-40B4-BE49-F238E27FC236}">
                    <a16:creationId xmlns:a16="http://schemas.microsoft.com/office/drawing/2014/main" id="{122936FC-0CC5-8D4C-BA74-2430EF3DC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240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560" name="Line 8">
                <a:extLst>
                  <a:ext uri="{FF2B5EF4-FFF2-40B4-BE49-F238E27FC236}">
                    <a16:creationId xmlns:a16="http://schemas.microsoft.com/office/drawing/2014/main" id="{D864114E-247D-3243-9483-B71B856D1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40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cxnSp>
            <p:nvCxnSpPr>
              <p:cNvPr id="23561" name="AutoShape 9">
                <a:extLst>
                  <a:ext uri="{FF2B5EF4-FFF2-40B4-BE49-F238E27FC236}">
                    <a16:creationId xmlns:a16="http://schemas.microsoft.com/office/drawing/2014/main" id="{015325D6-C637-C54B-90EA-5CCE0CCE8B5A}"/>
                  </a:ext>
                </a:extLst>
              </p:cNvPr>
              <p:cNvCxnSpPr>
                <a:cxnSpLocks noChangeShapeType="1"/>
                <a:stCxn id="23557" idx="1"/>
                <a:endCxn id="23556" idx="7"/>
              </p:cNvCxnSpPr>
              <p:nvPr/>
            </p:nvCxnSpPr>
            <p:spPr bwMode="auto">
              <a:xfrm rot="5400000" flipH="1">
                <a:off x="888" y="1944"/>
                <a:ext cx="48" cy="674"/>
              </a:xfrm>
              <a:prstGeom prst="curvedConnector3">
                <a:avLst>
                  <a:gd name="adj1" fmla="val 3625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562" name="Text Box 10">
                <a:extLst>
                  <a:ext uri="{FF2B5EF4-FFF2-40B4-BE49-F238E27FC236}">
                    <a16:creationId xmlns:a16="http://schemas.microsoft.com/office/drawing/2014/main" id="{04714D4A-9591-9F40-942D-71A369393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" y="1898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>
                    <a:ea typeface="新細明體" panose="02020500000000000000" pitchFamily="18" charset="-120"/>
                  </a:rPr>
                  <a:t>-2</a:t>
                </a:r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23563" name="Text Box 11">
                <a:extLst>
                  <a:ext uri="{FF2B5EF4-FFF2-40B4-BE49-F238E27FC236}">
                    <a16:creationId xmlns:a16="http://schemas.microsoft.com/office/drawing/2014/main" id="{9C8F3F9B-066D-164D-BAC8-18F00D456F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" y="23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3564" name="Text Box 12">
                <a:extLst>
                  <a:ext uri="{FF2B5EF4-FFF2-40B4-BE49-F238E27FC236}">
                    <a16:creationId xmlns:a16="http://schemas.microsoft.com/office/drawing/2014/main" id="{911F1FE3-7ECB-DB4C-ABD2-E20C2C1678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0" y="23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</p:grpSp>
        <p:sp>
          <p:nvSpPr>
            <p:cNvPr id="23567" name="Text Box 15">
              <a:extLst>
                <a:ext uri="{FF2B5EF4-FFF2-40B4-BE49-F238E27FC236}">
                  <a16:creationId xmlns:a16="http://schemas.microsoft.com/office/drawing/2014/main" id="{D8BDF15C-D403-0446-B2C3-72CD11C86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5113" y="5087939"/>
              <a:ext cx="587693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Directed graph with a cycle of negative length</a:t>
              </a:r>
            </a:p>
          </p:txBody>
        </p:sp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E42CA48A-0B37-4740-8C8C-A27C6E367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9563" y="1235321"/>
              <a:ext cx="3505200" cy="1466850"/>
              <a:chOff x="288" y="1753"/>
              <a:chExt cx="2208" cy="924"/>
            </a:xfrm>
          </p:grpSpPr>
          <p:sp>
            <p:nvSpPr>
              <p:cNvPr id="21" name="Oval 4">
                <a:extLst>
                  <a:ext uri="{FF2B5EF4-FFF2-40B4-BE49-F238E27FC236}">
                    <a16:creationId xmlns:a16="http://schemas.microsoft.com/office/drawing/2014/main" id="{34190D7A-2F79-7542-AF80-7812BEB77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220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22" name="Oval 5">
                <a:extLst>
                  <a:ext uri="{FF2B5EF4-FFF2-40B4-BE49-F238E27FC236}">
                    <a16:creationId xmlns:a16="http://schemas.microsoft.com/office/drawing/2014/main" id="{7EA6E630-27F2-094F-B4C7-DFC37D459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256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3" name="Oval 6">
                <a:extLst>
                  <a:ext uri="{FF2B5EF4-FFF2-40B4-BE49-F238E27FC236}">
                    <a16:creationId xmlns:a16="http://schemas.microsoft.com/office/drawing/2014/main" id="{D26F0FB5-5156-9D4C-87EB-B7FC0D617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256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24" name="Line 7">
                <a:extLst>
                  <a:ext uri="{FF2B5EF4-FFF2-40B4-BE49-F238E27FC236}">
                    <a16:creationId xmlns:a16="http://schemas.microsoft.com/office/drawing/2014/main" id="{366BECE6-775C-D748-9701-F28635B39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240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61B6E8FF-9994-754C-9C5E-F080D3449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40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cxnSp>
            <p:nvCxnSpPr>
              <p:cNvPr id="26" name="AutoShape 9">
                <a:extLst>
                  <a:ext uri="{FF2B5EF4-FFF2-40B4-BE49-F238E27FC236}">
                    <a16:creationId xmlns:a16="http://schemas.microsoft.com/office/drawing/2014/main" id="{2046FE20-A9ED-D643-A5EF-D1759BBEB8F4}"/>
                  </a:ext>
                </a:extLst>
              </p:cNvPr>
              <p:cNvCxnSpPr>
                <a:cxnSpLocks noChangeShapeType="1"/>
                <a:stCxn id="21" idx="0"/>
                <a:endCxn id="23" idx="0"/>
              </p:cNvCxnSpPr>
              <p:nvPr/>
            </p:nvCxnSpPr>
            <p:spPr bwMode="auto">
              <a:xfrm rot="16200000" flipH="1">
                <a:off x="1368" y="1296"/>
                <a:ext cx="48" cy="1872"/>
              </a:xfrm>
              <a:prstGeom prst="curvedConnector3">
                <a:avLst>
                  <a:gd name="adj1" fmla="val -30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Text Box 10">
                <a:extLst>
                  <a:ext uri="{FF2B5EF4-FFF2-40B4-BE49-F238E27FC236}">
                    <a16:creationId xmlns:a16="http://schemas.microsoft.com/office/drawing/2014/main" id="{0EA84799-F922-834A-AE44-3BDF8B937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2386"/>
                <a:ext cx="27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 dirty="0">
                    <a:ea typeface="新細明體" panose="02020500000000000000" pitchFamily="18" charset="-120"/>
                  </a:rPr>
                  <a:t>-5</a:t>
                </a:r>
                <a:endPara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28" name="Text Box 11">
                <a:extLst>
                  <a:ext uri="{FF2B5EF4-FFF2-40B4-BE49-F238E27FC236}">
                    <a16:creationId xmlns:a16="http://schemas.microsoft.com/office/drawing/2014/main" id="{F565B01E-DE73-284D-8828-12835555B8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" y="236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29" name="Text Box 12">
                <a:extLst>
                  <a:ext uri="{FF2B5EF4-FFF2-40B4-BE49-F238E27FC236}">
                    <a16:creationId xmlns:a16="http://schemas.microsoft.com/office/drawing/2014/main" id="{47F57560-D5B7-5C4A-90F2-50975A5FC2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86" y="1753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4BF7DA4F-A339-F641-9ED9-52A1D4C8E123}"/>
                    </a:ext>
                  </a:extLst>
                </p:cNvPr>
                <p:cNvSpPr txBox="1"/>
                <p:nvPr/>
              </p:nvSpPr>
              <p:spPr>
                <a:xfrm>
                  <a:off x="5865813" y="1375467"/>
                  <a:ext cx="2132012" cy="12405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4BF7DA4F-A339-F641-9ED9-52A1D4C8E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813" y="1375467"/>
                  <a:ext cx="2132012" cy="1240532"/>
                </a:xfrm>
                <a:prstGeom prst="rect">
                  <a:avLst/>
                </a:prstGeom>
                <a:blipFill>
                  <a:blip r:embed="rId2"/>
                  <a:stretch>
                    <a:fillRect b="-61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ADCA456F-48BD-5E43-B1AF-E4200E1ACBD2}"/>
                    </a:ext>
                  </a:extLst>
                </p:cNvPr>
                <p:cNvSpPr txBox="1"/>
                <p:nvPr/>
              </p:nvSpPr>
              <p:spPr>
                <a:xfrm>
                  <a:off x="5865813" y="3619301"/>
                  <a:ext cx="2132012" cy="12689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ADCA456F-48BD-5E43-B1AF-E4200E1ACB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813" y="3619301"/>
                  <a:ext cx="2132012" cy="1268937"/>
                </a:xfrm>
                <a:prstGeom prst="rect">
                  <a:avLst/>
                </a:prstGeom>
                <a:blipFill>
                  <a:blip r:embed="rId3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 Box 15">
              <a:extLst>
                <a:ext uri="{FF2B5EF4-FFF2-40B4-BE49-F238E27FC236}">
                  <a16:creationId xmlns:a16="http://schemas.microsoft.com/office/drawing/2014/main" id="{1390DC97-C29B-F94B-82D5-35C710E21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9563" y="2845691"/>
              <a:ext cx="550182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Directed graph with a negative-length edge</a:t>
              </a:r>
            </a:p>
          </p:txBody>
        </p:sp>
      </p:grp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General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15">
                <a:extLst>
                  <a:ext uri="{FF2B5EF4-FFF2-40B4-BE49-F238E27FC236}">
                    <a16:creationId xmlns:a16="http://schemas.microsoft.com/office/drawing/2014/main" id="{797EFF05-7610-1A45-BC85-4EEE24C26D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6448" y="5585740"/>
                <a:ext cx="810350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The length of the shortest path from vertex 0 to vertex 2 is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zh-TW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 Box 15">
                <a:extLst>
                  <a:ext uri="{FF2B5EF4-FFF2-40B4-BE49-F238E27FC236}">
                    <a16:creationId xmlns:a16="http://schemas.microsoft.com/office/drawing/2014/main" id="{797EFF05-7610-1A45-BC85-4EEE24C2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448" y="5585740"/>
                <a:ext cx="8103501" cy="461665"/>
              </a:xfrm>
              <a:prstGeom prst="rect">
                <a:avLst/>
              </a:prstGeom>
              <a:blipFill>
                <a:blip r:embed="rId4"/>
                <a:stretch>
                  <a:fillRect t="-8108" b="-297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Box 18">
            <a:extLst>
              <a:ext uri="{FF2B5EF4-FFF2-40B4-BE49-F238E27FC236}">
                <a16:creationId xmlns:a16="http://schemas.microsoft.com/office/drawing/2014/main" id="{2A352291-52D8-664A-82E2-83AF9FA2E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822" y="6034061"/>
            <a:ext cx="32624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</a:rPr>
              <a:t>0, 1, 0, 1, 0, 1, …, 0, 1, 2</a:t>
            </a:r>
          </a:p>
        </p:txBody>
      </p:sp>
    </p:spTree>
    <p:extLst>
      <p:ext uri="{BB962C8B-B14F-4D97-AF65-F5344CB8AC3E}">
        <p14:creationId xmlns:p14="http://schemas.microsoft.com/office/powerpoint/2010/main" val="29373847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142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Source/All Destinations: General Weights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49" y="1362364"/>
            <a:ext cx="88265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Dijkstra does not work in such graphs</a:t>
            </a:r>
          </a:p>
          <a:p>
            <a:r>
              <a:rPr lang="en-US" altLang="zh-TW" dirty="0"/>
              <a:t>Bellman &amp; Ford Algorithm:</a:t>
            </a:r>
          </a:p>
          <a:p>
            <a:r>
              <a:rPr lang="en-US" altLang="zh-TW" dirty="0"/>
              <a:t>Using a longer path with some negative-length edges may decrease the cost</a:t>
            </a:r>
          </a:p>
          <a:p>
            <a:r>
              <a:rPr lang="en-US" altLang="zh-TW" dirty="0"/>
              <a:t>When there is </a:t>
            </a:r>
            <a:r>
              <a:rPr lang="en-US" altLang="zh-TW" dirty="0">
                <a:solidFill>
                  <a:srgbClr val="C00000"/>
                </a:solidFill>
              </a:rPr>
              <a:t>no cycle of negative length,</a:t>
            </a:r>
            <a:r>
              <a:rPr lang="en-US" altLang="zh-TW" dirty="0"/>
              <a:t> there is a shortest path between any two vertices of an </a:t>
            </a:r>
            <a:r>
              <a:rPr lang="en-US" altLang="zh-TW" dirty="0">
                <a:solidFill>
                  <a:srgbClr val="C00000"/>
                </a:solidFill>
              </a:rPr>
              <a:t>n-vertex</a:t>
            </a:r>
            <a:r>
              <a:rPr lang="en-US" altLang="zh-TW" dirty="0"/>
              <a:t> graph that has </a:t>
            </a:r>
            <a:r>
              <a:rPr lang="en-US" altLang="zh-TW" dirty="0">
                <a:solidFill>
                  <a:srgbClr val="C00000"/>
                </a:solidFill>
              </a:rPr>
              <a:t>at most n-1 edges </a:t>
            </a:r>
            <a:r>
              <a:rPr lang="en-US" altLang="zh-TW" dirty="0"/>
              <a:t>on it</a:t>
            </a:r>
          </a:p>
        </p:txBody>
      </p:sp>
    </p:spTree>
    <p:extLst>
      <p:ext uri="{BB962C8B-B14F-4D97-AF65-F5344CB8AC3E}">
        <p14:creationId xmlns:p14="http://schemas.microsoft.com/office/powerpoint/2010/main" val="19229244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143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Single Source/All Destinations: General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00" y="1362364"/>
                <a:ext cx="9061449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Try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all possibility </a:t>
                </a:r>
                <a:r>
                  <a:rPr lang="en-US" altLang="zh-TW" dirty="0"/>
                  <a:t>(i.e., from 1 to n-1 edges)</a:t>
                </a:r>
              </a:p>
              <a:p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 be the length of a shortest path P from source vertex v to u under the constraint that P contains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at most </a:t>
                </a:r>
                <a:r>
                  <a:rPr lang="en-US" altLang="zh-TW" i="1" dirty="0">
                    <a:solidFill>
                      <a:srgbClr val="0070C0"/>
                    </a:solidFill>
                  </a:rPr>
                  <a:t>l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 edges</a:t>
                </a:r>
              </a:p>
              <a:p>
                <a:r>
                  <a:rPr lang="en-US" altLang="zh-TW" dirty="0"/>
                  <a:t>Hence, our goal is to compute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 for all </a:t>
                </a:r>
                <a:r>
                  <a:rPr lang="en-US" altLang="zh-TW" i="1" dirty="0"/>
                  <a:t>u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, for all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TW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func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𝑙𝑒𝑛𝑔𝑡h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]}}</m:t>
                    </m:r>
                  </m:oMath>
                </a14:m>
                <a:endParaRPr lang="en-US" altLang="zh-TW" i="1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00" y="1362364"/>
                <a:ext cx="9061449" cy="4114800"/>
              </a:xfrm>
              <a:prstGeom prst="rect">
                <a:avLst/>
              </a:prstGeom>
              <a:blipFill>
                <a:blip r:embed="rId2"/>
                <a:stretch>
                  <a:fillRect l="-560" t="-1538" r="-700" b="-15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4763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144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104880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104880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5172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145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388926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388926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305333" r="-2778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CA4E9318-DAC3-4F5E-99DF-EA0732553D13}"/>
              </a:ext>
            </a:extLst>
          </p:cNvPr>
          <p:cNvSpPr/>
          <p:nvPr/>
        </p:nvSpPr>
        <p:spPr bwMode="auto">
          <a:xfrm>
            <a:off x="6785481" y="2386952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B83D14A-3BBA-4FFB-A87C-CBA88D3EB678}"/>
              </a:ext>
            </a:extLst>
          </p:cNvPr>
          <p:cNvSpPr/>
          <p:nvPr/>
        </p:nvSpPr>
        <p:spPr bwMode="auto">
          <a:xfrm>
            <a:off x="1592607" y="2757899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0EF0B49-A8C9-4EB2-B659-C8CC5D333AC3}"/>
              </a:ext>
            </a:extLst>
          </p:cNvPr>
          <p:cNvSpPr/>
          <p:nvPr/>
        </p:nvSpPr>
        <p:spPr bwMode="auto">
          <a:xfrm>
            <a:off x="6347033" y="2863618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05708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146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8826498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8826498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305333" r="-2778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CA4E9318-DAC3-4F5E-99DF-EA0732553D13}"/>
              </a:ext>
            </a:extLst>
          </p:cNvPr>
          <p:cNvSpPr/>
          <p:nvPr/>
        </p:nvSpPr>
        <p:spPr bwMode="auto">
          <a:xfrm>
            <a:off x="7203546" y="2386952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B83D14A-3BBA-4FFB-A87C-CBA88D3EB678}"/>
              </a:ext>
            </a:extLst>
          </p:cNvPr>
          <p:cNvSpPr/>
          <p:nvPr/>
        </p:nvSpPr>
        <p:spPr bwMode="auto">
          <a:xfrm>
            <a:off x="1626986" y="3912218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0EF0B49-A8C9-4EB2-B659-C8CC5D333AC3}"/>
              </a:ext>
            </a:extLst>
          </p:cNvPr>
          <p:cNvSpPr/>
          <p:nvPr/>
        </p:nvSpPr>
        <p:spPr bwMode="auto">
          <a:xfrm>
            <a:off x="6794639" y="2860283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75088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147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305333" r="-2778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CA4E9318-DAC3-4F5E-99DF-EA0732553D13}"/>
              </a:ext>
            </a:extLst>
          </p:cNvPr>
          <p:cNvSpPr/>
          <p:nvPr/>
        </p:nvSpPr>
        <p:spPr bwMode="auto">
          <a:xfrm>
            <a:off x="6329427" y="2386952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B83D14A-3BBA-4FFB-A87C-CBA88D3EB678}"/>
              </a:ext>
            </a:extLst>
          </p:cNvPr>
          <p:cNvSpPr/>
          <p:nvPr/>
        </p:nvSpPr>
        <p:spPr bwMode="auto">
          <a:xfrm>
            <a:off x="2719229" y="1980257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0EF0B49-A8C9-4EB2-B659-C8CC5D333AC3}"/>
              </a:ext>
            </a:extLst>
          </p:cNvPr>
          <p:cNvSpPr/>
          <p:nvPr/>
        </p:nvSpPr>
        <p:spPr bwMode="auto">
          <a:xfrm>
            <a:off x="7666246" y="2863618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96498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148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305333" r="-2778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CA4E9318-DAC3-4F5E-99DF-EA0732553D13}"/>
              </a:ext>
            </a:extLst>
          </p:cNvPr>
          <p:cNvSpPr/>
          <p:nvPr/>
        </p:nvSpPr>
        <p:spPr bwMode="auto">
          <a:xfrm>
            <a:off x="7203546" y="2400642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B83D14A-3BBA-4FFB-A87C-CBA88D3EB678}"/>
              </a:ext>
            </a:extLst>
          </p:cNvPr>
          <p:cNvSpPr/>
          <p:nvPr/>
        </p:nvSpPr>
        <p:spPr bwMode="auto">
          <a:xfrm>
            <a:off x="2779759" y="4236154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0EF0B49-A8C9-4EB2-B659-C8CC5D333AC3}"/>
              </a:ext>
            </a:extLst>
          </p:cNvPr>
          <p:cNvSpPr/>
          <p:nvPr/>
        </p:nvSpPr>
        <p:spPr bwMode="auto">
          <a:xfrm>
            <a:off x="8096250" y="2863618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63596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149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6681831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6681831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305333" r="-2778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EA9AF0CA-967F-4974-8420-CDAFFE80F3D0}"/>
              </a:ext>
            </a:extLst>
          </p:cNvPr>
          <p:cNvSpPr/>
          <p:nvPr/>
        </p:nvSpPr>
        <p:spPr bwMode="auto">
          <a:xfrm>
            <a:off x="6347033" y="3306907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864DB95-8FB9-48DC-9E9A-B4863AC3F77A}"/>
              </a:ext>
            </a:extLst>
          </p:cNvPr>
          <p:cNvSpPr/>
          <p:nvPr/>
        </p:nvSpPr>
        <p:spPr bwMode="auto">
          <a:xfrm>
            <a:off x="1615795" y="2764361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0E34ABE-5426-43B6-B535-90D7BC1CF253}"/>
              </a:ext>
            </a:extLst>
          </p:cNvPr>
          <p:cNvSpPr/>
          <p:nvPr/>
        </p:nvSpPr>
        <p:spPr bwMode="auto">
          <a:xfrm>
            <a:off x="6794639" y="2860283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7146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頁尾版面配置區 2">
            <a:extLst>
              <a:ext uri="{FF2B5EF4-FFF2-40B4-BE49-F238E27FC236}">
                <a16:creationId xmlns:a16="http://schemas.microsoft.com/office/drawing/2014/main" id="{5E2CB2DF-0553-6D4D-9478-6187FCA7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29" name="投影片編號版面配置區 3">
            <a:extLst>
              <a:ext uri="{FF2B5EF4-FFF2-40B4-BE49-F238E27FC236}">
                <a16:creationId xmlns:a16="http://schemas.microsoft.com/office/drawing/2014/main" id="{4B3017EA-979F-F145-B0A3-1B0F9CEB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1F07-F381-6A43-96C9-4BBBDC97376A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ADBACF3C-40B5-AB48-83BB-B10E6610C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417" y="6342313"/>
            <a:ext cx="779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6.5: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A graph with two connected components (p.270)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285615B-63BF-BD4E-91F7-82E61EBD5931}"/>
              </a:ext>
            </a:extLst>
          </p:cNvPr>
          <p:cNvGrpSpPr/>
          <p:nvPr/>
        </p:nvGrpSpPr>
        <p:grpSpPr>
          <a:xfrm>
            <a:off x="1403350" y="293688"/>
            <a:ext cx="6692900" cy="5803900"/>
            <a:chOff x="1576388" y="441325"/>
            <a:chExt cx="6692900" cy="5803900"/>
          </a:xfrm>
        </p:grpSpPr>
        <p:grpSp>
          <p:nvGrpSpPr>
            <p:cNvPr id="6174" name="Group 30">
              <a:extLst>
                <a:ext uri="{FF2B5EF4-FFF2-40B4-BE49-F238E27FC236}">
                  <a16:creationId xmlns:a16="http://schemas.microsoft.com/office/drawing/2014/main" id="{EA0FA06F-5893-2847-906B-ADDDFDA931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5925" y="1216025"/>
              <a:ext cx="5235575" cy="5029200"/>
              <a:chOff x="578" y="576"/>
              <a:chExt cx="3298" cy="3168"/>
            </a:xfrm>
          </p:grpSpPr>
          <p:sp>
            <p:nvSpPr>
              <p:cNvPr id="6148" name="Oval 4">
                <a:extLst>
                  <a:ext uri="{FF2B5EF4-FFF2-40B4-BE49-F238E27FC236}">
                    <a16:creationId xmlns:a16="http://schemas.microsoft.com/office/drawing/2014/main" id="{62620A08-773A-AA49-A466-2663709DF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3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6152" name="Line 8">
                <a:extLst>
                  <a:ext uri="{FF2B5EF4-FFF2-40B4-BE49-F238E27FC236}">
                    <a16:creationId xmlns:a16="http://schemas.microsoft.com/office/drawing/2014/main" id="{A3F89419-8C2F-5D4B-89D2-2AF049CC4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948"/>
                <a:ext cx="300" cy="4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153" name="Line 9">
                <a:extLst>
                  <a:ext uri="{FF2B5EF4-FFF2-40B4-BE49-F238E27FC236}">
                    <a16:creationId xmlns:a16="http://schemas.microsoft.com/office/drawing/2014/main" id="{DF92EEC0-ADFA-DA49-89D0-0C9553EAD2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2" y="1704"/>
                <a:ext cx="204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161" name="Group 17">
                <a:extLst>
                  <a:ext uri="{FF2B5EF4-FFF2-40B4-BE49-F238E27FC236}">
                    <a16:creationId xmlns:a16="http://schemas.microsoft.com/office/drawing/2014/main" id="{8A2AC444-0485-3843-8890-72392C82D4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612"/>
                <a:ext cx="960" cy="1824"/>
                <a:chOff x="852" y="1116"/>
                <a:chExt cx="960" cy="1824"/>
              </a:xfrm>
            </p:grpSpPr>
            <p:sp>
              <p:nvSpPr>
                <p:cNvPr id="6147" name="Oval 3">
                  <a:extLst>
                    <a:ext uri="{FF2B5EF4-FFF2-40B4-BE49-F238E27FC236}">
                      <a16:creationId xmlns:a16="http://schemas.microsoft.com/office/drawing/2014/main" id="{AC7736B2-5B04-984B-AF00-16FE6214A1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6" y="1116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6149" name="Oval 5">
                  <a:extLst>
                    <a:ext uri="{FF2B5EF4-FFF2-40B4-BE49-F238E27FC236}">
                      <a16:creationId xmlns:a16="http://schemas.microsoft.com/office/drawing/2014/main" id="{3071E121-907F-EA4F-8037-F11BBAF5D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848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6150" name="Oval 6">
                  <a:extLst>
                    <a:ext uri="{FF2B5EF4-FFF2-40B4-BE49-F238E27FC236}">
                      <a16:creationId xmlns:a16="http://schemas.microsoft.com/office/drawing/2014/main" id="{0B650AE8-C2DC-3548-AD08-903C54E83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" y="2532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6151" name="Line 7">
                  <a:extLst>
                    <a:ext uri="{FF2B5EF4-FFF2-40B4-BE49-F238E27FC236}">
                      <a16:creationId xmlns:a16="http://schemas.microsoft.com/office/drawing/2014/main" id="{0951B14A-4446-7340-8825-B87CFD6AD4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40" y="1476"/>
                  <a:ext cx="276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154" name="Line 10">
                  <a:extLst>
                    <a:ext uri="{FF2B5EF4-FFF2-40B4-BE49-F238E27FC236}">
                      <a16:creationId xmlns:a16="http://schemas.microsoft.com/office/drawing/2014/main" id="{F0B29419-9DC8-7D48-901F-90C31C9E79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6" y="2220"/>
                  <a:ext cx="216" cy="4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6162" name="Group 18">
                <a:extLst>
                  <a:ext uri="{FF2B5EF4-FFF2-40B4-BE49-F238E27FC236}">
                    <a16:creationId xmlns:a16="http://schemas.microsoft.com/office/drawing/2014/main" id="{BCCEF285-9C51-0847-A944-A82F101628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6" y="576"/>
                <a:ext cx="960" cy="1824"/>
                <a:chOff x="852" y="1116"/>
                <a:chExt cx="960" cy="1824"/>
              </a:xfrm>
            </p:grpSpPr>
            <p:sp>
              <p:nvSpPr>
                <p:cNvPr id="6163" name="Oval 19">
                  <a:extLst>
                    <a:ext uri="{FF2B5EF4-FFF2-40B4-BE49-F238E27FC236}">
                      <a16:creationId xmlns:a16="http://schemas.microsoft.com/office/drawing/2014/main" id="{1E4AA564-89DA-AC40-9E72-E5CC0C8CDF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6" y="1116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6164" name="Oval 20">
                  <a:extLst>
                    <a:ext uri="{FF2B5EF4-FFF2-40B4-BE49-F238E27FC236}">
                      <a16:creationId xmlns:a16="http://schemas.microsoft.com/office/drawing/2014/main" id="{A7239494-B50D-6648-9B50-3D490C6EB7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848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</a:p>
              </p:txBody>
            </p:sp>
            <p:sp>
              <p:nvSpPr>
                <p:cNvPr id="6165" name="Oval 21">
                  <a:extLst>
                    <a:ext uri="{FF2B5EF4-FFF2-40B4-BE49-F238E27FC236}">
                      <a16:creationId xmlns:a16="http://schemas.microsoft.com/office/drawing/2014/main" id="{54E4804D-2D1E-5446-8F8A-3AC5D15A1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" y="2532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</p:txBody>
            </p:sp>
            <p:sp>
              <p:nvSpPr>
                <p:cNvPr id="6166" name="Line 22">
                  <a:extLst>
                    <a:ext uri="{FF2B5EF4-FFF2-40B4-BE49-F238E27FC236}">
                      <a16:creationId xmlns:a16="http://schemas.microsoft.com/office/drawing/2014/main" id="{ABB69539-3643-8A4F-853F-3532DA4056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40" y="1476"/>
                  <a:ext cx="276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167" name="Line 23">
                  <a:extLst>
                    <a:ext uri="{FF2B5EF4-FFF2-40B4-BE49-F238E27FC236}">
                      <a16:creationId xmlns:a16="http://schemas.microsoft.com/office/drawing/2014/main" id="{03384797-2372-184B-B3EE-378F12A265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6" y="2220"/>
                  <a:ext cx="216" cy="4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6169" name="Oval 25">
                <a:extLst>
                  <a:ext uri="{FF2B5EF4-FFF2-40B4-BE49-F238E27FC236}">
                    <a16:creationId xmlns:a16="http://schemas.microsoft.com/office/drawing/2014/main" id="{71E2FD51-0F15-0447-89D7-1D8D1E7A2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2940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6170" name="Line 26">
                <a:extLst>
                  <a:ext uri="{FF2B5EF4-FFF2-40B4-BE49-F238E27FC236}">
                    <a16:creationId xmlns:a16="http://schemas.microsoft.com/office/drawing/2014/main" id="{6755AAF1-ED81-1E4D-86E8-4A44439FC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2" y="2388"/>
                <a:ext cx="252" cy="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171" name="Text Box 27">
                <a:extLst>
                  <a:ext uri="{FF2B5EF4-FFF2-40B4-BE49-F238E27FC236}">
                    <a16:creationId xmlns:a16="http://schemas.microsoft.com/office/drawing/2014/main" id="{A2DDCDEC-48C7-A94A-BE28-2389434003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" y="636"/>
                <a:ext cx="32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H</a:t>
                </a:r>
                <a:r>
                  <a:rPr lang="en-US" altLang="zh-TW" sz="2400" b="1" baseline="-250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  <a:endPara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6172" name="Rectangle 28">
                <a:extLst>
                  <a:ext uri="{FF2B5EF4-FFF2-40B4-BE49-F238E27FC236}">
                    <a16:creationId xmlns:a16="http://schemas.microsoft.com/office/drawing/2014/main" id="{8EFEEBE9-437F-6445-9BC7-D219ACE74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8" y="624"/>
                <a:ext cx="32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H</a:t>
                </a:r>
                <a:r>
                  <a:rPr lang="en-US" altLang="zh-TW" sz="2400" b="1" baseline="-250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6173" name="Rectangle 29">
                <a:extLst>
                  <a:ext uri="{FF2B5EF4-FFF2-40B4-BE49-F238E27FC236}">
                    <a16:creationId xmlns:a16="http://schemas.microsoft.com/office/drawing/2014/main" id="{C18E0F1A-0E1B-5C4E-A064-F2BAB9728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4" y="3456"/>
                <a:ext cx="157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G</a:t>
                </a:r>
                <a:r>
                  <a:rPr lang="en-US" altLang="zh-TW" sz="2400" b="1" baseline="-250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  <a:r>
                  <a:rPr lang="en-US" altLang="zh-TW" sz="2400">
                    <a:ea typeface="新細明體" panose="02020500000000000000" pitchFamily="18" charset="-120"/>
                  </a:rPr>
                  <a:t> (not connected)</a:t>
                </a:r>
                <a:endParaRPr lang="en-US" altLang="zh-TW" sz="2400" b="1" baseline="-250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6175" name="Line 31">
              <a:extLst>
                <a:ext uri="{FF2B5EF4-FFF2-40B4-BE49-F238E27FC236}">
                  <a16:creationId xmlns:a16="http://schemas.microsoft.com/office/drawing/2014/main" id="{FDD3FFBD-899C-C34A-ADFF-99D0F76FC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2500" y="846138"/>
              <a:ext cx="671513" cy="3175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76" name="Line 32">
              <a:extLst>
                <a:ext uri="{FF2B5EF4-FFF2-40B4-BE49-F238E27FC236}">
                  <a16:creationId xmlns:a16="http://schemas.microsoft.com/office/drawing/2014/main" id="{A46C4704-D028-0346-8A68-26716EC91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0038" y="828675"/>
              <a:ext cx="565150" cy="2476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77" name="Text Box 33">
              <a:extLst>
                <a:ext uri="{FF2B5EF4-FFF2-40B4-BE49-F238E27FC236}">
                  <a16:creationId xmlns:a16="http://schemas.microsoft.com/office/drawing/2014/main" id="{C37E6E28-0122-7844-BD0C-E655AB528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6388" y="441325"/>
              <a:ext cx="66929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2"/>
                  </a:solidFill>
                  <a:ea typeface="新細明體" panose="02020500000000000000" pitchFamily="18" charset="-120"/>
                </a:rPr>
                <a:t>connected component </a:t>
              </a:r>
              <a:r>
                <a:rPr lang="en-US" altLang="zh-TW" sz="2400">
                  <a:ea typeface="新細明體" panose="02020500000000000000" pitchFamily="18" charset="-120"/>
                </a:rPr>
                <a:t>(maximal connected subgraph)</a:t>
              </a:r>
              <a:endParaRPr lang="en-US" altLang="zh-TW" sz="24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150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034677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034677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305333" r="-2778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EC074FBE-2A27-4832-8C08-15C60656635A}"/>
              </a:ext>
            </a:extLst>
          </p:cNvPr>
          <p:cNvSpPr/>
          <p:nvPr/>
        </p:nvSpPr>
        <p:spPr bwMode="auto">
          <a:xfrm>
            <a:off x="7643916" y="3308825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5E80449-89CE-4F64-BB15-8503A2C28D40}"/>
              </a:ext>
            </a:extLst>
          </p:cNvPr>
          <p:cNvSpPr/>
          <p:nvPr/>
        </p:nvSpPr>
        <p:spPr bwMode="auto">
          <a:xfrm>
            <a:off x="2728056" y="1953370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ABE3629-F530-4E1C-A91E-08CB2110114D}"/>
              </a:ext>
            </a:extLst>
          </p:cNvPr>
          <p:cNvSpPr/>
          <p:nvPr/>
        </p:nvSpPr>
        <p:spPr bwMode="auto">
          <a:xfrm>
            <a:off x="6347033" y="2863618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39021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151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6366765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6366765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305333" r="-2778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EC074FBE-2A27-4832-8C08-15C60656635A}"/>
              </a:ext>
            </a:extLst>
          </p:cNvPr>
          <p:cNvSpPr/>
          <p:nvPr/>
        </p:nvSpPr>
        <p:spPr bwMode="auto">
          <a:xfrm>
            <a:off x="8505156" y="3318156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5E80449-89CE-4F64-BB15-8503A2C28D40}"/>
              </a:ext>
            </a:extLst>
          </p:cNvPr>
          <p:cNvSpPr/>
          <p:nvPr/>
        </p:nvSpPr>
        <p:spPr bwMode="auto">
          <a:xfrm>
            <a:off x="3859456" y="3797226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ABE3629-F530-4E1C-A91E-08CB2110114D}"/>
              </a:ext>
            </a:extLst>
          </p:cNvPr>
          <p:cNvSpPr/>
          <p:nvPr/>
        </p:nvSpPr>
        <p:spPr bwMode="auto">
          <a:xfrm>
            <a:off x="8096249" y="2863618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71454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152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7755788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7755788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305333" r="-2778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751D9FD0-76F1-495A-8969-E819C958F548}"/>
              </a:ext>
            </a:extLst>
          </p:cNvPr>
          <p:cNvSpPr/>
          <p:nvPr/>
        </p:nvSpPr>
        <p:spPr bwMode="auto">
          <a:xfrm>
            <a:off x="6347033" y="3274098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6B6F34A-E608-4484-B78D-70B3ED098B74}"/>
              </a:ext>
            </a:extLst>
          </p:cNvPr>
          <p:cNvSpPr/>
          <p:nvPr/>
        </p:nvSpPr>
        <p:spPr bwMode="auto">
          <a:xfrm>
            <a:off x="2728056" y="1968836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A439003-E88D-4A07-9045-F07508FD657B}"/>
              </a:ext>
            </a:extLst>
          </p:cNvPr>
          <p:cNvSpPr/>
          <p:nvPr/>
        </p:nvSpPr>
        <p:spPr bwMode="auto">
          <a:xfrm>
            <a:off x="7666246" y="3798837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27018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153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305333" r="-2778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751D9FD0-76F1-495A-8969-E819C958F548}"/>
              </a:ext>
            </a:extLst>
          </p:cNvPr>
          <p:cNvSpPr/>
          <p:nvPr/>
        </p:nvSpPr>
        <p:spPr bwMode="auto">
          <a:xfrm>
            <a:off x="7666246" y="3316840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6B6F34A-E608-4484-B78D-70B3ED098B74}"/>
              </a:ext>
            </a:extLst>
          </p:cNvPr>
          <p:cNvSpPr/>
          <p:nvPr/>
        </p:nvSpPr>
        <p:spPr bwMode="auto">
          <a:xfrm>
            <a:off x="4344704" y="2548422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A439003-E88D-4A07-9045-F07508FD657B}"/>
              </a:ext>
            </a:extLst>
          </p:cNvPr>
          <p:cNvSpPr/>
          <p:nvPr/>
        </p:nvSpPr>
        <p:spPr bwMode="auto">
          <a:xfrm>
            <a:off x="8531893" y="3798837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555504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154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5967577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5967577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305333" r="-2778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37F6923E-EEED-43AF-8246-797113390B3C}"/>
              </a:ext>
            </a:extLst>
          </p:cNvPr>
          <p:cNvSpPr/>
          <p:nvPr/>
        </p:nvSpPr>
        <p:spPr bwMode="auto">
          <a:xfrm>
            <a:off x="7666246" y="3764780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247A05-4C10-4A57-8FF4-17667504B225}"/>
              </a:ext>
            </a:extLst>
          </p:cNvPr>
          <p:cNvSpPr/>
          <p:nvPr/>
        </p:nvSpPr>
        <p:spPr bwMode="auto">
          <a:xfrm>
            <a:off x="4344704" y="2548422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17E692B-DF8A-4B48-A983-0479FA1BC402}"/>
              </a:ext>
            </a:extLst>
          </p:cNvPr>
          <p:cNvSpPr/>
          <p:nvPr/>
        </p:nvSpPr>
        <p:spPr bwMode="auto">
          <a:xfrm>
            <a:off x="8527744" y="4226445"/>
            <a:ext cx="408907" cy="44662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59646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155</a:t>
            </a:fld>
            <a:endParaRPr lang="en-US" altLang="zh-TW"/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1390DC97-C29B-F94B-82D5-35C710E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69" y="5343953"/>
            <a:ext cx="263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(a) A directed graph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D4545D3-DE5D-694F-86D0-7AE6C80B4C57}"/>
              </a:ext>
            </a:extLst>
          </p:cNvPr>
          <p:cNvGrpSpPr/>
          <p:nvPr/>
        </p:nvGrpSpPr>
        <p:grpSpPr>
          <a:xfrm>
            <a:off x="114300" y="1980021"/>
            <a:ext cx="5119559" cy="3012845"/>
            <a:chOff x="177801" y="1063883"/>
            <a:chExt cx="5119559" cy="3012845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4190D7A-2F79-7542-AF80-7812BEB7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1" y="2355301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7EA6E630-27F2-094F-B4C7-DFC37D45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D26F0FB5-5156-9D4C-87EB-B7FC0D61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64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565B01E-DE73-284D-8828-12835555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337" y="222571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7F57560-D5B7-5C4A-90F2-50975A5FC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060" y="1375467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7138904-E470-7D4F-A31B-CD87ED5F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A94EF414-04A0-ED49-AF8B-3219C8A01DAF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 bwMode="auto">
            <a:xfrm flipV="1">
              <a:off x="633086" y="1470814"/>
              <a:ext cx="1252865" cy="962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270F5026-9ECC-A84C-A862-69DCC680F328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711201" y="2615999"/>
              <a:ext cx="1163439" cy="60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3E4D1BC-3305-3645-A073-8586A03EE76C}"/>
                </a:ext>
              </a:extLst>
            </p:cNvPr>
            <p:cNvCxnSpPr>
              <a:cxnSpLocks/>
              <a:stCxn id="21" idx="5"/>
              <a:endCxn id="32" idx="2"/>
            </p:cNvCxnSpPr>
            <p:nvPr/>
          </p:nvCxnSpPr>
          <p:spPr bwMode="auto">
            <a:xfrm>
              <a:off x="633086" y="2810586"/>
              <a:ext cx="1252865" cy="9994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E7785915-1D65-8E48-ACDF-A666BFDC9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745" y="28758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50E64396-D546-654E-8BC2-520C158B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1204114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CA4BB07B-1E30-5C42-80B8-81C3D149753A}"/>
                </a:ext>
              </a:extLst>
            </p:cNvPr>
            <p:cNvCxnSpPr>
              <a:cxnSpLocks/>
              <a:stCxn id="22" idx="6"/>
              <a:endCxn id="54" idx="2"/>
            </p:cNvCxnSpPr>
            <p:nvPr/>
          </p:nvCxnSpPr>
          <p:spPr bwMode="auto">
            <a:xfrm>
              <a:off x="2419351" y="1470814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51C1CB3C-0C24-A44A-8BF2-D134073848B5}"/>
                </a:ext>
              </a:extLst>
            </p:cNvPr>
            <p:cNvCxnSpPr>
              <a:cxnSpLocks/>
              <a:stCxn id="23" idx="0"/>
              <a:endCxn id="22" idx="4"/>
            </p:cNvCxnSpPr>
            <p:nvPr/>
          </p:nvCxnSpPr>
          <p:spPr bwMode="auto">
            <a:xfrm flipV="1">
              <a:off x="2141340" y="1737514"/>
              <a:ext cx="11311" cy="611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F12FFD98-7B62-2048-91EE-7496F1FB5066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 bwMode="auto">
            <a:xfrm flipH="1" flipV="1">
              <a:off x="2141340" y="2882699"/>
              <a:ext cx="11311" cy="6606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9F564319-0600-854B-8DB9-18E878E3169B}"/>
                </a:ext>
              </a:extLst>
            </p:cNvPr>
            <p:cNvCxnSpPr>
              <a:cxnSpLocks/>
              <a:stCxn id="23" idx="7"/>
              <a:endCxn id="54" idx="3"/>
            </p:cNvCxnSpPr>
            <p:nvPr/>
          </p:nvCxnSpPr>
          <p:spPr bwMode="auto">
            <a:xfrm flipV="1">
              <a:off x="2329925" y="1659399"/>
              <a:ext cx="1320861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Text Box 12">
              <a:extLst>
                <a:ext uri="{FF2B5EF4-FFF2-40B4-BE49-F238E27FC236}">
                  <a16:creationId xmlns:a16="http://schemas.microsoft.com/office/drawing/2014/main" id="{80B5C34A-5EA8-FB49-9E86-19E470ED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474" y="1063883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E60FA592-5082-424D-B20C-8B8B61CC0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202" y="183725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0" name="Text Box 12">
              <a:extLst>
                <a:ext uri="{FF2B5EF4-FFF2-40B4-BE49-F238E27FC236}">
                  <a16:creationId xmlns:a16="http://schemas.microsoft.com/office/drawing/2014/main" id="{F4156634-3B23-374B-9DC4-2D680A2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234" y="2981039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-2</a:t>
              </a:r>
            </a:p>
          </p:txBody>
        </p:sp>
        <p:sp>
          <p:nvSpPr>
            <p:cNvPr id="71" name="Text Box 12">
              <a:extLst>
                <a:ext uri="{FF2B5EF4-FFF2-40B4-BE49-F238E27FC236}">
                  <a16:creationId xmlns:a16="http://schemas.microsoft.com/office/drawing/2014/main" id="{3F6A6B02-140F-894D-A484-623AC4C67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1483" y="195211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AC8ED0E2-701F-C64E-93E1-2915BB93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671" y="3543328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3" name="Oval 6">
              <a:extLst>
                <a:ext uri="{FF2B5EF4-FFF2-40B4-BE49-F238E27FC236}">
                  <a16:creationId xmlns:a16="http://schemas.microsoft.com/office/drawing/2014/main" id="{79C1FAAD-2A31-A34D-A751-1A141098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960" y="2349299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E3416C22-F414-A046-A7D2-CF4BC1EFCB59}"/>
                </a:ext>
              </a:extLst>
            </p:cNvPr>
            <p:cNvCxnSpPr>
              <a:cxnSpLocks/>
              <a:stCxn id="54" idx="5"/>
              <a:endCxn id="73" idx="1"/>
            </p:cNvCxnSpPr>
            <p:nvPr/>
          </p:nvCxnSpPr>
          <p:spPr bwMode="auto">
            <a:xfrm>
              <a:off x="4027956" y="1659399"/>
              <a:ext cx="814119" cy="7680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213B0766-3CD1-AC4E-833D-8D77BB4DD2EF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 bwMode="auto">
            <a:xfrm flipV="1">
              <a:off x="4027956" y="2804584"/>
              <a:ext cx="814119" cy="8168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C31D8B29-25E2-1E47-BFD0-A3EB13C4D0D1}"/>
                </a:ext>
              </a:extLst>
            </p:cNvPr>
            <p:cNvCxnSpPr>
              <a:cxnSpLocks/>
              <a:stCxn id="32" idx="6"/>
              <a:endCxn id="72" idx="2"/>
            </p:cNvCxnSpPr>
            <p:nvPr/>
          </p:nvCxnSpPr>
          <p:spPr bwMode="auto">
            <a:xfrm>
              <a:off x="2419351" y="3810028"/>
              <a:ext cx="11533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12">
              <a:extLst>
                <a:ext uri="{FF2B5EF4-FFF2-40B4-BE49-F238E27FC236}">
                  <a16:creationId xmlns:a16="http://schemas.microsoft.com/office/drawing/2014/main" id="{ABB91126-D498-6B45-9B4B-FB89F05F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734" y="3333000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-1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2643E297-B86C-F14E-A1EE-55903767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776" y="2848642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7" name="Text Box 12">
              <a:extLst>
                <a:ext uri="{FF2B5EF4-FFF2-40B4-BE49-F238E27FC236}">
                  <a16:creationId xmlns:a16="http://schemas.microsoft.com/office/drawing/2014/main" id="{660F5910-3647-DF42-A7AD-B2BC4FFA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406" y="1617243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114819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63">
                <a:extLst>
                  <a:ext uri="{FF2B5EF4-FFF2-40B4-BE49-F238E27FC236}">
                    <a16:creationId xmlns:a16="http://schemas.microsoft.com/office/drawing/2014/main" id="{8A27B886-EA62-4D49-A12D-13C1B685F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114819"/>
                  </p:ext>
                </p:extLst>
              </p:nvPr>
            </p:nvGraphicFramePr>
            <p:xfrm>
              <a:off x="5447976" y="1470814"/>
              <a:ext cx="3492824" cy="367885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36603">
                      <a:extLst>
                        <a:ext uri="{9D8B030D-6E8A-4147-A177-3AD203B41FA5}">
                          <a16:colId xmlns:a16="http://schemas.microsoft.com/office/drawing/2014/main" val="4173133030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9998214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211861283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1872716902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3990188996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229751461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4061667465"/>
                        </a:ext>
                      </a:extLst>
                    </a:gridCol>
                    <a:gridCol w="436603">
                      <a:extLst>
                        <a:ext uri="{9D8B030D-6E8A-4147-A177-3AD203B41FA5}">
                          <a16:colId xmlns:a16="http://schemas.microsoft.com/office/drawing/2014/main" val="665774904"/>
                        </a:ext>
                      </a:extLst>
                    </a:gridCol>
                  </a:tblGrid>
                  <a:tr h="45985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25" r="-700000" b="-305298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343" t="-2632" r="-398" b="-705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333770"/>
                      </a:ext>
                    </a:extLst>
                  </a:tr>
                  <a:tr h="459857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22682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611" t="-201316" r="-201389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042" t="-201316" r="-104225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201316" r="-2778" b="-5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186682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7222" t="-305333" r="-2778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031431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TW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426737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5882147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2004935"/>
                      </a:ext>
                    </a:extLst>
                  </a:tr>
                  <a:tr h="459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8793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 Box 15">
                <a:extLst>
                  <a:ext uri="{FF2B5EF4-FFF2-40B4-BE49-F238E27FC236}">
                    <a16:creationId xmlns:a16="http://schemas.microsoft.com/office/drawing/2014/main" id="{F29FF43F-BE6F-A041-B212-938EF34F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7201" y="5336995"/>
                <a:ext cx="1385252" cy="475579"/>
              </a:xfrm>
              <a:prstGeom prst="rect">
                <a:avLst/>
              </a:prstGeom>
              <a:blipFill>
                <a:blip r:embed="rId3"/>
                <a:stretch>
                  <a:fillRect l="-3636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4965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701AE5C6-6815-A344-A85D-49B81C49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677C07B0-AED8-EC4D-BAA2-2B007E55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F0E8-B1E9-9347-93E2-212914346B8D}" type="slidenum">
              <a:rPr lang="en-US" altLang="zh-TW"/>
              <a:pPr/>
              <a:t>156</a:t>
            </a:fld>
            <a:endParaRPr lang="en-US" altLang="zh-TW"/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DE496091-FD75-4348-A06B-ABBC17D02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-7273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Bellman &amp; Ford Algorithm</a:t>
            </a: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5DEDDE46-856D-0248-A997-C163EDC2B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034968"/>
            <a:ext cx="90741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BellmanFord</a:t>
            </a:r>
            <a:r>
              <a:rPr lang="en-US" altLang="zh-TW" sz="2400" b="1" dirty="0">
                <a:latin typeface="Courier New" panose="02070309020205020404" pitchFamily="49" charset="0"/>
              </a:rPr>
              <a:t>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v)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&lt; 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++)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= cost[v][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(k = 2; k &lt;= n-1; k ++)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(each u such that u != v and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  u has at least one incoming edge)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for (each &lt;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i,u</a:t>
            </a:r>
            <a:r>
              <a:rPr lang="en-US" altLang="zh-TW" sz="2400" b="1" dirty="0">
                <a:latin typeface="Courier New" panose="02070309020205020404" pitchFamily="49" charset="0"/>
              </a:rPr>
              <a:t>&gt; in the graph)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if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dist</a:t>
            </a:r>
            <a:r>
              <a:rPr lang="en-US" altLang="zh-TW" sz="2400" b="1" dirty="0">
                <a:latin typeface="Courier New" panose="02070309020205020404" pitchFamily="49" charset="0"/>
              </a:rPr>
              <a:t>[u] &gt;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dist</a:t>
            </a:r>
            <a:r>
              <a:rPr lang="en-US" altLang="zh-TW" sz="2400" b="1" dirty="0">
                <a:latin typeface="Courier New" panose="02070309020205020404" pitchFamily="49" charset="0"/>
              </a:rPr>
              <a:t>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+ length[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][u])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dist</a:t>
            </a:r>
            <a:r>
              <a:rPr lang="en-US" altLang="zh-TW" sz="2400" b="1" dirty="0">
                <a:latin typeface="Courier New" panose="02070309020205020404" pitchFamily="49" charset="0"/>
              </a:rPr>
              <a:t>[u] =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dist</a:t>
            </a:r>
            <a:r>
              <a:rPr lang="en-US" altLang="zh-TW" sz="2400" b="1" dirty="0">
                <a:latin typeface="Courier New" panose="02070309020205020404" pitchFamily="49" charset="0"/>
              </a:rPr>
              <a:t>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 + length[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][u];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59819933-8D55-4149-89A2-1DDB09568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285" y="6064578"/>
            <a:ext cx="9845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/>
              <a:t>O(n</a:t>
            </a:r>
            <a:r>
              <a:rPr lang="en-US" altLang="zh-TW" sz="2800" baseline="30000" dirty="0"/>
              <a:t>3</a:t>
            </a:r>
            <a:r>
              <a:rPr lang="en-US" altLang="zh-TW" sz="2800" dirty="0"/>
              <a:t>)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F2A6DE2-0548-6740-AE71-3D3D30F44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443" y="2954108"/>
            <a:ext cx="53575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/>
              <a:t>// edge number ranges from 2 to n-1</a:t>
            </a:r>
          </a:p>
        </p:txBody>
      </p:sp>
    </p:spTree>
    <p:extLst>
      <p:ext uri="{BB962C8B-B14F-4D97-AF65-F5344CB8AC3E}">
        <p14:creationId xmlns:p14="http://schemas.microsoft.com/office/powerpoint/2010/main" val="29972549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0406A28-382F-0D43-82BA-BC178A80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A19688-267D-B347-A753-96C6DA3A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157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3455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158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All Pairs Shortest Paths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49" y="1362364"/>
            <a:ext cx="88265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Find the shortest paths between all pairs of vertices</a:t>
            </a:r>
          </a:p>
          <a:p>
            <a:endParaRPr lang="en-US" altLang="zh-TW" dirty="0"/>
          </a:p>
          <a:p>
            <a:r>
              <a:rPr lang="en-US" altLang="zh-TW" dirty="0"/>
              <a:t>Naïve Solution</a:t>
            </a:r>
          </a:p>
          <a:p>
            <a:pPr lvl="1"/>
            <a:r>
              <a:rPr lang="en-US" altLang="zh-TW" dirty="0"/>
              <a:t>Apply </a:t>
            </a:r>
            <a:r>
              <a:rPr lang="en-US" altLang="zh-TW" dirty="0">
                <a:solidFill>
                  <a:srgbClr val="008000"/>
                </a:solidFill>
              </a:rPr>
              <a:t>shortest path</a:t>
            </a:r>
            <a:r>
              <a:rPr lang="en-US" altLang="zh-TW" dirty="0"/>
              <a:t> </a:t>
            </a:r>
            <a:r>
              <a:rPr lang="en-US" altLang="zh-TW" i="1" dirty="0">
                <a:solidFill>
                  <a:srgbClr val="C00000"/>
                </a:solidFill>
              </a:rPr>
              <a:t>n</a:t>
            </a:r>
            <a:r>
              <a:rPr lang="en-US" altLang="zh-TW" dirty="0">
                <a:solidFill>
                  <a:srgbClr val="C00000"/>
                </a:solidFill>
              </a:rPr>
              <a:t> times </a:t>
            </a:r>
            <a:r>
              <a:rPr lang="en-US" altLang="zh-TW" dirty="0"/>
              <a:t>with each vertex as source</a:t>
            </a:r>
          </a:p>
          <a:p>
            <a:pPr lvl="1"/>
            <a:r>
              <a:rPr lang="en-US" altLang="zh-TW" dirty="0"/>
              <a:t>Time complexity = O(n</a:t>
            </a:r>
            <a:r>
              <a:rPr lang="en-US" altLang="zh-TW" baseline="30000" dirty="0"/>
              <a:t>3</a:t>
            </a:r>
            <a:r>
              <a:rPr lang="en-US" altLang="zh-TW" dirty="0"/>
              <a:t>)</a:t>
            </a:r>
          </a:p>
          <a:p>
            <a:pPr lvl="1"/>
            <a:endParaRPr lang="en-US" altLang="zh-TW" sz="3200" dirty="0"/>
          </a:p>
          <a:p>
            <a:r>
              <a:rPr lang="en-US" altLang="zh-TW" dirty="0"/>
              <a:t>But, if the graph have negative weights (no negative cycle)…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50161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3">
            <a:extLst>
              <a:ext uri="{FF2B5EF4-FFF2-40B4-BE49-F238E27FC236}">
                <a16:creationId xmlns:a16="http://schemas.microsoft.com/office/drawing/2014/main" id="{C0A11589-6949-6D47-A230-389A209A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3F8E-D013-634E-8B0F-19D505816A58}" type="slidenum">
              <a:rPr lang="en-US" altLang="zh-TW"/>
              <a:pPr/>
              <a:t>159</a:t>
            </a:fld>
            <a:endParaRPr lang="en-US" altLang="zh-TW"/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3C42EF77-4BC8-634E-9C45-0FA50B156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2" y="125413"/>
            <a:ext cx="8132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All Pairs Shortest Paths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475" name="Rectangle 3">
                <a:extLst>
                  <a:ext uri="{FF2B5EF4-FFF2-40B4-BE49-F238E27FC236}">
                    <a16:creationId xmlns:a16="http://schemas.microsoft.com/office/drawing/2014/main" id="{B22CD7E9-598F-6240-8779-F9D972FC1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" y="990600"/>
                <a:ext cx="8991600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The cost of the shortest path from 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 to j is 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A</a:t>
                </a:r>
                <a:r>
                  <a:rPr lang="en-US" altLang="zh-TW" baseline="30000" dirty="0">
                    <a:solidFill>
                      <a:srgbClr val="7030A0"/>
                    </a:solidFill>
                  </a:rPr>
                  <a:t>k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[</a:t>
                </a:r>
                <a:r>
                  <a:rPr lang="en-US" altLang="zh-TW" dirty="0" err="1">
                    <a:solidFill>
                      <a:srgbClr val="7030A0"/>
                    </a:solidFill>
                  </a:rPr>
                  <a:t>i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][j]</a:t>
                </a:r>
                <a:r>
                  <a:rPr lang="en-US" altLang="zh-TW" dirty="0"/>
                  <a:t>, as </a:t>
                </a:r>
                <a:r>
                  <a:rPr lang="en-US" altLang="zh-TW" dirty="0">
                    <a:solidFill>
                      <a:srgbClr val="7030A0"/>
                    </a:solidFill>
                  </a:rPr>
                  <a:t>no vertex in G has an index greater than k</a:t>
                </a:r>
              </a:p>
              <a:p>
                <a:r>
                  <a:rPr lang="en-US" altLang="zh-TW" dirty="0"/>
                  <a:t>A</a:t>
                </a:r>
                <a:r>
                  <a:rPr lang="en-US" altLang="zh-TW" baseline="30000" dirty="0"/>
                  <a:t>-1</a:t>
                </a:r>
                <a:r>
                  <a:rPr lang="en-US" altLang="zh-TW" dirty="0"/>
                  <a:t>[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][j] = cost[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][j]</a:t>
                </a:r>
              </a:p>
              <a:p>
                <a:r>
                  <a:rPr lang="en-US" altLang="zh-TW" dirty="0"/>
                  <a:t>Calculate the A</a:t>
                </a:r>
                <a:r>
                  <a:rPr lang="en-US" altLang="zh-TW" baseline="30000" dirty="0"/>
                  <a:t>0</a:t>
                </a:r>
                <a:r>
                  <a:rPr lang="en-US" altLang="zh-TW" dirty="0"/>
                  <a:t>, A</a:t>
                </a:r>
                <a:r>
                  <a:rPr lang="en-US" altLang="zh-TW" baseline="30000" dirty="0"/>
                  <a:t>1</a:t>
                </a:r>
                <a:r>
                  <a:rPr lang="en-US" altLang="zh-TW" dirty="0"/>
                  <a:t>, A</a:t>
                </a:r>
                <a:r>
                  <a:rPr lang="en-US" altLang="zh-TW" baseline="30000" dirty="0"/>
                  <a:t>2</a:t>
                </a:r>
                <a:r>
                  <a:rPr lang="en-US" altLang="zh-TW" dirty="0"/>
                  <a:t>, ..., A</a:t>
                </a:r>
                <a:r>
                  <a:rPr lang="en-US" altLang="zh-TW" baseline="30000" dirty="0"/>
                  <a:t>n-1</a:t>
                </a:r>
                <a:r>
                  <a:rPr lang="en-US" altLang="zh-TW" dirty="0"/>
                  <a:t> from A</a:t>
                </a:r>
                <a:r>
                  <a:rPr lang="en-US" altLang="zh-TW" baseline="30000" dirty="0"/>
                  <a:t>-1</a:t>
                </a:r>
                <a:r>
                  <a:rPr lang="en-US" altLang="zh-TW" dirty="0"/>
                  <a:t>, iteratively</a:t>
                </a:r>
              </a:p>
              <a:p>
                <a:r>
                  <a:rPr lang="en-US" altLang="zh-TW" dirty="0"/>
                  <a:t>A</a:t>
                </a:r>
                <a:r>
                  <a:rPr lang="en-US" altLang="zh-TW" baseline="30000" dirty="0"/>
                  <a:t>k</a:t>
                </a:r>
                <a:r>
                  <a:rPr lang="en-US" altLang="zh-TW" dirty="0"/>
                  <a:t>[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][j]=min{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A</a:t>
                </a:r>
                <a:r>
                  <a:rPr lang="en-US" altLang="zh-TW" baseline="30000" dirty="0">
                    <a:solidFill>
                      <a:srgbClr val="0070C0"/>
                    </a:solidFill>
                  </a:rPr>
                  <a:t>k-1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[</a:t>
                </a:r>
                <a:r>
                  <a:rPr lang="en-US" altLang="zh-TW" dirty="0" err="1">
                    <a:solidFill>
                      <a:srgbClr val="0070C0"/>
                    </a:solidFill>
                  </a:rPr>
                  <a:t>i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][j]</a:t>
                </a:r>
                <a:r>
                  <a:rPr lang="en-US" altLang="zh-TW" dirty="0"/>
                  <a:t>,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A</a:t>
                </a:r>
                <a:r>
                  <a:rPr lang="en-US" altLang="zh-TW" baseline="30000" dirty="0">
                    <a:solidFill>
                      <a:srgbClr val="C00000"/>
                    </a:solidFill>
                  </a:rPr>
                  <a:t>k-1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[</a:t>
                </a:r>
                <a:r>
                  <a:rPr lang="en-US" altLang="zh-TW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][k]</a:t>
                </a:r>
                <a:r>
                  <a:rPr lang="en-US" altLang="zh-TW" dirty="0"/>
                  <a:t>+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A</a:t>
                </a:r>
                <a:r>
                  <a:rPr lang="en-US" altLang="zh-TW" baseline="30000" dirty="0">
                    <a:solidFill>
                      <a:srgbClr val="00B050"/>
                    </a:solidFill>
                  </a:rPr>
                  <a:t>k-1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[k][j]</a:t>
                </a:r>
                <a:r>
                  <a:rPr lang="en-US" altLang="zh-TW" dirty="0"/>
                  <a:t>}, k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altLang="zh-TW" dirty="0"/>
                  <a:t>0</a:t>
                </a:r>
              </a:p>
            </p:txBody>
          </p:sp>
        </mc:Choice>
        <mc:Fallback xmlns="">
          <p:sp>
            <p:nvSpPr>
              <p:cNvPr id="105475" name="Rectangle 3">
                <a:extLst>
                  <a:ext uri="{FF2B5EF4-FFF2-40B4-BE49-F238E27FC236}">
                    <a16:creationId xmlns:a16="http://schemas.microsoft.com/office/drawing/2014/main" id="{B22CD7E9-598F-6240-8779-F9D972FC1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990600"/>
                <a:ext cx="8991600" cy="4114800"/>
              </a:xfrm>
              <a:prstGeom prst="rect">
                <a:avLst/>
              </a:prstGeom>
              <a:blipFill>
                <a:blip r:embed="rId2"/>
                <a:stretch>
                  <a:fillRect l="-565" t="-1538" r="-8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4">
            <a:extLst>
              <a:ext uri="{FF2B5EF4-FFF2-40B4-BE49-F238E27FC236}">
                <a16:creationId xmlns:a16="http://schemas.microsoft.com/office/drawing/2014/main" id="{8F19C70B-ECA3-D44B-BDB2-6FBE61710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118" y="609758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2400" dirty="0" err="1">
                <a:solidFill>
                  <a:schemeClr val="tx1"/>
                </a:solidFill>
                <a:ea typeface="新細明體" panose="02020500000000000000" pitchFamily="18" charset="-120"/>
              </a:rPr>
              <a:t>i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225B807A-BB38-F246-B6D5-434C1FDC9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450" y="459467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k</a:t>
            </a: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9DF46906-ACE9-FC4F-83E4-737A9F49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427" y="605948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j</a:t>
            </a:r>
          </a:p>
        </p:txBody>
      </p:sp>
      <p:sp>
        <p:nvSpPr>
          <p:cNvPr id="23" name="Text Box 12">
            <a:extLst>
              <a:ext uri="{FF2B5EF4-FFF2-40B4-BE49-F238E27FC236}">
                <a16:creationId xmlns:a16="http://schemas.microsoft.com/office/drawing/2014/main" id="{B259D778-361E-B140-9FE2-730AD5256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470" y="5712808"/>
            <a:ext cx="15616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dirty="0">
                <a:solidFill>
                  <a:srgbClr val="0070C0"/>
                </a:solidFill>
              </a:rPr>
              <a:t>1, …, k-1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E933E2CB-E3F3-A042-AE47-D8B7C9637711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 bwMode="auto">
          <a:xfrm flipV="1">
            <a:off x="2910518" y="6326188"/>
            <a:ext cx="2191909" cy="38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12">
            <a:extLst>
              <a:ext uri="{FF2B5EF4-FFF2-40B4-BE49-F238E27FC236}">
                <a16:creationId xmlns:a16="http://schemas.microsoft.com/office/drawing/2014/main" id="{5AD668C6-23C4-694C-B6F2-4B5C39649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941" y="4868002"/>
            <a:ext cx="15616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dirty="0"/>
              <a:t>1, …, k-1</a:t>
            </a:r>
            <a:endParaRPr lang="en-US" altLang="zh-TW" sz="28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46" name="曲線接點 45">
            <a:extLst>
              <a:ext uri="{FF2B5EF4-FFF2-40B4-BE49-F238E27FC236}">
                <a16:creationId xmlns:a16="http://schemas.microsoft.com/office/drawing/2014/main" id="{2DDF349C-078C-C346-B18D-18E1E6EC60F9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 bwMode="auto">
          <a:xfrm rot="5400000" flipH="1" flipV="1">
            <a:off x="2631027" y="4874165"/>
            <a:ext cx="1236214" cy="1210632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 Box 12">
            <a:extLst>
              <a:ext uri="{FF2B5EF4-FFF2-40B4-BE49-F238E27FC236}">
                <a16:creationId xmlns:a16="http://schemas.microsoft.com/office/drawing/2014/main" id="{4CFA65D8-FE9E-F145-97BC-87D76F51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041" y="4850885"/>
            <a:ext cx="15616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dirty="0">
                <a:solidFill>
                  <a:srgbClr val="00B050"/>
                </a:solidFill>
              </a:rPr>
              <a:t>1, …, k-1</a:t>
            </a:r>
            <a:endParaRPr lang="en-US" altLang="zh-TW" sz="2800" dirty="0">
              <a:solidFill>
                <a:srgbClr val="00B050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62" name="曲線接點 61">
            <a:extLst>
              <a:ext uri="{FF2B5EF4-FFF2-40B4-BE49-F238E27FC236}">
                <a16:creationId xmlns:a16="http://schemas.microsoft.com/office/drawing/2014/main" id="{FD994FF4-F698-0141-95B6-4A56A0E7132A}"/>
              </a:ext>
            </a:extLst>
          </p:cNvPr>
          <p:cNvCxnSpPr>
            <a:cxnSpLocks/>
            <a:stCxn id="20" idx="6"/>
            <a:endCxn id="21" idx="0"/>
          </p:cNvCxnSpPr>
          <p:nvPr/>
        </p:nvCxnSpPr>
        <p:spPr bwMode="auto">
          <a:xfrm>
            <a:off x="4387850" y="4861374"/>
            <a:ext cx="981277" cy="1198114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FF57B02F-B85D-304F-BEA2-6C82BB1B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85081A0F-30B8-E44D-95A4-4054ED06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42DE-3C81-E541-8B1F-4AAF8110F61D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7780F67-2B01-5E4F-9BA5-758A8ABCE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53" y="1529848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tree</a:t>
            </a:r>
            <a:r>
              <a:rPr lang="en-US" altLang="zh-TW" dirty="0"/>
              <a:t> is a graph that is connected and acyclic</a:t>
            </a:r>
            <a:br>
              <a:rPr lang="en-US" altLang="zh-TW" dirty="0"/>
            </a:br>
            <a:r>
              <a:rPr lang="en-US" altLang="zh-TW" dirty="0"/>
              <a:t>(i.e., has no cycles)</a:t>
            </a:r>
          </a:p>
          <a:p>
            <a:r>
              <a:rPr lang="en-US" altLang="zh-TW" dirty="0"/>
              <a:t>A directed graph is </a:t>
            </a:r>
            <a:r>
              <a:rPr lang="en-US" altLang="zh-TW" dirty="0">
                <a:solidFill>
                  <a:srgbClr val="CC3300"/>
                </a:solidFill>
              </a:rPr>
              <a:t>strongly connected</a:t>
            </a:r>
            <a:r>
              <a:rPr lang="en-US" altLang="zh-TW" dirty="0"/>
              <a:t> if there </a:t>
            </a:r>
            <a:br>
              <a:rPr lang="en-US" altLang="zh-TW" dirty="0"/>
            </a:br>
            <a:r>
              <a:rPr lang="en-US" altLang="zh-TW" dirty="0"/>
              <a:t>is a </a:t>
            </a:r>
            <a:r>
              <a:rPr lang="en-US" altLang="zh-TW" b="1" dirty="0"/>
              <a:t>directed</a:t>
            </a:r>
            <a:r>
              <a:rPr lang="en-US" altLang="zh-TW" dirty="0"/>
              <a:t> path from u to v and also </a:t>
            </a:r>
            <a:br>
              <a:rPr lang="en-US" altLang="zh-TW" dirty="0"/>
            </a:br>
            <a:r>
              <a:rPr lang="en-US" altLang="zh-TW" dirty="0"/>
              <a:t>from v to u</a:t>
            </a:r>
          </a:p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strongly connected component</a:t>
            </a:r>
            <a:r>
              <a:rPr lang="en-US" altLang="zh-TW" dirty="0"/>
              <a:t> is a maximal subgraph that is strongly connected</a:t>
            </a:r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50C60205-0B6B-4640-B30B-AC214AD388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0302" y="386848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Connected Component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頁尾版面配置區 3">
            <a:extLst>
              <a:ext uri="{FF2B5EF4-FFF2-40B4-BE49-F238E27FC236}">
                <a16:creationId xmlns:a16="http://schemas.microsoft.com/office/drawing/2014/main" id="{57ED65A1-D7FD-074D-AE50-DFA45DC0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8" name="投影片編號版面配置區 4">
            <a:extLst>
              <a:ext uri="{FF2B5EF4-FFF2-40B4-BE49-F238E27FC236}">
                <a16:creationId xmlns:a16="http://schemas.microsoft.com/office/drawing/2014/main" id="{E23369D4-2EBE-F644-A8DD-22D5C5AD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8948B-2FEA-C147-A774-B1E4F27E7850}" type="slidenum">
              <a:rPr lang="en-US" altLang="zh-TW"/>
              <a:pPr/>
              <a:t>160</a:t>
            </a:fld>
            <a:endParaRPr lang="en-US" altLang="zh-TW"/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8898E5F8-DB5C-D846-B712-A39820138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00600"/>
            <a:ext cx="6830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(a) Digraph G             (b) Cost adjacency matrix for G</a:t>
            </a:r>
          </a:p>
        </p:txBody>
      </p:sp>
      <p:graphicFrame>
        <p:nvGraphicFramePr>
          <p:cNvPr id="24591" name="Object 15">
            <a:extLst>
              <a:ext uri="{FF2B5EF4-FFF2-40B4-BE49-F238E27FC236}">
                <a16:creationId xmlns:a16="http://schemas.microsoft.com/office/drawing/2014/main" id="{BAFA18E8-176E-224E-97B6-D34CA614E8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778999"/>
              </p:ext>
            </p:extLst>
          </p:nvPr>
        </p:nvGraphicFramePr>
        <p:xfrm>
          <a:off x="5293846" y="1520824"/>
          <a:ext cx="1987222" cy="3499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48" name="文件" r:id="rId3" imgW="2374900" imgH="4178300" progId="Word.Document.8">
                  <p:embed/>
                </p:oleObj>
              </mc:Choice>
              <mc:Fallback>
                <p:oleObj name="文件" r:id="rId3" imgW="2374900" imgH="4178300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846" y="1520824"/>
                        <a:ext cx="1987222" cy="3499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群組 12">
            <a:extLst>
              <a:ext uri="{FF2B5EF4-FFF2-40B4-BE49-F238E27FC236}">
                <a16:creationId xmlns:a16="http://schemas.microsoft.com/office/drawing/2014/main" id="{60A033AB-3B9D-0744-B708-A12FB528D6E6}"/>
              </a:ext>
            </a:extLst>
          </p:cNvPr>
          <p:cNvGrpSpPr/>
          <p:nvPr/>
        </p:nvGrpSpPr>
        <p:grpSpPr>
          <a:xfrm>
            <a:off x="1065213" y="1714501"/>
            <a:ext cx="2970213" cy="3014663"/>
            <a:chOff x="1065213" y="1714501"/>
            <a:chExt cx="2970213" cy="3014663"/>
          </a:xfrm>
        </p:grpSpPr>
        <p:grpSp>
          <p:nvGrpSpPr>
            <p:cNvPr id="24579" name="Group 3">
              <a:extLst>
                <a:ext uri="{FF2B5EF4-FFF2-40B4-BE49-F238E27FC236}">
                  <a16:creationId xmlns:a16="http://schemas.microsoft.com/office/drawing/2014/main" id="{1517827B-B76A-BD4B-AF41-BEB48BFC1B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213" y="1714501"/>
              <a:ext cx="2970213" cy="3014663"/>
              <a:chOff x="949" y="1154"/>
              <a:chExt cx="1871" cy="1899"/>
            </a:xfrm>
          </p:grpSpPr>
          <p:sp>
            <p:nvSpPr>
              <p:cNvPr id="24580" name="Oval 4">
                <a:extLst>
                  <a:ext uri="{FF2B5EF4-FFF2-40B4-BE49-F238E27FC236}">
                    <a16:creationId xmlns:a16="http://schemas.microsoft.com/office/drawing/2014/main" id="{1CDEFE61-0033-A54F-8358-0D3E64AC0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" y="1594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V</a:t>
                </a:r>
                <a:r>
                  <a:rPr lang="en-US" altLang="zh-TW" sz="2400" baseline="-250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  <a:endPara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42F4DF-B163-884E-BB00-D8B3D4D0A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1" y="2717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V</a:t>
                </a:r>
                <a:r>
                  <a:rPr lang="en-US" altLang="zh-TW" sz="2400" baseline="-250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  <a:endPara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24582" name="Oval 6">
                <a:extLst>
                  <a:ext uri="{FF2B5EF4-FFF2-40B4-BE49-F238E27FC236}">
                    <a16:creationId xmlns:a16="http://schemas.microsoft.com/office/drawing/2014/main" id="{E94009BA-56AA-9E49-AC11-F72031723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1610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V</a:t>
                </a:r>
                <a:r>
                  <a:rPr lang="en-US" altLang="zh-TW" sz="2400" baseline="-250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cxnSp>
            <p:nvCxnSpPr>
              <p:cNvPr id="24583" name="AutoShape 7">
                <a:extLst>
                  <a:ext uri="{FF2B5EF4-FFF2-40B4-BE49-F238E27FC236}">
                    <a16:creationId xmlns:a16="http://schemas.microsoft.com/office/drawing/2014/main" id="{6086A7E3-23AC-CF40-9E3C-2FB8A7DB4F75}"/>
                  </a:ext>
                </a:extLst>
              </p:cNvPr>
              <p:cNvCxnSpPr>
                <a:cxnSpLocks noChangeShapeType="1"/>
                <a:stCxn id="24582" idx="1"/>
                <a:endCxn id="24580" idx="7"/>
              </p:cNvCxnSpPr>
              <p:nvPr/>
            </p:nvCxnSpPr>
            <p:spPr bwMode="auto">
              <a:xfrm rot="16200000" flipV="1">
                <a:off x="1885" y="1011"/>
                <a:ext cx="16" cy="1279"/>
              </a:xfrm>
              <a:prstGeom prst="curvedConnector3">
                <a:avLst>
                  <a:gd name="adj1" fmla="val 1307539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584" name="AutoShape 8">
                <a:extLst>
                  <a:ext uri="{FF2B5EF4-FFF2-40B4-BE49-F238E27FC236}">
                    <a16:creationId xmlns:a16="http://schemas.microsoft.com/office/drawing/2014/main" id="{F0CB6DB5-87A2-4547-BD9A-67FE2101546A}"/>
                  </a:ext>
                </a:extLst>
              </p:cNvPr>
              <p:cNvCxnSpPr>
                <a:cxnSpLocks noChangeShapeType="1"/>
                <a:stCxn id="24580" idx="5"/>
                <a:endCxn id="24582" idx="3"/>
              </p:cNvCxnSpPr>
              <p:nvPr/>
            </p:nvCxnSpPr>
            <p:spPr bwMode="auto">
              <a:xfrm rot="16200000" flipH="1">
                <a:off x="1885" y="1249"/>
                <a:ext cx="16" cy="1279"/>
              </a:xfrm>
              <a:prstGeom prst="curvedConnector3">
                <a:avLst>
                  <a:gd name="adj1" fmla="val 1307539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587" name="AutoShape 11">
                <a:extLst>
                  <a:ext uri="{FF2B5EF4-FFF2-40B4-BE49-F238E27FC236}">
                    <a16:creationId xmlns:a16="http://schemas.microsoft.com/office/drawing/2014/main" id="{BB806ECE-45EB-D64A-8AAE-1F187B1F6B7C}"/>
                  </a:ext>
                </a:extLst>
              </p:cNvPr>
              <p:cNvCxnSpPr>
                <a:cxnSpLocks noChangeShapeType="1"/>
                <a:stCxn id="24581" idx="2"/>
                <a:endCxn id="24580" idx="3"/>
              </p:cNvCxnSpPr>
              <p:nvPr/>
            </p:nvCxnSpPr>
            <p:spPr bwMode="auto">
              <a:xfrm rot="10800000">
                <a:off x="1016" y="1881"/>
                <a:ext cx="705" cy="100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4588" name="Text Box 12">
                <a:extLst>
                  <a:ext uri="{FF2B5EF4-FFF2-40B4-BE49-F238E27FC236}">
                    <a16:creationId xmlns:a16="http://schemas.microsoft.com/office/drawing/2014/main" id="{35151B94-9B94-FB4D-9B27-DE9E93FBA7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2" y="1154"/>
                <a:ext cx="21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24589" name="Text Box 13">
                <a:extLst>
                  <a:ext uri="{FF2B5EF4-FFF2-40B4-BE49-F238E27FC236}">
                    <a16:creationId xmlns:a16="http://schemas.microsoft.com/office/drawing/2014/main" id="{D538CFC5-1CAE-6143-8A07-DEA86D494D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9" y="2448"/>
                <a:ext cx="23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3</a:t>
                </a:r>
              </a:p>
            </p:txBody>
          </p:sp>
        </p:grp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40A056D0-DA25-A843-9423-9FC72328B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1104" y="3587541"/>
              <a:ext cx="4316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25" name="Text Box 13">
              <a:extLst>
                <a:ext uri="{FF2B5EF4-FFF2-40B4-BE49-F238E27FC236}">
                  <a16:creationId xmlns:a16="http://schemas.microsoft.com/office/drawing/2014/main" id="{14167139-5260-9D42-B8E7-91C2E19C6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5946" y="3716217"/>
              <a:ext cx="31290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1EA811D7-7B98-6F4D-B331-1BEE28358017}"/>
                </a:ext>
              </a:extLst>
            </p:cNvPr>
            <p:cNvCxnSpPr>
              <a:cxnSpLocks/>
              <a:stCxn id="24580" idx="4"/>
              <a:endCxn id="24581" idx="1"/>
            </p:cNvCxnSpPr>
            <p:nvPr/>
          </p:nvCxnSpPr>
          <p:spPr bwMode="auto">
            <a:xfrm>
              <a:off x="1360488" y="2946401"/>
              <a:ext cx="1008390" cy="13274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60E2F56D-DE57-9343-ACC8-42E270CAB557}"/>
                </a:ext>
              </a:extLst>
            </p:cNvPr>
            <p:cNvCxnSpPr>
              <a:cxnSpLocks/>
              <a:stCxn id="24582" idx="4"/>
              <a:endCxn id="24581" idx="7"/>
            </p:cNvCxnSpPr>
            <p:nvPr/>
          </p:nvCxnSpPr>
          <p:spPr bwMode="auto">
            <a:xfrm flipH="1">
              <a:off x="2746048" y="2971801"/>
              <a:ext cx="1022678" cy="13020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Text Box 12">
              <a:extLst>
                <a:ext uri="{FF2B5EF4-FFF2-40B4-BE49-F238E27FC236}">
                  <a16:creationId xmlns:a16="http://schemas.microsoft.com/office/drawing/2014/main" id="{9236EC79-1DAD-F54B-90A5-F93FB7C30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393" y="2776835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</p:grpSp>
      <p:sp>
        <p:nvSpPr>
          <p:cNvPr id="46" name="Rectangle 2">
            <a:extLst>
              <a:ext uri="{FF2B5EF4-FFF2-40B4-BE49-F238E27FC236}">
                <a16:creationId xmlns:a16="http://schemas.microsoft.com/office/drawing/2014/main" id="{1BB3C978-151E-9C43-97F6-4F8B3320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2" y="125413"/>
            <a:ext cx="8132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</a:t>
            </a:r>
            <a:endParaRPr lang="en-US" altLang="zh-TW" sz="2400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頁尾版面配置區 3">
            <a:extLst>
              <a:ext uri="{FF2B5EF4-FFF2-40B4-BE49-F238E27FC236}">
                <a16:creationId xmlns:a16="http://schemas.microsoft.com/office/drawing/2014/main" id="{E24EC647-7A79-9144-A8DD-C7DBCD06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9" name="投影片編號版面配置區 4">
            <a:extLst>
              <a:ext uri="{FF2B5EF4-FFF2-40B4-BE49-F238E27FC236}">
                <a16:creationId xmlns:a16="http://schemas.microsoft.com/office/drawing/2014/main" id="{F0619627-C2E8-804A-B24D-4FDDA79D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D264-AA07-8E48-B368-CBCFC64DC062}" type="slidenum">
              <a:rPr lang="en-US" altLang="zh-TW"/>
              <a:pPr/>
              <a:t>161</a:t>
            </a:fld>
            <a:endParaRPr lang="en-US" altLang="zh-TW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2EDB13D-0A00-4889-BF28-9C7BE02064C0}"/>
              </a:ext>
            </a:extLst>
          </p:cNvPr>
          <p:cNvGrpSpPr/>
          <p:nvPr/>
        </p:nvGrpSpPr>
        <p:grpSpPr>
          <a:xfrm>
            <a:off x="6528364" y="1448868"/>
            <a:ext cx="1978025" cy="3475037"/>
            <a:chOff x="5800725" y="100013"/>
            <a:chExt cx="1978025" cy="3475037"/>
          </a:xfrm>
        </p:grpSpPr>
        <p:graphicFrame>
          <p:nvGraphicFramePr>
            <p:cNvPr id="107525" name="Object 5">
              <a:extLst>
                <a:ext uri="{FF2B5EF4-FFF2-40B4-BE49-F238E27FC236}">
                  <a16:creationId xmlns:a16="http://schemas.microsoft.com/office/drawing/2014/main" id="{08C543FA-8D62-EC42-967E-B995E460AED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1772973"/>
                </p:ext>
              </p:extLst>
            </p:nvPr>
          </p:nvGraphicFramePr>
          <p:xfrm>
            <a:off x="5821363" y="100013"/>
            <a:ext cx="1957387" cy="3475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948" name="文件" r:id="rId3" imgW="7099300" imgH="12547600" progId="Word.Document.8">
                    <p:embed/>
                  </p:oleObj>
                </mc:Choice>
                <mc:Fallback>
                  <p:oleObj name="文件" r:id="rId3" imgW="7099300" imgH="12547600" progId="Word.Document.8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21363" y="100013"/>
                          <a:ext cx="1957387" cy="3475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26" name="Text Box 6">
              <a:extLst>
                <a:ext uri="{FF2B5EF4-FFF2-40B4-BE49-F238E27FC236}">
                  <a16:creationId xmlns:a16="http://schemas.microsoft.com/office/drawing/2014/main" id="{F2C3D4E7-4C5E-8C4F-AFD1-0A2F30865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0725" y="212725"/>
              <a:ext cx="450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A</a:t>
              </a:r>
              <a:r>
                <a:rPr lang="en-US" altLang="zh-TW" baseline="30000">
                  <a:solidFill>
                    <a:schemeClr val="tx1"/>
                  </a:solidFill>
                </a:rPr>
                <a:t>0</a:t>
              </a:r>
              <a:endParaRPr lang="en-US" altLang="zh-TW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5A08021B-16ED-4D6B-B7AA-3DD7C9636F3E}"/>
              </a:ext>
            </a:extLst>
          </p:cNvPr>
          <p:cNvGrpSpPr/>
          <p:nvPr/>
        </p:nvGrpSpPr>
        <p:grpSpPr>
          <a:xfrm>
            <a:off x="3760822" y="3390900"/>
            <a:ext cx="1263650" cy="2316193"/>
            <a:chOff x="7659688" y="828675"/>
            <a:chExt cx="1263650" cy="2316193"/>
          </a:xfrm>
        </p:grpSpPr>
        <p:sp>
          <p:nvSpPr>
            <p:cNvPr id="107543" name="Rectangle 23">
              <a:extLst>
                <a:ext uri="{FF2B5EF4-FFF2-40B4-BE49-F238E27FC236}">
                  <a16:creationId xmlns:a16="http://schemas.microsoft.com/office/drawing/2014/main" id="{BDEC3A4B-8943-8B4D-B8C9-80A6FDB5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3075" y="828675"/>
              <a:ext cx="5064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A</a:t>
              </a:r>
              <a:r>
                <a:rPr lang="en-US" altLang="zh-TW" baseline="3000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07544" name="Text Box 24">
              <a:extLst>
                <a:ext uri="{FF2B5EF4-FFF2-40B4-BE49-F238E27FC236}">
                  <a16:creationId xmlns:a16="http://schemas.microsoft.com/office/drawing/2014/main" id="{A37DAE13-51C8-DC41-9B36-B70003005E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9688" y="1185863"/>
              <a:ext cx="1263650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0            0</a:t>
              </a:r>
            </a:p>
            <a:p>
              <a:endParaRPr lang="en-US" altLang="zh-TW">
                <a:solidFill>
                  <a:schemeClr val="tx1"/>
                </a:solidFill>
              </a:endParaRPr>
            </a:p>
            <a:p>
              <a:r>
                <a:rPr lang="en-US" altLang="zh-TW">
                  <a:solidFill>
                    <a:schemeClr val="tx1"/>
                  </a:solidFill>
                </a:rPr>
                <a:t>6            4</a:t>
              </a:r>
            </a:p>
            <a:p>
              <a:endParaRPr lang="en-US" altLang="zh-TW">
                <a:solidFill>
                  <a:schemeClr val="tx1"/>
                </a:solidFill>
              </a:endParaRPr>
            </a:p>
            <a:p>
              <a:r>
                <a:rPr lang="en-US" altLang="zh-TW">
                  <a:solidFill>
                    <a:schemeClr val="tx1"/>
                  </a:solidFill>
                </a:rPr>
                <a:t>3           11</a:t>
              </a:r>
            </a:p>
          </p:txBody>
        </p:sp>
        <p:sp>
          <p:nvSpPr>
            <p:cNvPr id="107546" name="Line 26">
              <a:extLst>
                <a:ext uri="{FF2B5EF4-FFF2-40B4-BE49-F238E27FC236}">
                  <a16:creationId xmlns:a16="http://schemas.microsoft.com/office/drawing/2014/main" id="{4C8A1A35-F517-0D4A-9186-6D4C05101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1475" y="1357313"/>
              <a:ext cx="6524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47" name="Line 27">
              <a:extLst>
                <a:ext uri="{FF2B5EF4-FFF2-40B4-BE49-F238E27FC236}">
                  <a16:creationId xmlns:a16="http://schemas.microsoft.com/office/drawing/2014/main" id="{A62C25F5-E4A5-1446-8930-7DEEFA5E0F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1475" y="1339850"/>
              <a:ext cx="652463" cy="671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48" name="Line 28">
              <a:extLst>
                <a:ext uri="{FF2B5EF4-FFF2-40B4-BE49-F238E27FC236}">
                  <a16:creationId xmlns:a16="http://schemas.microsoft.com/office/drawing/2014/main" id="{59753EC9-F52B-8A4B-B5C5-2FBE9A09E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6400" y="1339850"/>
              <a:ext cx="547688" cy="1270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49" name="Line 29">
              <a:extLst>
                <a:ext uri="{FF2B5EF4-FFF2-40B4-BE49-F238E27FC236}">
                  <a16:creationId xmlns:a16="http://schemas.microsoft.com/office/drawing/2014/main" id="{5C529A7F-A680-0644-85B6-2B43422951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91475" y="1393825"/>
              <a:ext cx="652463" cy="598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50" name="Line 30">
              <a:extLst>
                <a:ext uri="{FF2B5EF4-FFF2-40B4-BE49-F238E27FC236}">
                  <a16:creationId xmlns:a16="http://schemas.microsoft.com/office/drawing/2014/main" id="{C39CFD39-F3BE-E840-BE3E-357843770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6400" y="1974850"/>
              <a:ext cx="582613" cy="36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51" name="Line 31">
              <a:extLst>
                <a:ext uri="{FF2B5EF4-FFF2-40B4-BE49-F238E27FC236}">
                  <a16:creationId xmlns:a16="http://schemas.microsoft.com/office/drawing/2014/main" id="{78400E8A-4CD8-7245-AE61-8E8D88671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8938" y="2011363"/>
              <a:ext cx="547687" cy="581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52" name="Line 32">
              <a:extLst>
                <a:ext uri="{FF2B5EF4-FFF2-40B4-BE49-F238E27FC236}">
                  <a16:creationId xmlns:a16="http://schemas.microsoft.com/office/drawing/2014/main" id="{0BFB61C6-35B8-CB4B-A679-7180E7C9C6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91475" y="1428750"/>
              <a:ext cx="635000" cy="118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53" name="Line 33">
              <a:extLst>
                <a:ext uri="{FF2B5EF4-FFF2-40B4-BE49-F238E27FC236}">
                  <a16:creationId xmlns:a16="http://schemas.microsoft.com/office/drawing/2014/main" id="{86A6FEE2-0E8B-8243-BFA2-2F01D0E6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08938" y="2011363"/>
              <a:ext cx="617537" cy="598487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54" name="Line 34">
              <a:extLst>
                <a:ext uri="{FF2B5EF4-FFF2-40B4-BE49-F238E27FC236}">
                  <a16:creationId xmlns:a16="http://schemas.microsoft.com/office/drawing/2014/main" id="{06704558-DB5C-0849-B850-B7A3BB8C6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4013" y="2609850"/>
              <a:ext cx="6175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87" name="Text Box 67">
              <a:extLst>
                <a:ext uri="{FF2B5EF4-FFF2-40B4-BE49-F238E27FC236}">
                  <a16:creationId xmlns:a16="http://schemas.microsoft.com/office/drawing/2014/main" id="{CF76D21F-76EA-DE47-8CD3-2D7E21BCB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2580" y="2744758"/>
              <a:ext cx="3978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/>
                <a:t>v</a:t>
              </a:r>
              <a:r>
                <a:rPr lang="en-US" altLang="zh-TW" baseline="-25000" dirty="0"/>
                <a:t>0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5FC6AAF5-EC92-465B-AC46-8CC5340BE658}"/>
              </a:ext>
            </a:extLst>
          </p:cNvPr>
          <p:cNvGrpSpPr/>
          <p:nvPr/>
        </p:nvGrpSpPr>
        <p:grpSpPr>
          <a:xfrm>
            <a:off x="653555" y="1638300"/>
            <a:ext cx="2015033" cy="3505200"/>
            <a:chOff x="281780" y="682625"/>
            <a:chExt cx="2015033" cy="3505200"/>
          </a:xfrm>
        </p:grpSpPr>
        <p:graphicFrame>
          <p:nvGraphicFramePr>
            <p:cNvPr id="107523" name="Object 3">
              <a:extLst>
                <a:ext uri="{FF2B5EF4-FFF2-40B4-BE49-F238E27FC236}">
                  <a16:creationId xmlns:a16="http://schemas.microsoft.com/office/drawing/2014/main" id="{0278D47B-3952-694C-90F5-3AFADE33447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3471151"/>
                </p:ext>
              </p:extLst>
            </p:nvPr>
          </p:nvGraphicFramePr>
          <p:xfrm>
            <a:off x="314025" y="682625"/>
            <a:ext cx="1982788" cy="3505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949" name="Document" r:id="rId5" imgW="7099300" imgH="12547600" progId="Word.Document.8">
                    <p:embed/>
                  </p:oleObj>
                </mc:Choice>
                <mc:Fallback>
                  <p:oleObj name="Document" r:id="rId5" imgW="7099300" imgH="12547600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025" y="682625"/>
                          <a:ext cx="1982788" cy="3505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24" name="Text Box 4">
              <a:extLst>
                <a:ext uri="{FF2B5EF4-FFF2-40B4-BE49-F238E27FC236}">
                  <a16:creationId xmlns:a16="http://schemas.microsoft.com/office/drawing/2014/main" id="{0EE60076-3EAA-CD41-A783-A6DF1615D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780" y="788988"/>
              <a:ext cx="5064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30000" dirty="0">
                  <a:solidFill>
                    <a:schemeClr val="tx1"/>
                  </a:solidFill>
                </a:rPr>
                <a:t>-1</a:t>
              </a:r>
              <a:endParaRPr lang="en-US" altLang="zh-TW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D83060B-FFDE-FC4D-9B5D-92E8CF308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444" y="419714"/>
            <a:ext cx="2530406" cy="262529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DFF7485-5842-4250-9048-1B4B09F29F8E}"/>
              </a:ext>
            </a:extLst>
          </p:cNvPr>
          <p:cNvSpPr txBox="1"/>
          <p:nvPr/>
        </p:nvSpPr>
        <p:spPr>
          <a:xfrm>
            <a:off x="2371350" y="3719483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0 to 0: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A284A80-78D3-4277-B226-4215ACB41FFB}"/>
              </a:ext>
            </a:extLst>
          </p:cNvPr>
          <p:cNvSpPr txBox="1"/>
          <p:nvPr/>
        </p:nvSpPr>
        <p:spPr>
          <a:xfrm>
            <a:off x="2361959" y="4317125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1 to 0: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DFD55A37-5A1A-4DA1-B010-ED41557E8477}"/>
              </a:ext>
            </a:extLst>
          </p:cNvPr>
          <p:cNvSpPr txBox="1"/>
          <p:nvPr/>
        </p:nvSpPr>
        <p:spPr>
          <a:xfrm>
            <a:off x="2361959" y="4906873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2 to 0: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430E919-2037-44C8-A70D-83E234A12E4D}"/>
              </a:ext>
            </a:extLst>
          </p:cNvPr>
          <p:cNvSpPr txBox="1"/>
          <p:nvPr/>
        </p:nvSpPr>
        <p:spPr>
          <a:xfrm>
            <a:off x="4921034" y="3738510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0 to 0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FBEEF33-8936-4423-AAC1-25A179B23FF1}"/>
              </a:ext>
            </a:extLst>
          </p:cNvPr>
          <p:cNvSpPr txBox="1"/>
          <p:nvPr/>
        </p:nvSpPr>
        <p:spPr>
          <a:xfrm>
            <a:off x="4921034" y="4322871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0 to 1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52112A5-AEF3-4706-B27C-DAA70C406AD8}"/>
              </a:ext>
            </a:extLst>
          </p:cNvPr>
          <p:cNvSpPr txBox="1"/>
          <p:nvPr/>
        </p:nvSpPr>
        <p:spPr>
          <a:xfrm>
            <a:off x="4922515" y="4923905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0 to 2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4248F46-5576-422F-9824-F7100FD871FF}"/>
                  </a:ext>
                </a:extLst>
              </p:cNvPr>
              <p:cNvSpPr/>
              <p:nvPr/>
            </p:nvSpPr>
            <p:spPr>
              <a:xfrm>
                <a:off x="1159968" y="5741987"/>
                <a:ext cx="701971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/>
                  <a:t>A</a:t>
                </a:r>
                <a:r>
                  <a:rPr lang="en-US" altLang="zh-TW" baseline="30000" dirty="0"/>
                  <a:t>0</a:t>
                </a:r>
                <a:r>
                  <a:rPr lang="en-US" altLang="zh-TW" dirty="0"/>
                  <a:t>[2][1] = min{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A</a:t>
                </a:r>
                <a:r>
                  <a:rPr lang="en-US" altLang="zh-TW" baseline="30000" dirty="0">
                    <a:solidFill>
                      <a:srgbClr val="0070C0"/>
                    </a:solidFill>
                  </a:rPr>
                  <a:t>-1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[2][1]</a:t>
                </a:r>
                <a:r>
                  <a:rPr lang="en-US" altLang="zh-TW" dirty="0"/>
                  <a:t>,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A</a:t>
                </a:r>
                <a:r>
                  <a:rPr lang="en-US" altLang="zh-TW" baseline="30000" dirty="0">
                    <a:solidFill>
                      <a:srgbClr val="C00000"/>
                    </a:solidFill>
                  </a:rPr>
                  <a:t>-1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[2][0]</a:t>
                </a:r>
                <a:r>
                  <a:rPr lang="en-US" altLang="zh-TW" dirty="0"/>
                  <a:t>+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A</a:t>
                </a:r>
                <a:r>
                  <a:rPr lang="en-US" altLang="zh-TW" baseline="30000" dirty="0">
                    <a:solidFill>
                      <a:srgbClr val="00B050"/>
                    </a:solidFill>
                  </a:rPr>
                  <a:t>-1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[0][1]</a:t>
                </a:r>
                <a:r>
                  <a:rPr lang="en-US" altLang="zh-TW" dirty="0"/>
                  <a:t>} = {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TW" dirty="0"/>
                  <a:t>, 3+4} = 7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4248F46-5576-422F-9824-F7100FD87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968" y="5741987"/>
                <a:ext cx="7019710" cy="400110"/>
              </a:xfrm>
              <a:prstGeom prst="rect">
                <a:avLst/>
              </a:prstGeom>
              <a:blipFill>
                <a:blip r:embed="rId8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頁尾版面配置區 3">
            <a:extLst>
              <a:ext uri="{FF2B5EF4-FFF2-40B4-BE49-F238E27FC236}">
                <a16:creationId xmlns:a16="http://schemas.microsoft.com/office/drawing/2014/main" id="{E24EC647-7A79-9144-A8DD-C7DBCD06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9" name="投影片編號版面配置區 4">
            <a:extLst>
              <a:ext uri="{FF2B5EF4-FFF2-40B4-BE49-F238E27FC236}">
                <a16:creationId xmlns:a16="http://schemas.microsoft.com/office/drawing/2014/main" id="{F0619627-C2E8-804A-B24D-4FDDA79D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D264-AA07-8E48-B368-CBCFC64DC062}" type="slidenum">
              <a:rPr lang="en-US" altLang="zh-TW"/>
              <a:pPr/>
              <a:t>162</a:t>
            </a:fld>
            <a:endParaRPr lang="en-US" altLang="zh-TW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3546B445-57B3-4AB9-89EF-FF590BB595FA}"/>
              </a:ext>
            </a:extLst>
          </p:cNvPr>
          <p:cNvGrpSpPr/>
          <p:nvPr/>
        </p:nvGrpSpPr>
        <p:grpSpPr>
          <a:xfrm>
            <a:off x="789218" y="1437558"/>
            <a:ext cx="1978025" cy="3475037"/>
            <a:chOff x="5800725" y="100013"/>
            <a:chExt cx="1978025" cy="3475037"/>
          </a:xfrm>
        </p:grpSpPr>
        <p:graphicFrame>
          <p:nvGraphicFramePr>
            <p:cNvPr id="107525" name="Object 5">
              <a:extLst>
                <a:ext uri="{FF2B5EF4-FFF2-40B4-BE49-F238E27FC236}">
                  <a16:creationId xmlns:a16="http://schemas.microsoft.com/office/drawing/2014/main" id="{08C543FA-8D62-EC42-967E-B995E460AED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9998542"/>
                </p:ext>
              </p:extLst>
            </p:nvPr>
          </p:nvGraphicFramePr>
          <p:xfrm>
            <a:off x="5821363" y="100013"/>
            <a:ext cx="1957387" cy="3475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654" name="文件" r:id="rId3" imgW="7099300" imgH="12547600" progId="Word.Document.8">
                    <p:embed/>
                  </p:oleObj>
                </mc:Choice>
                <mc:Fallback>
                  <p:oleObj name="文件" r:id="rId3" imgW="7099300" imgH="12547600" progId="Word.Document.8">
                    <p:embed/>
                    <p:pic>
                      <p:nvPicPr>
                        <p:cNvPr id="107525" name="Object 5">
                          <a:extLst>
                            <a:ext uri="{FF2B5EF4-FFF2-40B4-BE49-F238E27FC236}">
                              <a16:creationId xmlns:a16="http://schemas.microsoft.com/office/drawing/2014/main" id="{08C543FA-8D62-EC42-967E-B995E460AE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21363" y="100013"/>
                          <a:ext cx="1957387" cy="3475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26" name="Text Box 6">
              <a:extLst>
                <a:ext uri="{FF2B5EF4-FFF2-40B4-BE49-F238E27FC236}">
                  <a16:creationId xmlns:a16="http://schemas.microsoft.com/office/drawing/2014/main" id="{F2C3D4E7-4C5E-8C4F-AFD1-0A2F30865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0725" y="212725"/>
              <a:ext cx="450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A</a:t>
              </a:r>
              <a:r>
                <a:rPr lang="en-US" altLang="zh-TW" baseline="30000">
                  <a:solidFill>
                    <a:schemeClr val="tx1"/>
                  </a:solidFill>
                </a:rPr>
                <a:t>0</a:t>
              </a:r>
              <a:endParaRPr lang="en-US" altLang="zh-TW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82EEEE9-C40A-4098-AC49-C80DCF69304A}"/>
              </a:ext>
            </a:extLst>
          </p:cNvPr>
          <p:cNvGrpSpPr/>
          <p:nvPr/>
        </p:nvGrpSpPr>
        <p:grpSpPr>
          <a:xfrm>
            <a:off x="6561455" y="1473276"/>
            <a:ext cx="1922462" cy="3403600"/>
            <a:chOff x="6561455" y="1473276"/>
            <a:chExt cx="1922462" cy="3403600"/>
          </a:xfrm>
        </p:grpSpPr>
        <p:graphicFrame>
          <p:nvGraphicFramePr>
            <p:cNvPr id="107527" name="Object 7">
              <a:extLst>
                <a:ext uri="{FF2B5EF4-FFF2-40B4-BE49-F238E27FC236}">
                  <a16:creationId xmlns:a16="http://schemas.microsoft.com/office/drawing/2014/main" id="{F9F67723-D097-9243-AED1-AD4D2E0B62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2349218"/>
                </p:ext>
              </p:extLst>
            </p:nvPr>
          </p:nvGraphicFramePr>
          <p:xfrm>
            <a:off x="6561455" y="1473276"/>
            <a:ext cx="1922462" cy="340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655" name="文件" r:id="rId5" imgW="6311900" imgH="12547600" progId="Word.Document.8">
                    <p:embed/>
                  </p:oleObj>
                </mc:Choice>
                <mc:Fallback>
                  <p:oleObj name="文件" r:id="rId5" imgW="6311900" imgH="12547600" progId="Word.Document.8">
                    <p:embed/>
                    <p:pic>
                      <p:nvPicPr>
                        <p:cNvPr id="107527" name="Object 7">
                          <a:extLst>
                            <a:ext uri="{FF2B5EF4-FFF2-40B4-BE49-F238E27FC236}">
                              <a16:creationId xmlns:a16="http://schemas.microsoft.com/office/drawing/2014/main" id="{F9F67723-D097-9243-AED1-AD4D2E0B62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1455" y="1473276"/>
                          <a:ext cx="1922462" cy="3403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28" name="Text Box 8">
              <a:extLst>
                <a:ext uri="{FF2B5EF4-FFF2-40B4-BE49-F238E27FC236}">
                  <a16:creationId xmlns:a16="http://schemas.microsoft.com/office/drawing/2014/main" id="{ED1C6066-8E6E-6540-A534-6AEF33C97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1455" y="1550269"/>
              <a:ext cx="450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30000" dirty="0">
                  <a:solidFill>
                    <a:schemeClr val="tx1"/>
                  </a:solidFill>
                </a:rPr>
                <a:t>1</a:t>
              </a:r>
              <a:endParaRPr lang="en-US" altLang="zh-TW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161C686-4A6B-4D63-BD4B-9E90BF37002F}"/>
              </a:ext>
            </a:extLst>
          </p:cNvPr>
          <p:cNvGrpSpPr/>
          <p:nvPr/>
        </p:nvGrpSpPr>
        <p:grpSpPr>
          <a:xfrm>
            <a:off x="3792572" y="3196280"/>
            <a:ext cx="1200150" cy="2357468"/>
            <a:chOff x="3765539" y="3610052"/>
            <a:chExt cx="1200150" cy="2357468"/>
          </a:xfrm>
        </p:grpSpPr>
        <p:sp>
          <p:nvSpPr>
            <p:cNvPr id="107565" name="Rectangle 45">
              <a:extLst>
                <a:ext uri="{FF2B5EF4-FFF2-40B4-BE49-F238E27FC236}">
                  <a16:creationId xmlns:a16="http://schemas.microsoft.com/office/drawing/2014/main" id="{7EAE47E9-4FBE-E641-83AE-BF60B2704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64" y="3610052"/>
              <a:ext cx="450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A</a:t>
              </a:r>
              <a:r>
                <a:rPr lang="en-US" altLang="zh-TW" baseline="300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7566" name="Text Box 46">
              <a:extLst>
                <a:ext uri="{FF2B5EF4-FFF2-40B4-BE49-F238E27FC236}">
                  <a16:creationId xmlns:a16="http://schemas.microsoft.com/office/drawing/2014/main" id="{79A5A25B-BA59-344C-B891-8034278F8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539" y="3967240"/>
              <a:ext cx="1200150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4            6</a:t>
              </a:r>
            </a:p>
            <a:p>
              <a:endParaRPr lang="en-US" altLang="zh-TW" dirty="0">
                <a:solidFill>
                  <a:schemeClr val="tx1"/>
                </a:solidFill>
              </a:endParaRPr>
            </a:p>
            <a:p>
              <a:r>
                <a:rPr lang="en-US" altLang="zh-TW" dirty="0">
                  <a:solidFill>
                    <a:schemeClr val="tx1"/>
                  </a:solidFill>
                </a:rPr>
                <a:t>0            0</a:t>
              </a:r>
            </a:p>
            <a:p>
              <a:endParaRPr lang="en-US" altLang="zh-TW" dirty="0">
                <a:solidFill>
                  <a:schemeClr val="tx1"/>
                </a:solidFill>
              </a:endParaRPr>
            </a:p>
            <a:p>
              <a:r>
                <a:rPr lang="en-US" altLang="zh-TW" dirty="0">
                  <a:solidFill>
                    <a:schemeClr val="tx1"/>
                  </a:solidFill>
                </a:rPr>
                <a:t>7           2</a:t>
              </a:r>
            </a:p>
          </p:txBody>
        </p:sp>
        <p:sp>
          <p:nvSpPr>
            <p:cNvPr id="107567" name="Line 47">
              <a:extLst>
                <a:ext uri="{FF2B5EF4-FFF2-40B4-BE49-F238E27FC236}">
                  <a16:creationId xmlns:a16="http://schemas.microsoft.com/office/drawing/2014/main" id="{BDAAD5CB-36BD-C842-BDF5-B0F00ACAD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576" y="4138690"/>
              <a:ext cx="6524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68" name="Line 48">
              <a:extLst>
                <a:ext uri="{FF2B5EF4-FFF2-40B4-BE49-F238E27FC236}">
                  <a16:creationId xmlns:a16="http://schemas.microsoft.com/office/drawing/2014/main" id="{3116252A-A02B-5742-8DBF-D6AA04E3C2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576" y="4121227"/>
              <a:ext cx="652463" cy="671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69" name="Line 49">
              <a:extLst>
                <a:ext uri="{FF2B5EF4-FFF2-40B4-BE49-F238E27FC236}">
                  <a16:creationId xmlns:a16="http://schemas.microsoft.com/office/drawing/2014/main" id="{6FCE1E1A-2A2B-9641-90F8-42B63B85D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501" y="4121227"/>
              <a:ext cx="547688" cy="127000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0" name="Line 50">
              <a:extLst>
                <a:ext uri="{FF2B5EF4-FFF2-40B4-BE49-F238E27FC236}">
                  <a16:creationId xmlns:a16="http://schemas.microsoft.com/office/drawing/2014/main" id="{6F1195E8-C212-A743-9EAA-37856609A5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5576" y="4175202"/>
              <a:ext cx="652463" cy="598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1" name="Line 51">
              <a:extLst>
                <a:ext uri="{FF2B5EF4-FFF2-40B4-BE49-F238E27FC236}">
                  <a16:creationId xmlns:a16="http://schemas.microsoft.com/office/drawing/2014/main" id="{EA0EB692-79C8-0B41-91A9-F76E1C7F4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501" y="4756227"/>
              <a:ext cx="582613" cy="36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2" name="Line 52">
              <a:extLst>
                <a:ext uri="{FF2B5EF4-FFF2-40B4-BE49-F238E27FC236}">
                  <a16:creationId xmlns:a16="http://schemas.microsoft.com/office/drawing/2014/main" id="{064DA067-A86B-F242-B9C1-8D50F88E4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3039" y="4792740"/>
              <a:ext cx="547687" cy="581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3" name="Line 53">
              <a:extLst>
                <a:ext uri="{FF2B5EF4-FFF2-40B4-BE49-F238E27FC236}">
                  <a16:creationId xmlns:a16="http://schemas.microsoft.com/office/drawing/2014/main" id="{DA55E856-600F-3B46-93EA-B41A2F3F42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5576" y="4210127"/>
              <a:ext cx="635000" cy="118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4" name="Line 54">
              <a:extLst>
                <a:ext uri="{FF2B5EF4-FFF2-40B4-BE49-F238E27FC236}">
                  <a16:creationId xmlns:a16="http://schemas.microsoft.com/office/drawing/2014/main" id="{F2C7F47E-4D16-C44A-87BC-1BD8944B3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039" y="4792740"/>
              <a:ext cx="617537" cy="598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5" name="Line 55">
              <a:extLst>
                <a:ext uri="{FF2B5EF4-FFF2-40B4-BE49-F238E27FC236}">
                  <a16:creationId xmlns:a16="http://schemas.microsoft.com/office/drawing/2014/main" id="{E132309F-92DA-E044-97DD-D72137C08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8114" y="5391227"/>
              <a:ext cx="6175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88" name="Text Box 68">
              <a:extLst>
                <a:ext uri="{FF2B5EF4-FFF2-40B4-BE49-F238E27FC236}">
                  <a16:creationId xmlns:a16="http://schemas.microsoft.com/office/drawing/2014/main" id="{78BF921C-7783-D441-9003-59BD60D85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5568" y="5567410"/>
              <a:ext cx="3978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/>
                <a:t>v</a:t>
              </a:r>
              <a:r>
                <a:rPr lang="en-US" altLang="zh-TW" baseline="-25000" dirty="0"/>
                <a:t>1</a:t>
              </a: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id="{1895CE17-2DCA-41CA-8D8D-E7EDCB829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444" y="419714"/>
            <a:ext cx="2530406" cy="2625296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8BE341B-B64C-4F01-A5F6-1708CFE4F3F5}"/>
              </a:ext>
            </a:extLst>
          </p:cNvPr>
          <p:cNvSpPr/>
          <p:nvPr/>
        </p:nvSpPr>
        <p:spPr>
          <a:xfrm>
            <a:off x="1159968" y="5741987"/>
            <a:ext cx="70197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30000" dirty="0"/>
              <a:t>1</a:t>
            </a:r>
            <a:r>
              <a:rPr lang="en-US" altLang="zh-TW" dirty="0"/>
              <a:t>[0][2] = min{</a:t>
            </a:r>
            <a:r>
              <a:rPr lang="en-US" altLang="zh-TW" dirty="0">
                <a:solidFill>
                  <a:srgbClr val="0070C0"/>
                </a:solidFill>
              </a:rPr>
              <a:t>A</a:t>
            </a:r>
            <a:r>
              <a:rPr lang="en-US" altLang="zh-TW" baseline="30000" dirty="0">
                <a:solidFill>
                  <a:srgbClr val="0070C0"/>
                </a:solidFill>
              </a:rPr>
              <a:t>0</a:t>
            </a:r>
            <a:r>
              <a:rPr lang="en-US" altLang="zh-TW" dirty="0">
                <a:solidFill>
                  <a:srgbClr val="0070C0"/>
                </a:solidFill>
              </a:rPr>
              <a:t>[0][2]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C00000"/>
                </a:solidFill>
              </a:rPr>
              <a:t>A</a:t>
            </a:r>
            <a:r>
              <a:rPr lang="en-US" altLang="zh-TW" baseline="30000" dirty="0">
                <a:solidFill>
                  <a:srgbClr val="C00000"/>
                </a:solidFill>
              </a:rPr>
              <a:t>0</a:t>
            </a:r>
            <a:r>
              <a:rPr lang="en-US" altLang="zh-TW" dirty="0">
                <a:solidFill>
                  <a:srgbClr val="C00000"/>
                </a:solidFill>
              </a:rPr>
              <a:t>[0][1]</a:t>
            </a:r>
            <a:r>
              <a:rPr lang="en-US" altLang="zh-TW" dirty="0"/>
              <a:t>+</a:t>
            </a:r>
            <a:r>
              <a:rPr lang="en-US" altLang="zh-TW" dirty="0">
                <a:solidFill>
                  <a:srgbClr val="00B050"/>
                </a:solidFill>
              </a:rPr>
              <a:t>A</a:t>
            </a:r>
            <a:r>
              <a:rPr lang="en-US" altLang="zh-TW" baseline="30000" dirty="0">
                <a:solidFill>
                  <a:srgbClr val="00B050"/>
                </a:solidFill>
              </a:rPr>
              <a:t>0</a:t>
            </a:r>
            <a:r>
              <a:rPr lang="en-US" altLang="zh-TW" dirty="0">
                <a:solidFill>
                  <a:srgbClr val="00B050"/>
                </a:solidFill>
              </a:rPr>
              <a:t>[1][2]</a:t>
            </a:r>
            <a:r>
              <a:rPr lang="en-US" altLang="zh-TW" dirty="0"/>
              <a:t>} = {11, 4+2} = 6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1A4749A-F482-4F48-B506-BB312CD11691}"/>
              </a:ext>
            </a:extLst>
          </p:cNvPr>
          <p:cNvSpPr txBox="1"/>
          <p:nvPr/>
        </p:nvSpPr>
        <p:spPr>
          <a:xfrm>
            <a:off x="2454105" y="3552261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0 to 1: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6B439CF-AE0D-449C-8270-274D3AEE4364}"/>
              </a:ext>
            </a:extLst>
          </p:cNvPr>
          <p:cNvSpPr txBox="1"/>
          <p:nvPr/>
        </p:nvSpPr>
        <p:spPr>
          <a:xfrm>
            <a:off x="2458010" y="4167012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1 to 1: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AB31CDE-3007-457E-94CC-A49A8701F946}"/>
              </a:ext>
            </a:extLst>
          </p:cNvPr>
          <p:cNvSpPr txBox="1"/>
          <p:nvPr/>
        </p:nvSpPr>
        <p:spPr>
          <a:xfrm>
            <a:off x="2446111" y="4759440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2 to 1: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CF59C61-5B4F-48B3-A391-77C61B73DCD1}"/>
              </a:ext>
            </a:extLst>
          </p:cNvPr>
          <p:cNvSpPr txBox="1"/>
          <p:nvPr/>
        </p:nvSpPr>
        <p:spPr>
          <a:xfrm>
            <a:off x="4988360" y="3553660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1 to 0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1372FEA-CF2F-4842-8CC9-D9CFA761E0F1}"/>
              </a:ext>
            </a:extLst>
          </p:cNvPr>
          <p:cNvSpPr txBox="1"/>
          <p:nvPr/>
        </p:nvSpPr>
        <p:spPr>
          <a:xfrm>
            <a:off x="4988360" y="4138021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1 to 1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1467EC0-2495-4266-843B-1D3103260528}"/>
              </a:ext>
            </a:extLst>
          </p:cNvPr>
          <p:cNvSpPr txBox="1"/>
          <p:nvPr/>
        </p:nvSpPr>
        <p:spPr>
          <a:xfrm>
            <a:off x="4989841" y="4739055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1 to 2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06228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頁尾版面配置區 3">
            <a:extLst>
              <a:ext uri="{FF2B5EF4-FFF2-40B4-BE49-F238E27FC236}">
                <a16:creationId xmlns:a16="http://schemas.microsoft.com/office/drawing/2014/main" id="{E24EC647-7A79-9144-A8DD-C7DBCD06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9" name="投影片編號版面配置區 4">
            <a:extLst>
              <a:ext uri="{FF2B5EF4-FFF2-40B4-BE49-F238E27FC236}">
                <a16:creationId xmlns:a16="http://schemas.microsoft.com/office/drawing/2014/main" id="{F0619627-C2E8-804A-B24D-4FDDA79D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91250" y="6097588"/>
            <a:ext cx="1905000" cy="457200"/>
          </a:xfrm>
        </p:spPr>
        <p:txBody>
          <a:bodyPr/>
          <a:lstStyle/>
          <a:p>
            <a:fld id="{ACD2D264-AA07-8E48-B368-CBCFC64DC062}" type="slidenum">
              <a:rPr lang="en-US" altLang="zh-TW"/>
              <a:pPr/>
              <a:t>163</a:t>
            </a:fld>
            <a:endParaRPr lang="en-US" altLang="zh-TW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98E3A1E-E554-4B7A-B933-C205F627F4C1}"/>
              </a:ext>
            </a:extLst>
          </p:cNvPr>
          <p:cNvGrpSpPr/>
          <p:nvPr/>
        </p:nvGrpSpPr>
        <p:grpSpPr>
          <a:xfrm>
            <a:off x="6345876" y="1341437"/>
            <a:ext cx="1922463" cy="3792538"/>
            <a:chOff x="5749925" y="3457575"/>
            <a:chExt cx="1922463" cy="3792538"/>
          </a:xfrm>
        </p:grpSpPr>
        <p:graphicFrame>
          <p:nvGraphicFramePr>
            <p:cNvPr id="107529" name="Object 9">
              <a:extLst>
                <a:ext uri="{FF2B5EF4-FFF2-40B4-BE49-F238E27FC236}">
                  <a16:creationId xmlns:a16="http://schemas.microsoft.com/office/drawing/2014/main" id="{F8362B42-AD4F-394A-A708-B3F3CF0F294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5162080"/>
                </p:ext>
              </p:extLst>
            </p:nvPr>
          </p:nvGraphicFramePr>
          <p:xfrm>
            <a:off x="5767388" y="3457575"/>
            <a:ext cx="1905000" cy="3792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83" name="文件" r:id="rId3" imgW="6311900" imgH="12547600" progId="Word.Document.8">
                    <p:embed/>
                  </p:oleObj>
                </mc:Choice>
                <mc:Fallback>
                  <p:oleObj name="文件" r:id="rId3" imgW="6311900" imgH="12547600" progId="Word.Document.8">
                    <p:embed/>
                    <p:pic>
                      <p:nvPicPr>
                        <p:cNvPr id="107529" name="Object 9">
                          <a:extLst>
                            <a:ext uri="{FF2B5EF4-FFF2-40B4-BE49-F238E27FC236}">
                              <a16:creationId xmlns:a16="http://schemas.microsoft.com/office/drawing/2014/main" id="{F8362B42-AD4F-394A-A708-B3F3CF0F29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7388" y="3457575"/>
                          <a:ext cx="1905000" cy="3792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30" name="Text Box 10">
              <a:extLst>
                <a:ext uri="{FF2B5EF4-FFF2-40B4-BE49-F238E27FC236}">
                  <a16:creationId xmlns:a16="http://schemas.microsoft.com/office/drawing/2014/main" id="{04E30FE9-82A8-0143-AFCE-1928B77B3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9925" y="3562350"/>
              <a:ext cx="450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A</a:t>
              </a:r>
              <a:r>
                <a:rPr lang="en-US" altLang="zh-TW" baseline="30000">
                  <a:solidFill>
                    <a:schemeClr val="tx1"/>
                  </a:solidFill>
                </a:rPr>
                <a:t>2</a:t>
              </a:r>
              <a:endParaRPr lang="en-US" altLang="zh-TW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D17917F8-811F-4F2A-A323-6EC4B3552A20}"/>
              </a:ext>
            </a:extLst>
          </p:cNvPr>
          <p:cNvGrpSpPr/>
          <p:nvPr/>
        </p:nvGrpSpPr>
        <p:grpSpPr>
          <a:xfrm>
            <a:off x="3778285" y="3211482"/>
            <a:ext cx="1263650" cy="2305081"/>
            <a:chOff x="7880350" y="3997325"/>
            <a:chExt cx="1263650" cy="2305081"/>
          </a:xfrm>
        </p:grpSpPr>
        <p:sp>
          <p:nvSpPr>
            <p:cNvPr id="107576" name="Rectangle 56">
              <a:extLst>
                <a:ext uri="{FF2B5EF4-FFF2-40B4-BE49-F238E27FC236}">
                  <a16:creationId xmlns:a16="http://schemas.microsoft.com/office/drawing/2014/main" id="{DE29F428-2450-BD47-B788-6E6AD6FED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0725" y="3997325"/>
              <a:ext cx="450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A</a:t>
              </a:r>
              <a:r>
                <a:rPr lang="en-US" altLang="zh-TW" baseline="300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577" name="Text Box 57">
              <a:extLst>
                <a:ext uri="{FF2B5EF4-FFF2-40B4-BE49-F238E27FC236}">
                  <a16:creationId xmlns:a16="http://schemas.microsoft.com/office/drawing/2014/main" id="{8FAA9B10-19DB-6345-9E0D-EBAA88577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0350" y="4354513"/>
              <a:ext cx="1263650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6            3</a:t>
              </a:r>
            </a:p>
            <a:p>
              <a:endParaRPr lang="en-US" altLang="zh-TW">
                <a:solidFill>
                  <a:schemeClr val="tx1"/>
                </a:solidFill>
              </a:endParaRPr>
            </a:p>
            <a:p>
              <a:r>
                <a:rPr lang="en-US" altLang="zh-TW">
                  <a:solidFill>
                    <a:schemeClr val="tx1"/>
                  </a:solidFill>
                </a:rPr>
                <a:t>2            7</a:t>
              </a:r>
            </a:p>
            <a:p>
              <a:endParaRPr lang="en-US" altLang="zh-TW">
                <a:solidFill>
                  <a:schemeClr val="tx1"/>
                </a:solidFill>
              </a:endParaRPr>
            </a:p>
            <a:p>
              <a:r>
                <a:rPr lang="en-US" altLang="zh-TW">
                  <a:solidFill>
                    <a:schemeClr val="tx1"/>
                  </a:solidFill>
                </a:rPr>
                <a:t>0           0</a:t>
              </a:r>
            </a:p>
          </p:txBody>
        </p:sp>
        <p:sp>
          <p:nvSpPr>
            <p:cNvPr id="107578" name="Line 58">
              <a:extLst>
                <a:ext uri="{FF2B5EF4-FFF2-40B4-BE49-F238E27FC236}">
                  <a16:creationId xmlns:a16="http://schemas.microsoft.com/office/drawing/2014/main" id="{17D27EFD-C85D-CA4F-8810-CBC54F9DAD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2138" y="4525963"/>
              <a:ext cx="6524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79" name="Line 59">
              <a:extLst>
                <a:ext uri="{FF2B5EF4-FFF2-40B4-BE49-F238E27FC236}">
                  <a16:creationId xmlns:a16="http://schemas.microsoft.com/office/drawing/2014/main" id="{6C041A3C-CDBA-E542-A65F-108D0550F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2138" y="4508500"/>
              <a:ext cx="652462" cy="671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80" name="Line 60">
              <a:extLst>
                <a:ext uri="{FF2B5EF4-FFF2-40B4-BE49-F238E27FC236}">
                  <a16:creationId xmlns:a16="http://schemas.microsoft.com/office/drawing/2014/main" id="{EDB1200B-BD15-6447-B564-8CB268D3A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7063" y="4508500"/>
              <a:ext cx="547687" cy="1270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81" name="Line 61">
              <a:extLst>
                <a:ext uri="{FF2B5EF4-FFF2-40B4-BE49-F238E27FC236}">
                  <a16:creationId xmlns:a16="http://schemas.microsoft.com/office/drawing/2014/main" id="{FCAD0D5E-0678-2246-803C-1C6DEEF186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2138" y="4562475"/>
              <a:ext cx="652462" cy="598488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82" name="Line 62">
              <a:extLst>
                <a:ext uri="{FF2B5EF4-FFF2-40B4-BE49-F238E27FC236}">
                  <a16:creationId xmlns:a16="http://schemas.microsoft.com/office/drawing/2014/main" id="{C5B6E577-2F05-CA4D-BFE8-DD5AB583B8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7063" y="5143500"/>
              <a:ext cx="582612" cy="36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83" name="Line 63">
              <a:extLst>
                <a:ext uri="{FF2B5EF4-FFF2-40B4-BE49-F238E27FC236}">
                  <a16:creationId xmlns:a16="http://schemas.microsoft.com/office/drawing/2014/main" id="{7BD17794-CD0B-064F-A6FF-7A406A0B3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5180013"/>
              <a:ext cx="547688" cy="581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84" name="Line 64">
              <a:extLst>
                <a:ext uri="{FF2B5EF4-FFF2-40B4-BE49-F238E27FC236}">
                  <a16:creationId xmlns:a16="http://schemas.microsoft.com/office/drawing/2014/main" id="{364C8DF3-9379-044F-8470-A733BFE11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2138" y="4597400"/>
              <a:ext cx="635000" cy="118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85" name="Line 65">
              <a:extLst>
                <a:ext uri="{FF2B5EF4-FFF2-40B4-BE49-F238E27FC236}">
                  <a16:creationId xmlns:a16="http://schemas.microsoft.com/office/drawing/2014/main" id="{80395269-E5EF-CF45-AA5D-33D222D74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29600" y="5180013"/>
              <a:ext cx="617538" cy="598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86" name="Line 66">
              <a:extLst>
                <a:ext uri="{FF2B5EF4-FFF2-40B4-BE49-F238E27FC236}">
                  <a16:creationId xmlns:a16="http://schemas.microsoft.com/office/drawing/2014/main" id="{7F03CD70-FFD3-0742-AFD3-67F067CBE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94675" y="5778500"/>
              <a:ext cx="6175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89" name="Text Box 69">
              <a:extLst>
                <a:ext uri="{FF2B5EF4-FFF2-40B4-BE49-F238E27FC236}">
                  <a16:creationId xmlns:a16="http://schemas.microsoft.com/office/drawing/2014/main" id="{24851D06-07BB-5844-9A39-AA127C369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8642" y="5902296"/>
              <a:ext cx="3978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/>
                <a:t>v</a:t>
              </a:r>
              <a:r>
                <a:rPr lang="en-US" altLang="zh-TW" baseline="-25000" dirty="0"/>
                <a:t>2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2FEDEBD-8B79-4DDC-8C29-7E8F4904EB0E}"/>
              </a:ext>
            </a:extLst>
          </p:cNvPr>
          <p:cNvGrpSpPr/>
          <p:nvPr/>
        </p:nvGrpSpPr>
        <p:grpSpPr>
          <a:xfrm>
            <a:off x="875661" y="1473276"/>
            <a:ext cx="1922462" cy="3403600"/>
            <a:chOff x="6561455" y="1473276"/>
            <a:chExt cx="1922462" cy="3403600"/>
          </a:xfrm>
        </p:grpSpPr>
        <p:graphicFrame>
          <p:nvGraphicFramePr>
            <p:cNvPr id="57" name="Object 7">
              <a:extLst>
                <a:ext uri="{FF2B5EF4-FFF2-40B4-BE49-F238E27FC236}">
                  <a16:creationId xmlns:a16="http://schemas.microsoft.com/office/drawing/2014/main" id="{B0CD79D8-591F-405A-845B-0E988F1D86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3088996"/>
                </p:ext>
              </p:extLst>
            </p:nvPr>
          </p:nvGraphicFramePr>
          <p:xfrm>
            <a:off x="6561455" y="1473276"/>
            <a:ext cx="1922462" cy="340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84" name="文件" r:id="rId5" imgW="6311900" imgH="12547600" progId="Word.Document.8">
                    <p:embed/>
                  </p:oleObj>
                </mc:Choice>
                <mc:Fallback>
                  <p:oleObj name="文件" r:id="rId5" imgW="6311900" imgH="12547600" progId="Word.Document.8">
                    <p:embed/>
                    <p:pic>
                      <p:nvPicPr>
                        <p:cNvPr id="107527" name="Object 7">
                          <a:extLst>
                            <a:ext uri="{FF2B5EF4-FFF2-40B4-BE49-F238E27FC236}">
                              <a16:creationId xmlns:a16="http://schemas.microsoft.com/office/drawing/2014/main" id="{F9F67723-D097-9243-AED1-AD4D2E0B62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1455" y="1473276"/>
                          <a:ext cx="1922462" cy="3403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Text Box 8">
              <a:extLst>
                <a:ext uri="{FF2B5EF4-FFF2-40B4-BE49-F238E27FC236}">
                  <a16:creationId xmlns:a16="http://schemas.microsoft.com/office/drawing/2014/main" id="{54129936-8023-4CCA-BF96-AB3783936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1455" y="1550269"/>
              <a:ext cx="450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30000" dirty="0">
                  <a:solidFill>
                    <a:schemeClr val="tx1"/>
                  </a:solidFill>
                </a:rPr>
                <a:t>1</a:t>
              </a:r>
              <a:endParaRPr lang="en-US" altLang="zh-TW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" name="圖片 60">
            <a:extLst>
              <a:ext uri="{FF2B5EF4-FFF2-40B4-BE49-F238E27FC236}">
                <a16:creationId xmlns:a16="http://schemas.microsoft.com/office/drawing/2014/main" id="{CB570B8A-4085-4FA5-9FF8-82FA0D1EE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444" y="419714"/>
            <a:ext cx="2530406" cy="262529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41CE4012-2C67-446F-888E-99AD4CBF5CC3}"/>
              </a:ext>
            </a:extLst>
          </p:cNvPr>
          <p:cNvSpPr txBox="1"/>
          <p:nvPr/>
        </p:nvSpPr>
        <p:spPr>
          <a:xfrm>
            <a:off x="2440685" y="3565435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0 to 2: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E8BD223-012C-485F-9E34-4E9F4ADAA874}"/>
              </a:ext>
            </a:extLst>
          </p:cNvPr>
          <p:cNvSpPr txBox="1"/>
          <p:nvPr/>
        </p:nvSpPr>
        <p:spPr>
          <a:xfrm>
            <a:off x="2444590" y="4180186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1 to 2: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72D986-6A03-40FA-AEE2-5542E0A4EC1F}"/>
              </a:ext>
            </a:extLst>
          </p:cNvPr>
          <p:cNvSpPr txBox="1"/>
          <p:nvPr/>
        </p:nvSpPr>
        <p:spPr>
          <a:xfrm>
            <a:off x="2432691" y="4772614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2 to 2: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5BF8FC6-D7A6-4755-A9C7-8CCB5E7464B6}"/>
              </a:ext>
            </a:extLst>
          </p:cNvPr>
          <p:cNvSpPr txBox="1"/>
          <p:nvPr/>
        </p:nvSpPr>
        <p:spPr>
          <a:xfrm>
            <a:off x="4974940" y="356683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2 to 0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855496D-A891-47D2-BF56-1CFDCFBA2D25}"/>
              </a:ext>
            </a:extLst>
          </p:cNvPr>
          <p:cNvSpPr txBox="1"/>
          <p:nvPr/>
        </p:nvSpPr>
        <p:spPr>
          <a:xfrm>
            <a:off x="4974940" y="4151195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2 to 1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0CC3412-0026-4C1E-BAD3-2594BFC921E3}"/>
              </a:ext>
            </a:extLst>
          </p:cNvPr>
          <p:cNvSpPr txBox="1"/>
          <p:nvPr/>
        </p:nvSpPr>
        <p:spPr>
          <a:xfrm>
            <a:off x="4976421" y="4752229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From 2 to 2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7FA4520-CB08-43DE-861C-FAE76DAE6D0C}"/>
              </a:ext>
            </a:extLst>
          </p:cNvPr>
          <p:cNvSpPr/>
          <p:nvPr/>
        </p:nvSpPr>
        <p:spPr>
          <a:xfrm>
            <a:off x="1159968" y="5741987"/>
            <a:ext cx="70197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30000" dirty="0"/>
              <a:t>2</a:t>
            </a:r>
            <a:r>
              <a:rPr lang="en-US" altLang="zh-TW" dirty="0"/>
              <a:t>[1][0] = min{</a:t>
            </a:r>
            <a:r>
              <a:rPr lang="en-US" altLang="zh-TW" dirty="0">
                <a:solidFill>
                  <a:srgbClr val="0070C0"/>
                </a:solidFill>
              </a:rPr>
              <a:t>A</a:t>
            </a:r>
            <a:r>
              <a:rPr lang="en-US" altLang="zh-TW" baseline="30000" dirty="0">
                <a:solidFill>
                  <a:srgbClr val="0070C0"/>
                </a:solidFill>
              </a:rPr>
              <a:t>1</a:t>
            </a:r>
            <a:r>
              <a:rPr lang="en-US" altLang="zh-TW" dirty="0">
                <a:solidFill>
                  <a:srgbClr val="0070C0"/>
                </a:solidFill>
              </a:rPr>
              <a:t>[1][0]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C00000"/>
                </a:solidFill>
              </a:rPr>
              <a:t>A</a:t>
            </a:r>
            <a:r>
              <a:rPr lang="en-US" altLang="zh-TW" baseline="30000" dirty="0">
                <a:solidFill>
                  <a:srgbClr val="C00000"/>
                </a:solidFill>
              </a:rPr>
              <a:t>1</a:t>
            </a:r>
            <a:r>
              <a:rPr lang="en-US" altLang="zh-TW" dirty="0">
                <a:solidFill>
                  <a:srgbClr val="C00000"/>
                </a:solidFill>
              </a:rPr>
              <a:t>[1][2]</a:t>
            </a:r>
            <a:r>
              <a:rPr lang="en-US" altLang="zh-TW" dirty="0"/>
              <a:t>+</a:t>
            </a:r>
            <a:r>
              <a:rPr lang="en-US" altLang="zh-TW" dirty="0">
                <a:solidFill>
                  <a:srgbClr val="00B050"/>
                </a:solidFill>
              </a:rPr>
              <a:t>A</a:t>
            </a:r>
            <a:r>
              <a:rPr lang="en-US" altLang="zh-TW" baseline="30000" dirty="0">
                <a:solidFill>
                  <a:srgbClr val="00B050"/>
                </a:solidFill>
              </a:rPr>
              <a:t>1</a:t>
            </a:r>
            <a:r>
              <a:rPr lang="en-US" altLang="zh-TW" dirty="0">
                <a:solidFill>
                  <a:srgbClr val="00B050"/>
                </a:solidFill>
              </a:rPr>
              <a:t>[2][0]</a:t>
            </a:r>
            <a:r>
              <a:rPr lang="en-US" altLang="zh-TW" dirty="0"/>
              <a:t>} = {6, 2+3} = 5</a:t>
            </a:r>
          </a:p>
        </p:txBody>
      </p:sp>
    </p:spTree>
    <p:extLst>
      <p:ext uri="{BB962C8B-B14F-4D97-AF65-F5344CB8AC3E}">
        <p14:creationId xmlns:p14="http://schemas.microsoft.com/office/powerpoint/2010/main" val="16794100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CD66054-4517-544C-AEC8-FDE3D899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53E8DBD4-7BE1-554E-9998-EF513FF9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279A-C900-EF40-BD95-232863BA5CFC}" type="slidenum">
              <a:rPr lang="en-US" altLang="zh-TW"/>
              <a:pPr/>
              <a:t>164</a:t>
            </a:fld>
            <a:endParaRPr lang="en-US" altLang="zh-TW"/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13E86590-BD06-6A46-AE57-23BE63CD3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" y="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Algorithm for All Pairs Shortest Paths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8C1CE8-916D-C447-9589-0FD9710B4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" y="1143000"/>
            <a:ext cx="95932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void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allCosts</a:t>
            </a:r>
            <a:r>
              <a:rPr lang="en-US" altLang="zh-TW" sz="2400" b="1" dirty="0">
                <a:latin typeface="Courier New" panose="02070309020205020404" pitchFamily="49" charset="0"/>
              </a:rPr>
              <a:t>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cost[][MAX_VERTICES], 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distance[][MAX_VERTICES],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n)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, j, k;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&lt; 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++)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(j = 0; j &lt; n; j ++)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][j] = cost[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][j];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for (k = 0; k &lt; n; k ++) 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for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= 0;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&lt; n;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 ++)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for (j = 0; j &lt; n; j ++)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if (distance[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][k] + distance[k][j]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                    &lt;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][j])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 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][j]= </a:t>
            </a:r>
            <a:br>
              <a:rPr lang="en-US" altLang="zh-TW" sz="2400" b="1" dirty="0">
                <a:latin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</a:rPr>
              <a:t>          distance[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400" b="1" dirty="0">
                <a:latin typeface="Courier New" panose="02070309020205020404" pitchFamily="49" charset="0"/>
              </a:rPr>
              <a:t>][k]+distance[k][j];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   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1758ECB-0664-A94C-A62A-55A78EAB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785CDD1-3208-4C45-8CD4-9DBE29D3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165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14844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166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Transitive Closure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49" y="1362364"/>
                <a:ext cx="8826500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Given a directed graph </a:t>
                </a:r>
                <a:r>
                  <a:rPr lang="en-US" altLang="zh-TW" i="1" dirty="0"/>
                  <a:t>G</a:t>
                </a:r>
                <a:r>
                  <a:rPr lang="en-US" altLang="zh-TW" dirty="0"/>
                  <a:t> with unweighted edges, determine if there is a path from 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 to 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 for all values of 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 and </a:t>
                </a:r>
                <a:r>
                  <a:rPr lang="en-US" altLang="zh-TW" i="1" dirty="0"/>
                  <a:t>j</a:t>
                </a:r>
              </a:p>
              <a:p>
                <a:pPr lvl="1"/>
                <a:r>
                  <a:rPr lang="en-US" altLang="zh-TW" dirty="0">
                    <a:solidFill>
                      <a:srgbClr val="C00000"/>
                    </a:solidFill>
                  </a:rPr>
                  <a:t>Positive</a:t>
                </a:r>
                <a:r>
                  <a:rPr lang="en-US" altLang="zh-TW" dirty="0"/>
                  <a:t> path lengths (i.e., number of edges &gt; 0)</a:t>
                </a:r>
              </a:p>
              <a:p>
                <a:pPr lvl="1"/>
                <a:r>
                  <a:rPr lang="en-US" altLang="zh-TW" dirty="0">
                    <a:solidFill>
                      <a:srgbClr val="00B050"/>
                    </a:solidFill>
                  </a:rPr>
                  <a:t>Non-negative</a:t>
                </a:r>
                <a:r>
                  <a:rPr lang="en-US" altLang="zh-TW" dirty="0"/>
                  <a:t> path lengths (i.e., number of edges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dirty="0"/>
                  <a:t> 0)</a:t>
                </a:r>
              </a:p>
              <a:p>
                <a:pPr lvl="1"/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949" y="1362364"/>
                <a:ext cx="8826500" cy="4114800"/>
              </a:xfrm>
              <a:prstGeom prst="rect">
                <a:avLst/>
              </a:prstGeom>
              <a:blipFill>
                <a:blip r:embed="rId3"/>
                <a:stretch>
                  <a:fillRect l="-1175" t="-1926" r="-20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26">
            <a:extLst>
              <a:ext uri="{FF2B5EF4-FFF2-40B4-BE49-F238E27FC236}">
                <a16:creationId xmlns:a16="http://schemas.microsoft.com/office/drawing/2014/main" id="{37FC4E07-68C9-8A4F-A205-32D917CB1549}"/>
              </a:ext>
            </a:extLst>
          </p:cNvPr>
          <p:cNvGrpSpPr>
            <a:grpSpLocks/>
          </p:cNvGrpSpPr>
          <p:nvPr/>
        </p:nvGrpSpPr>
        <p:grpSpPr bwMode="auto">
          <a:xfrm>
            <a:off x="1290638" y="5046951"/>
            <a:ext cx="2897187" cy="433388"/>
            <a:chOff x="476" y="1688"/>
            <a:chExt cx="1825" cy="273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AA43F754-C487-CD42-8442-A279AFE7D7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702"/>
              <a:ext cx="384" cy="240"/>
              <a:chOff x="576" y="1680"/>
              <a:chExt cx="384" cy="240"/>
            </a:xfrm>
          </p:grpSpPr>
          <p:sp>
            <p:nvSpPr>
              <p:cNvPr id="21" name="Oval 4">
                <a:extLst>
                  <a:ext uri="{FF2B5EF4-FFF2-40B4-BE49-F238E27FC236}">
                    <a16:creationId xmlns:a16="http://schemas.microsoft.com/office/drawing/2014/main" id="{EFC4D4AF-911F-7445-AC6C-FFD2F7B9F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22" name="Line 5">
                <a:extLst>
                  <a:ext uri="{FF2B5EF4-FFF2-40B4-BE49-F238E27FC236}">
                    <a16:creationId xmlns:a16="http://schemas.microsoft.com/office/drawing/2014/main" id="{22E177EB-AB59-B041-A316-9C3314E1F5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CDFABE2D-F097-824E-9E09-39FE632F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4" y="1688"/>
              <a:ext cx="384" cy="240"/>
              <a:chOff x="576" y="1680"/>
              <a:chExt cx="384" cy="240"/>
            </a:xfrm>
          </p:grpSpPr>
          <p:sp>
            <p:nvSpPr>
              <p:cNvPr id="17" name="Oval 7">
                <a:extLst>
                  <a:ext uri="{FF2B5EF4-FFF2-40B4-BE49-F238E27FC236}">
                    <a16:creationId xmlns:a16="http://schemas.microsoft.com/office/drawing/2014/main" id="{20BD85F4-904E-4E40-9BC2-BB6741C0A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F389997B-7FF3-C444-B19A-85E06D0A7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4559FD3-BE33-D54C-AF9C-1D87020B0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1" y="172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16252291-355B-2541-9DAE-458C5BEF55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7" y="1706"/>
              <a:ext cx="384" cy="240"/>
              <a:chOff x="576" y="1680"/>
              <a:chExt cx="384" cy="240"/>
            </a:xfrm>
          </p:grpSpPr>
          <p:sp>
            <p:nvSpPr>
              <p:cNvPr id="15" name="Oval 11">
                <a:extLst>
                  <a:ext uri="{FF2B5EF4-FFF2-40B4-BE49-F238E27FC236}">
                    <a16:creationId xmlns:a16="http://schemas.microsoft.com/office/drawing/2014/main" id="{72CE9810-53BB-EC45-93DF-D62090165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16" name="Line 12">
                <a:extLst>
                  <a:ext uri="{FF2B5EF4-FFF2-40B4-BE49-F238E27FC236}">
                    <a16:creationId xmlns:a16="http://schemas.microsoft.com/office/drawing/2014/main" id="{DA1156F8-A499-204D-8B68-24879EFAB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8CBC4B44-094D-394C-98C8-019788042F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" y="1701"/>
              <a:ext cx="384" cy="240"/>
              <a:chOff x="576" y="1680"/>
              <a:chExt cx="384" cy="240"/>
            </a:xfrm>
          </p:grpSpPr>
          <p:sp>
            <p:nvSpPr>
              <p:cNvPr id="13" name="Oval 14">
                <a:extLst>
                  <a:ext uri="{FF2B5EF4-FFF2-40B4-BE49-F238E27FC236}">
                    <a16:creationId xmlns:a16="http://schemas.microsoft.com/office/drawing/2014/main" id="{4CDA08A0-0DB5-4840-970C-29E58D261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14" name="Line 15">
                <a:extLst>
                  <a:ext uri="{FF2B5EF4-FFF2-40B4-BE49-F238E27FC236}">
                    <a16:creationId xmlns:a16="http://schemas.microsoft.com/office/drawing/2014/main" id="{925E537D-3A64-624D-B7AC-22360F754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cxnSp>
          <p:nvCxnSpPr>
            <p:cNvPr id="12" name="AutoShape 16">
              <a:extLst>
                <a:ext uri="{FF2B5EF4-FFF2-40B4-BE49-F238E27FC236}">
                  <a16:creationId xmlns:a16="http://schemas.microsoft.com/office/drawing/2014/main" id="{1A38E5A3-969F-664A-B7CF-FBC5671BCEBB}"/>
                </a:ext>
              </a:extLst>
            </p:cNvPr>
            <p:cNvCxnSpPr>
              <a:cxnSpLocks noChangeShapeType="1"/>
              <a:stCxn id="9" idx="0"/>
              <a:endCxn id="13" idx="0"/>
            </p:cNvCxnSpPr>
            <p:nvPr/>
          </p:nvCxnSpPr>
          <p:spPr bwMode="auto">
            <a:xfrm rot="16200000" flipV="1">
              <a:off x="1784" y="1324"/>
              <a:ext cx="20" cy="775"/>
            </a:xfrm>
            <a:prstGeom prst="curvedConnector3">
              <a:avLst>
                <a:gd name="adj1" fmla="val 82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Text Box 24">
            <a:extLst>
              <a:ext uri="{FF2B5EF4-FFF2-40B4-BE49-F238E27FC236}">
                <a16:creationId xmlns:a16="http://schemas.microsoft.com/office/drawing/2014/main" id="{1AAACA85-66B5-D74D-B19C-ED4F5CC84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8" y="5741623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(a) Digraph G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2F5C4D5-257B-E24A-B36D-556154AFDCFA}"/>
              </a:ext>
            </a:extLst>
          </p:cNvPr>
          <p:cNvGrpSpPr/>
          <p:nvPr/>
        </p:nvGrpSpPr>
        <p:grpSpPr>
          <a:xfrm>
            <a:off x="5256213" y="3889664"/>
            <a:ext cx="2136299" cy="1936750"/>
            <a:chOff x="5256213" y="3661064"/>
            <a:chExt cx="2136299" cy="1936750"/>
          </a:xfrm>
        </p:grpSpPr>
        <p:graphicFrame>
          <p:nvGraphicFramePr>
            <p:cNvPr id="23" name="Object 17">
              <a:extLst>
                <a:ext uri="{FF2B5EF4-FFF2-40B4-BE49-F238E27FC236}">
                  <a16:creationId xmlns:a16="http://schemas.microsoft.com/office/drawing/2014/main" id="{B962C6FF-C059-7B4D-8428-1564DAC2FA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0110300"/>
                </p:ext>
              </p:extLst>
            </p:nvPr>
          </p:nvGraphicFramePr>
          <p:xfrm>
            <a:off x="5656263" y="4045239"/>
            <a:ext cx="1709737" cy="153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926" name="方程式" r:id="rId4" imgW="25742900" imgH="26327100" progId="Equation.3">
                    <p:embed/>
                  </p:oleObj>
                </mc:Choice>
                <mc:Fallback>
                  <p:oleObj name="方程式" r:id="rId4" imgW="25742900" imgH="26327100" progId="Equation.3">
                    <p:embed/>
                    <p:pic>
                      <p:nvPicPr>
                        <p:cNvPr id="25617" name="Object 17">
                          <a:extLst>
                            <a:ext uri="{FF2B5EF4-FFF2-40B4-BE49-F238E27FC236}">
                              <a16:creationId xmlns:a16="http://schemas.microsoft.com/office/drawing/2014/main" id="{61353E95-F2C0-F84A-A7E5-E541A7FAC6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6263" y="4045239"/>
                          <a:ext cx="1709737" cy="1530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 Box 19">
              <a:extLst>
                <a:ext uri="{FF2B5EF4-FFF2-40B4-BE49-F238E27FC236}">
                  <a16:creationId xmlns:a16="http://schemas.microsoft.com/office/drawing/2014/main" id="{925E97F0-68CF-CE47-91C6-295B0634F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6213" y="3981739"/>
              <a:ext cx="311150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47" name="Text Box 19">
              <a:extLst>
                <a:ext uri="{FF2B5EF4-FFF2-40B4-BE49-F238E27FC236}">
                  <a16:creationId xmlns:a16="http://schemas.microsoft.com/office/drawing/2014/main" id="{90336459-6826-8F44-9C18-BD19BD1B2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8963" y="3661064"/>
              <a:ext cx="172354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0   1    2   3   4</a:t>
              </a:r>
            </a:p>
          </p:txBody>
        </p:sp>
      </p:grpSp>
      <p:sp>
        <p:nvSpPr>
          <p:cNvPr id="48" name="Text Box 24">
            <a:extLst>
              <a:ext uri="{FF2B5EF4-FFF2-40B4-BE49-F238E27FC236}">
                <a16:creationId xmlns:a16="http://schemas.microsoft.com/office/drawing/2014/main" id="{F26CFF27-F323-944B-9346-AE15DADB6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3464" y="5737158"/>
            <a:ext cx="31876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(b) Adjacency matrix A for G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710934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167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Transitive Closure Matrix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49" y="1362364"/>
            <a:ext cx="88265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The </a:t>
            </a:r>
            <a:r>
              <a:rPr lang="en-US" altLang="zh-TW" i="1" dirty="0"/>
              <a:t>transitive closure matrix</a:t>
            </a:r>
            <a:r>
              <a:rPr lang="en-US" altLang="zh-TW" dirty="0"/>
              <a:t>, denoted A</a:t>
            </a:r>
            <a:r>
              <a:rPr lang="en-US" altLang="zh-TW" baseline="30000" dirty="0"/>
              <a:t>+</a:t>
            </a:r>
            <a:r>
              <a:rPr lang="en-US" altLang="zh-TW" dirty="0"/>
              <a:t>, of a directed graph, </a:t>
            </a:r>
            <a:r>
              <a:rPr lang="en-US" altLang="zh-TW" i="1" dirty="0"/>
              <a:t>G</a:t>
            </a:r>
            <a:r>
              <a:rPr lang="en-US" altLang="zh-TW" dirty="0"/>
              <a:t>, is a matrix such that A</a:t>
            </a:r>
            <a:r>
              <a:rPr lang="en-US" altLang="zh-TW" baseline="30000" dirty="0"/>
              <a:t>+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][</a:t>
            </a:r>
            <a:r>
              <a:rPr lang="en-US" altLang="zh-TW" i="1" dirty="0"/>
              <a:t>j</a:t>
            </a:r>
            <a:r>
              <a:rPr lang="en-US" altLang="zh-TW" dirty="0"/>
              <a:t>] = 1 if there is a path of </a:t>
            </a:r>
            <a:r>
              <a:rPr lang="en-US" altLang="zh-TW" dirty="0">
                <a:solidFill>
                  <a:srgbClr val="C00000"/>
                </a:solidFill>
              </a:rPr>
              <a:t>length &gt; 0 </a:t>
            </a:r>
            <a:r>
              <a:rPr lang="en-US" altLang="zh-TW" dirty="0"/>
              <a:t>from </a:t>
            </a:r>
            <a:r>
              <a:rPr lang="en-US" altLang="zh-TW" i="1" dirty="0" err="1"/>
              <a:t>i</a:t>
            </a:r>
            <a:r>
              <a:rPr lang="en-US" altLang="zh-TW" dirty="0"/>
              <a:t> to </a:t>
            </a:r>
            <a:r>
              <a:rPr lang="en-US" altLang="zh-TW" i="1" dirty="0"/>
              <a:t>j</a:t>
            </a:r>
            <a:r>
              <a:rPr lang="en-US" altLang="zh-TW" dirty="0"/>
              <a:t>; otherwise, A</a:t>
            </a:r>
            <a:r>
              <a:rPr lang="en-US" altLang="zh-TW" baseline="30000" dirty="0"/>
              <a:t>+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][</a:t>
            </a:r>
            <a:r>
              <a:rPr lang="en-US" altLang="zh-TW" i="1" dirty="0"/>
              <a:t>j</a:t>
            </a:r>
            <a:r>
              <a:rPr lang="en-US" altLang="zh-TW" dirty="0"/>
              <a:t>] = 0</a:t>
            </a:r>
          </a:p>
          <a:p>
            <a:r>
              <a:rPr lang="en-US" altLang="zh-TW" dirty="0"/>
              <a:t>i.e., positive path lengths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27" name="Object 18">
            <a:extLst>
              <a:ext uri="{FF2B5EF4-FFF2-40B4-BE49-F238E27FC236}">
                <a16:creationId xmlns:a16="http://schemas.microsoft.com/office/drawing/2014/main" id="{EA22B9C1-E9F2-4146-B556-C07EC471B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242534"/>
              </p:ext>
            </p:extLst>
          </p:nvPr>
        </p:nvGraphicFramePr>
        <p:xfrm>
          <a:off x="5610225" y="4103552"/>
          <a:ext cx="1803402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73" name="方程式" r:id="rId3" imgW="23990300" imgH="26327100" progId="Equation.3">
                  <p:embed/>
                </p:oleObj>
              </mc:Choice>
              <mc:Fallback>
                <p:oleObj name="方程式" r:id="rId3" imgW="23990300" imgH="26327100" progId="Equation.3">
                  <p:embed/>
                  <p:pic>
                    <p:nvPicPr>
                      <p:cNvPr id="25618" name="Object 18">
                        <a:extLst>
                          <a:ext uri="{FF2B5EF4-FFF2-40B4-BE49-F238E27FC236}">
                            <a16:creationId xmlns:a16="http://schemas.microsoft.com/office/drawing/2014/main" id="{49787C40-3DD6-C041-9CC0-A6EFD00871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25" y="4103552"/>
                        <a:ext cx="1803402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20">
            <a:extLst>
              <a:ext uri="{FF2B5EF4-FFF2-40B4-BE49-F238E27FC236}">
                <a16:creationId xmlns:a16="http://schemas.microsoft.com/office/drawing/2014/main" id="{4D92299C-1E3C-F249-9E03-A43D7EC22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2" y="4109902"/>
            <a:ext cx="311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29" name="Text Box 25">
            <a:extLst>
              <a:ext uri="{FF2B5EF4-FFF2-40B4-BE49-F238E27FC236}">
                <a16:creationId xmlns:a16="http://schemas.microsoft.com/office/drawing/2014/main" id="{1B3A2DD7-2D00-D042-A278-71EC6A747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227" y="5754892"/>
            <a:ext cx="33492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(c) transitive closure matrix A</a:t>
            </a:r>
            <a:r>
              <a:rPr lang="en-US" altLang="zh-TW" baseline="30000" dirty="0">
                <a:solidFill>
                  <a:schemeClr val="tx1"/>
                </a:solidFill>
                <a:ea typeface="新細明體" panose="02020500000000000000" pitchFamily="18" charset="-120"/>
              </a:rPr>
              <a:t>+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608EE722-D712-7945-95D5-951345542DBF}"/>
              </a:ext>
            </a:extLst>
          </p:cNvPr>
          <p:cNvGrpSpPr>
            <a:grpSpLocks/>
          </p:cNvGrpSpPr>
          <p:nvPr/>
        </p:nvGrpSpPr>
        <p:grpSpPr bwMode="auto">
          <a:xfrm>
            <a:off x="1290638" y="5046950"/>
            <a:ext cx="2897187" cy="433388"/>
            <a:chOff x="476" y="1688"/>
            <a:chExt cx="1825" cy="273"/>
          </a:xfrm>
        </p:grpSpPr>
        <p:grpSp>
          <p:nvGrpSpPr>
            <p:cNvPr id="32" name="Group 3">
              <a:extLst>
                <a:ext uri="{FF2B5EF4-FFF2-40B4-BE49-F238E27FC236}">
                  <a16:creationId xmlns:a16="http://schemas.microsoft.com/office/drawing/2014/main" id="{0C63F6F3-AD8B-1148-89EA-172577D78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702"/>
              <a:ext cx="384" cy="240"/>
              <a:chOff x="576" y="1680"/>
              <a:chExt cx="384" cy="240"/>
            </a:xfrm>
          </p:grpSpPr>
          <p:sp>
            <p:nvSpPr>
              <p:cNvPr id="45" name="Oval 4">
                <a:extLst>
                  <a:ext uri="{FF2B5EF4-FFF2-40B4-BE49-F238E27FC236}">
                    <a16:creationId xmlns:a16="http://schemas.microsoft.com/office/drawing/2014/main" id="{738A3CB1-D11C-004C-9D43-137C26174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46" name="Line 5">
                <a:extLst>
                  <a:ext uri="{FF2B5EF4-FFF2-40B4-BE49-F238E27FC236}">
                    <a16:creationId xmlns:a16="http://schemas.microsoft.com/office/drawing/2014/main" id="{9F1C0910-1431-9B40-A748-72906B834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3" name="Group 6">
              <a:extLst>
                <a:ext uri="{FF2B5EF4-FFF2-40B4-BE49-F238E27FC236}">
                  <a16:creationId xmlns:a16="http://schemas.microsoft.com/office/drawing/2014/main" id="{49148585-A30F-FE4B-ACF3-ACEC3FB678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4" y="1688"/>
              <a:ext cx="384" cy="240"/>
              <a:chOff x="576" y="1680"/>
              <a:chExt cx="384" cy="240"/>
            </a:xfrm>
          </p:grpSpPr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13DE4BB7-C839-4643-9C34-A6C0CD300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8FEDF84-0B08-1248-8EBE-3890B6BD3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4" name="Oval 9">
              <a:extLst>
                <a:ext uri="{FF2B5EF4-FFF2-40B4-BE49-F238E27FC236}">
                  <a16:creationId xmlns:a16="http://schemas.microsoft.com/office/drawing/2014/main" id="{6E61E35F-FC19-E240-87D6-C32F844A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1" y="172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grpSp>
          <p:nvGrpSpPr>
            <p:cNvPr id="35" name="Group 10">
              <a:extLst>
                <a:ext uri="{FF2B5EF4-FFF2-40B4-BE49-F238E27FC236}">
                  <a16:creationId xmlns:a16="http://schemas.microsoft.com/office/drawing/2014/main" id="{9DA8FCB5-4816-2948-98A2-3297403D86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7" y="1706"/>
              <a:ext cx="384" cy="240"/>
              <a:chOff x="576" y="1680"/>
              <a:chExt cx="384" cy="240"/>
            </a:xfrm>
          </p:grpSpPr>
          <p:sp>
            <p:nvSpPr>
              <p:cNvPr id="41" name="Oval 11">
                <a:extLst>
                  <a:ext uri="{FF2B5EF4-FFF2-40B4-BE49-F238E27FC236}">
                    <a16:creationId xmlns:a16="http://schemas.microsoft.com/office/drawing/2014/main" id="{FEB190B1-DAAF-9A4E-8345-A6914D0BB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42" name="Line 12">
                <a:extLst>
                  <a:ext uri="{FF2B5EF4-FFF2-40B4-BE49-F238E27FC236}">
                    <a16:creationId xmlns:a16="http://schemas.microsoft.com/office/drawing/2014/main" id="{41A6927B-6CAE-B24F-A4AE-5BE6C54FE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57FA1814-6198-014A-BE71-0BC5F6020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" y="1701"/>
              <a:ext cx="384" cy="240"/>
              <a:chOff x="576" y="1680"/>
              <a:chExt cx="384" cy="240"/>
            </a:xfrm>
          </p:grpSpPr>
          <p:sp>
            <p:nvSpPr>
              <p:cNvPr id="39" name="Oval 14">
                <a:extLst>
                  <a:ext uri="{FF2B5EF4-FFF2-40B4-BE49-F238E27FC236}">
                    <a16:creationId xmlns:a16="http://schemas.microsoft.com/office/drawing/2014/main" id="{A1ADC2C7-7984-F34F-80F6-D29656115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40" name="Line 15">
                <a:extLst>
                  <a:ext uri="{FF2B5EF4-FFF2-40B4-BE49-F238E27FC236}">
                    <a16:creationId xmlns:a16="http://schemas.microsoft.com/office/drawing/2014/main" id="{AF44268E-B9EB-6640-B05F-0A16A7427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cxnSp>
          <p:nvCxnSpPr>
            <p:cNvPr id="37" name="AutoShape 16">
              <a:extLst>
                <a:ext uri="{FF2B5EF4-FFF2-40B4-BE49-F238E27FC236}">
                  <a16:creationId xmlns:a16="http://schemas.microsoft.com/office/drawing/2014/main" id="{8B16C697-C5F9-5F4C-81D9-92A0C65E90D3}"/>
                </a:ext>
              </a:extLst>
            </p:cNvPr>
            <p:cNvCxnSpPr>
              <a:cxnSpLocks noChangeShapeType="1"/>
              <a:stCxn id="34" idx="0"/>
              <a:endCxn id="39" idx="0"/>
            </p:cNvCxnSpPr>
            <p:nvPr/>
          </p:nvCxnSpPr>
          <p:spPr bwMode="auto">
            <a:xfrm rot="16200000" flipV="1">
              <a:off x="1784" y="1324"/>
              <a:ext cx="20" cy="775"/>
            </a:xfrm>
            <a:prstGeom prst="curvedConnector3">
              <a:avLst>
                <a:gd name="adj1" fmla="val 82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Text Box 24">
            <a:extLst>
              <a:ext uri="{FF2B5EF4-FFF2-40B4-BE49-F238E27FC236}">
                <a16:creationId xmlns:a16="http://schemas.microsoft.com/office/drawing/2014/main" id="{0CCC2D67-0CD9-4D48-9739-ED4A11F9C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8" y="5741623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(a) Digraph G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50" name="Text Box 19">
            <a:extLst>
              <a:ext uri="{FF2B5EF4-FFF2-40B4-BE49-F238E27FC236}">
                <a16:creationId xmlns:a16="http://schemas.microsoft.com/office/drawing/2014/main" id="{9A6AA1B1-5B1C-1949-92EE-D95953F28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0078" y="3703441"/>
            <a:ext cx="17235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0   1    2   3   4</a:t>
            </a:r>
          </a:p>
        </p:txBody>
      </p:sp>
      <p:sp>
        <p:nvSpPr>
          <p:cNvPr id="51" name="Line 27">
            <a:extLst>
              <a:ext uri="{FF2B5EF4-FFF2-40B4-BE49-F238E27FC236}">
                <a16:creationId xmlns:a16="http://schemas.microsoft.com/office/drawing/2014/main" id="{8882A001-6060-1342-8A31-24FAB2D9E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2238" y="4943437"/>
            <a:ext cx="704850" cy="74136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" name="Text Box 30">
            <a:extLst>
              <a:ext uri="{FF2B5EF4-FFF2-40B4-BE49-F238E27FC236}">
                <a16:creationId xmlns:a16="http://schemas.microsoft.com/office/drawing/2014/main" id="{2A22FCDF-4961-D748-8E65-CB101D0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689" y="5163127"/>
            <a:ext cx="719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/>
              <a:t>cycle</a:t>
            </a:r>
          </a:p>
        </p:txBody>
      </p:sp>
    </p:spTree>
    <p:extLst>
      <p:ext uri="{BB962C8B-B14F-4D97-AF65-F5344CB8AC3E}">
        <p14:creationId xmlns:p14="http://schemas.microsoft.com/office/powerpoint/2010/main" val="112145411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168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Reflexive Transitive Closure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49" y="1362364"/>
                <a:ext cx="8826500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The </a:t>
                </a:r>
                <a:r>
                  <a:rPr lang="en-US" altLang="zh-TW" i="1" dirty="0"/>
                  <a:t>reflexive transitive closure matrix</a:t>
                </a:r>
                <a:r>
                  <a:rPr lang="en-US" altLang="zh-TW" dirty="0"/>
                  <a:t>, denoted A</a:t>
                </a:r>
                <a:r>
                  <a:rPr lang="en-US" altLang="zh-TW" baseline="30000" dirty="0"/>
                  <a:t>*</a:t>
                </a:r>
                <a:r>
                  <a:rPr lang="en-US" altLang="zh-TW" dirty="0"/>
                  <a:t>, of a directed graph, </a:t>
                </a:r>
                <a:r>
                  <a:rPr lang="en-US" altLang="zh-TW" i="1" dirty="0"/>
                  <a:t>G</a:t>
                </a:r>
                <a:r>
                  <a:rPr lang="en-US" altLang="zh-TW" dirty="0"/>
                  <a:t>, is a matrix such that A</a:t>
                </a:r>
                <a:r>
                  <a:rPr lang="en-US" altLang="zh-TW" baseline="30000" dirty="0"/>
                  <a:t>*</a:t>
                </a:r>
                <a:r>
                  <a:rPr lang="en-US" altLang="zh-TW" dirty="0"/>
                  <a:t>[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][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] = 1 if there is a path of 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length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dirty="0">
                    <a:solidFill>
                      <a:srgbClr val="00B050"/>
                    </a:solidFill>
                  </a:rPr>
                  <a:t> 0 </a:t>
                </a:r>
                <a:r>
                  <a:rPr lang="en-US" altLang="zh-TW" dirty="0"/>
                  <a:t>from 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 to 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; otherwise, A</a:t>
                </a:r>
                <a:r>
                  <a:rPr lang="en-US" altLang="zh-TW" baseline="30000" dirty="0"/>
                  <a:t>*</a:t>
                </a:r>
                <a:r>
                  <a:rPr lang="en-US" altLang="zh-TW" dirty="0"/>
                  <a:t>[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][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] = 0</a:t>
                </a:r>
              </a:p>
              <a:p>
                <a:r>
                  <a:rPr lang="en-US" altLang="zh-TW" dirty="0"/>
                  <a:t>i.e., non-negative path lengths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949" y="1362364"/>
                <a:ext cx="8826500" cy="4114800"/>
              </a:xfrm>
              <a:prstGeom prst="rect">
                <a:avLst/>
              </a:prstGeom>
              <a:blipFill>
                <a:blip r:embed="rId3"/>
                <a:stretch>
                  <a:fillRect l="-431" t="-1538" r="-28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20">
            <a:extLst>
              <a:ext uri="{FF2B5EF4-FFF2-40B4-BE49-F238E27FC236}">
                <a16:creationId xmlns:a16="http://schemas.microsoft.com/office/drawing/2014/main" id="{4D92299C-1E3C-F249-9E03-A43D7EC22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2" y="4109902"/>
            <a:ext cx="311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29" name="Text Box 25">
            <a:extLst>
              <a:ext uri="{FF2B5EF4-FFF2-40B4-BE49-F238E27FC236}">
                <a16:creationId xmlns:a16="http://schemas.microsoft.com/office/drawing/2014/main" id="{1B3A2DD7-2D00-D042-A278-71EC6A747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292" y="5764074"/>
            <a:ext cx="44649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(d) reflexive transitive closure matrix A</a:t>
            </a:r>
            <a:r>
              <a:rPr lang="en-US" altLang="zh-TW" baseline="30000" dirty="0">
                <a:solidFill>
                  <a:schemeClr val="tx1"/>
                </a:solidFill>
                <a:ea typeface="新細明體" panose="02020500000000000000" pitchFamily="18" charset="-120"/>
              </a:rPr>
              <a:t>* 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608EE722-D712-7945-95D5-951345542DBF}"/>
              </a:ext>
            </a:extLst>
          </p:cNvPr>
          <p:cNvGrpSpPr>
            <a:grpSpLocks/>
          </p:cNvGrpSpPr>
          <p:nvPr/>
        </p:nvGrpSpPr>
        <p:grpSpPr bwMode="auto">
          <a:xfrm>
            <a:off x="1290638" y="5046951"/>
            <a:ext cx="2897187" cy="433388"/>
            <a:chOff x="476" y="1688"/>
            <a:chExt cx="1825" cy="273"/>
          </a:xfrm>
        </p:grpSpPr>
        <p:grpSp>
          <p:nvGrpSpPr>
            <p:cNvPr id="32" name="Group 3">
              <a:extLst>
                <a:ext uri="{FF2B5EF4-FFF2-40B4-BE49-F238E27FC236}">
                  <a16:creationId xmlns:a16="http://schemas.microsoft.com/office/drawing/2014/main" id="{0C63F6F3-AD8B-1148-89EA-172577D78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702"/>
              <a:ext cx="384" cy="240"/>
              <a:chOff x="576" y="1680"/>
              <a:chExt cx="384" cy="240"/>
            </a:xfrm>
          </p:grpSpPr>
          <p:sp>
            <p:nvSpPr>
              <p:cNvPr id="45" name="Oval 4">
                <a:extLst>
                  <a:ext uri="{FF2B5EF4-FFF2-40B4-BE49-F238E27FC236}">
                    <a16:creationId xmlns:a16="http://schemas.microsoft.com/office/drawing/2014/main" id="{738A3CB1-D11C-004C-9D43-137C26174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46" name="Line 5">
                <a:extLst>
                  <a:ext uri="{FF2B5EF4-FFF2-40B4-BE49-F238E27FC236}">
                    <a16:creationId xmlns:a16="http://schemas.microsoft.com/office/drawing/2014/main" id="{9F1C0910-1431-9B40-A748-72906B834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3" name="Group 6">
              <a:extLst>
                <a:ext uri="{FF2B5EF4-FFF2-40B4-BE49-F238E27FC236}">
                  <a16:creationId xmlns:a16="http://schemas.microsoft.com/office/drawing/2014/main" id="{49148585-A30F-FE4B-ACF3-ACEC3FB678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4" y="1688"/>
              <a:ext cx="384" cy="240"/>
              <a:chOff x="576" y="1680"/>
              <a:chExt cx="384" cy="240"/>
            </a:xfrm>
          </p:grpSpPr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13DE4BB7-C839-4643-9C34-A6C0CD300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8FEDF84-0B08-1248-8EBE-3890B6BD3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4" name="Oval 9">
              <a:extLst>
                <a:ext uri="{FF2B5EF4-FFF2-40B4-BE49-F238E27FC236}">
                  <a16:creationId xmlns:a16="http://schemas.microsoft.com/office/drawing/2014/main" id="{6E61E35F-FC19-E240-87D6-C32F844A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1" y="172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grpSp>
          <p:nvGrpSpPr>
            <p:cNvPr id="35" name="Group 10">
              <a:extLst>
                <a:ext uri="{FF2B5EF4-FFF2-40B4-BE49-F238E27FC236}">
                  <a16:creationId xmlns:a16="http://schemas.microsoft.com/office/drawing/2014/main" id="{9DA8FCB5-4816-2948-98A2-3297403D86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7" y="1706"/>
              <a:ext cx="384" cy="240"/>
              <a:chOff x="576" y="1680"/>
              <a:chExt cx="384" cy="240"/>
            </a:xfrm>
          </p:grpSpPr>
          <p:sp>
            <p:nvSpPr>
              <p:cNvPr id="41" name="Oval 11">
                <a:extLst>
                  <a:ext uri="{FF2B5EF4-FFF2-40B4-BE49-F238E27FC236}">
                    <a16:creationId xmlns:a16="http://schemas.microsoft.com/office/drawing/2014/main" id="{FEB190B1-DAAF-9A4E-8345-A6914D0BB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42" name="Line 12">
                <a:extLst>
                  <a:ext uri="{FF2B5EF4-FFF2-40B4-BE49-F238E27FC236}">
                    <a16:creationId xmlns:a16="http://schemas.microsoft.com/office/drawing/2014/main" id="{41A6927B-6CAE-B24F-A4AE-5BE6C54FE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57FA1814-6198-014A-BE71-0BC5F6020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" y="1701"/>
              <a:ext cx="384" cy="240"/>
              <a:chOff x="576" y="1680"/>
              <a:chExt cx="384" cy="240"/>
            </a:xfrm>
          </p:grpSpPr>
          <p:sp>
            <p:nvSpPr>
              <p:cNvPr id="39" name="Oval 14">
                <a:extLst>
                  <a:ext uri="{FF2B5EF4-FFF2-40B4-BE49-F238E27FC236}">
                    <a16:creationId xmlns:a16="http://schemas.microsoft.com/office/drawing/2014/main" id="{A1ADC2C7-7984-F34F-80F6-D29656115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40" name="Line 15">
                <a:extLst>
                  <a:ext uri="{FF2B5EF4-FFF2-40B4-BE49-F238E27FC236}">
                    <a16:creationId xmlns:a16="http://schemas.microsoft.com/office/drawing/2014/main" id="{AF44268E-B9EB-6640-B05F-0A16A7427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13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cxnSp>
          <p:nvCxnSpPr>
            <p:cNvPr id="37" name="AutoShape 16">
              <a:extLst>
                <a:ext uri="{FF2B5EF4-FFF2-40B4-BE49-F238E27FC236}">
                  <a16:creationId xmlns:a16="http://schemas.microsoft.com/office/drawing/2014/main" id="{8B16C697-C5F9-5F4C-81D9-92A0C65E90D3}"/>
                </a:ext>
              </a:extLst>
            </p:cNvPr>
            <p:cNvCxnSpPr>
              <a:cxnSpLocks noChangeShapeType="1"/>
              <a:stCxn id="34" idx="0"/>
              <a:endCxn id="39" idx="0"/>
            </p:cNvCxnSpPr>
            <p:nvPr/>
          </p:nvCxnSpPr>
          <p:spPr bwMode="auto">
            <a:xfrm rot="16200000" flipV="1">
              <a:off x="1784" y="1324"/>
              <a:ext cx="20" cy="775"/>
            </a:xfrm>
            <a:prstGeom prst="curvedConnector3">
              <a:avLst>
                <a:gd name="adj1" fmla="val 82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Text Box 24">
            <a:extLst>
              <a:ext uri="{FF2B5EF4-FFF2-40B4-BE49-F238E27FC236}">
                <a16:creationId xmlns:a16="http://schemas.microsoft.com/office/drawing/2014/main" id="{0CCC2D67-0CD9-4D48-9739-ED4A11F9C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8" y="5741623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(a) Digraph G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50" name="Text Box 19">
            <a:extLst>
              <a:ext uri="{FF2B5EF4-FFF2-40B4-BE49-F238E27FC236}">
                <a16:creationId xmlns:a16="http://schemas.microsoft.com/office/drawing/2014/main" id="{9A6AA1B1-5B1C-1949-92EE-D95953F28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0078" y="3703441"/>
            <a:ext cx="17235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0   1    2   3   4</a:t>
            </a:r>
          </a:p>
        </p:txBody>
      </p:sp>
      <p:sp>
        <p:nvSpPr>
          <p:cNvPr id="51" name="Line 27">
            <a:extLst>
              <a:ext uri="{FF2B5EF4-FFF2-40B4-BE49-F238E27FC236}">
                <a16:creationId xmlns:a16="http://schemas.microsoft.com/office/drawing/2014/main" id="{8882A001-6060-1342-8A31-24FAB2D9E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0078" y="4352365"/>
            <a:ext cx="1487010" cy="1332436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" name="Text Box 30">
            <a:extLst>
              <a:ext uri="{FF2B5EF4-FFF2-40B4-BE49-F238E27FC236}">
                <a16:creationId xmlns:a16="http://schemas.microsoft.com/office/drawing/2014/main" id="{2A22FCDF-4961-D748-8E65-CB101D0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689" y="5161510"/>
            <a:ext cx="10953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TW" dirty="0"/>
              <a:t>reflexive</a:t>
            </a:r>
          </a:p>
        </p:txBody>
      </p:sp>
      <p:graphicFrame>
        <p:nvGraphicFramePr>
          <p:cNvPr id="48" name="Object 22">
            <a:extLst>
              <a:ext uri="{FF2B5EF4-FFF2-40B4-BE49-F238E27FC236}">
                <a16:creationId xmlns:a16="http://schemas.microsoft.com/office/drawing/2014/main" id="{8C531024-8687-F14D-A5D4-A0557194B1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291741"/>
              </p:ext>
            </p:extLst>
          </p:nvPr>
        </p:nvGraphicFramePr>
        <p:xfrm>
          <a:off x="5611812" y="4141649"/>
          <a:ext cx="1743555" cy="1584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96" name="方程式" r:id="rId4" imgW="23990300" imgH="26327100" progId="Equation.3">
                  <p:embed/>
                </p:oleObj>
              </mc:Choice>
              <mc:Fallback>
                <p:oleObj name="方程式" r:id="rId4" imgW="23990300" imgH="26327100" progId="Equation.3">
                  <p:embed/>
                  <p:pic>
                    <p:nvPicPr>
                      <p:cNvPr id="25622" name="Object 22">
                        <a:extLst>
                          <a:ext uri="{FF2B5EF4-FFF2-40B4-BE49-F238E27FC236}">
                            <a16:creationId xmlns:a16="http://schemas.microsoft.com/office/drawing/2014/main" id="{49B14867-28EF-AE45-B1B5-E87C24157E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812" y="4141649"/>
                        <a:ext cx="1743555" cy="1584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4230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C6A974CE-0DB0-B742-BF77-52DBB3D6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169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" y="193964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Algorithm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49" y="1362364"/>
            <a:ext cx="88265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We can use </a:t>
            </a:r>
            <a:r>
              <a:rPr lang="en-US" altLang="zh-TW" dirty="0" err="1"/>
              <a:t>allCosts</a:t>
            </a:r>
            <a:r>
              <a:rPr lang="en-US" altLang="zh-TW" dirty="0"/>
              <a:t> (i.e., the algorithm for all pair shortest paths) with a simple modification</a:t>
            </a:r>
          </a:p>
          <a:p>
            <a:pPr lvl="1"/>
            <a:r>
              <a:rPr lang="en-US" altLang="zh-TW" dirty="0"/>
              <a:t>Change the </a:t>
            </a:r>
            <a:r>
              <a:rPr lang="en-US" altLang="zh-TW" b="1" dirty="0"/>
              <a:t>if</a:t>
            </a:r>
            <a:r>
              <a:rPr lang="en-US" altLang="zh-TW" dirty="0"/>
              <a:t> statement in the nested </a:t>
            </a:r>
            <a:r>
              <a:rPr lang="en-US" altLang="zh-TW" b="1" dirty="0"/>
              <a:t>for</a:t>
            </a:r>
            <a:r>
              <a:rPr lang="en-US" altLang="zh-TW" dirty="0"/>
              <a:t> loops to: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distance[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][j] = distance[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][j] || distance[</a:t>
            </a:r>
            <a:r>
              <a:rPr lang="en-US" altLang="zh-TW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][k]</a:t>
            </a:r>
          </a:p>
          <a:p>
            <a:pPr marL="0" indent="0">
              <a:buNone/>
            </a:pP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&amp;&amp; distance[k][j]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Time complexity: O(n</a:t>
            </a:r>
            <a:r>
              <a:rPr lang="en-US" altLang="zh-TW" baseline="30000" dirty="0"/>
              <a:t>3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416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頁尾版面配置區 2">
            <a:extLst>
              <a:ext uri="{FF2B5EF4-FFF2-40B4-BE49-F238E27FC236}">
                <a16:creationId xmlns:a16="http://schemas.microsoft.com/office/drawing/2014/main" id="{2E29316C-DE6D-CF47-88B5-54397321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3B70EACF-F69F-F44D-A4F6-D56A654D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A80F-DC24-FA40-A011-E86CBA3E7A7D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52226" name="Oval 1026">
            <a:extLst>
              <a:ext uri="{FF2B5EF4-FFF2-40B4-BE49-F238E27FC236}">
                <a16:creationId xmlns:a16="http://schemas.microsoft.com/office/drawing/2014/main" id="{32FFE3B9-F080-AE45-AC5E-21E2C8341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454" y="18589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2227" name="Oval 1027">
            <a:extLst>
              <a:ext uri="{FF2B5EF4-FFF2-40B4-BE49-F238E27FC236}">
                <a16:creationId xmlns:a16="http://schemas.microsoft.com/office/drawing/2014/main" id="{A541A427-9483-BD45-BE11-D9D3DA11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5654" y="26209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2228" name="Oval 1028">
            <a:extLst>
              <a:ext uri="{FF2B5EF4-FFF2-40B4-BE49-F238E27FC236}">
                <a16:creationId xmlns:a16="http://schemas.microsoft.com/office/drawing/2014/main" id="{9A585318-03DA-EE41-8C9A-A183C4F84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7254" y="26209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2229" name="Oval 1029">
            <a:extLst>
              <a:ext uri="{FF2B5EF4-FFF2-40B4-BE49-F238E27FC236}">
                <a16:creationId xmlns:a16="http://schemas.microsoft.com/office/drawing/2014/main" id="{46FEB273-722F-7742-B663-F1E3E4037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454" y="32305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2230" name="Line 1030">
            <a:extLst>
              <a:ext uri="{FF2B5EF4-FFF2-40B4-BE49-F238E27FC236}">
                <a16:creationId xmlns:a16="http://schemas.microsoft.com/office/drawing/2014/main" id="{AD9DD2B2-C8CA-A945-AFE8-08FF3EB1C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3704" y="2309813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1" name="Line 1031">
            <a:extLst>
              <a:ext uri="{FF2B5EF4-FFF2-40B4-BE49-F238E27FC236}">
                <a16:creationId xmlns:a16="http://schemas.microsoft.com/office/drawing/2014/main" id="{09BE1688-0E0A-AE47-81FA-76944CFE4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6504" y="284321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2" name="Line 1032">
            <a:extLst>
              <a:ext uri="{FF2B5EF4-FFF2-40B4-BE49-F238E27FC236}">
                <a16:creationId xmlns:a16="http://schemas.microsoft.com/office/drawing/2014/main" id="{C7E377BF-EB87-F14A-9AA7-AB367D5B78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45379" y="2233613"/>
            <a:ext cx="407987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3" name="Line 1033">
            <a:extLst>
              <a:ext uri="{FF2B5EF4-FFF2-40B4-BE49-F238E27FC236}">
                <a16:creationId xmlns:a16="http://schemas.microsoft.com/office/drawing/2014/main" id="{7B2F7515-23D6-0949-8C45-0DBAEA0475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6104" y="2233613"/>
            <a:ext cx="422275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4" name="Line 1034">
            <a:extLst>
              <a:ext uri="{FF2B5EF4-FFF2-40B4-BE49-F238E27FC236}">
                <a16:creationId xmlns:a16="http://schemas.microsoft.com/office/drawing/2014/main" id="{D19841C3-35ED-FA40-AA2D-F5FE4928C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091" y="3049588"/>
            <a:ext cx="354013" cy="312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5" name="Line 1035">
            <a:extLst>
              <a:ext uri="{FF2B5EF4-FFF2-40B4-BE49-F238E27FC236}">
                <a16:creationId xmlns:a16="http://schemas.microsoft.com/office/drawing/2014/main" id="{7CF388CF-2CB7-D244-99D4-B8AC25C6E2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20079" y="3022600"/>
            <a:ext cx="327025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6" name="Oval 1036">
            <a:extLst>
              <a:ext uri="{FF2B5EF4-FFF2-40B4-BE49-F238E27FC236}">
                <a16:creationId xmlns:a16="http://schemas.microsoft.com/office/drawing/2014/main" id="{AB854C87-C04D-504D-AD46-3FD991570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916" y="190341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2237" name="Oval 1037">
            <a:extLst>
              <a:ext uri="{FF2B5EF4-FFF2-40B4-BE49-F238E27FC236}">
                <a16:creationId xmlns:a16="http://schemas.microsoft.com/office/drawing/2014/main" id="{31B842C9-6183-364D-80CB-A49E9D32E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2116" y="266541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2238" name="Oval 1038">
            <a:extLst>
              <a:ext uri="{FF2B5EF4-FFF2-40B4-BE49-F238E27FC236}">
                <a16:creationId xmlns:a16="http://schemas.microsoft.com/office/drawing/2014/main" id="{4C1830AD-FFEF-8046-B515-7D81FE8C1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716" y="266541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2239" name="Line 1039">
            <a:extLst>
              <a:ext uri="{FF2B5EF4-FFF2-40B4-BE49-F238E27FC236}">
                <a16:creationId xmlns:a16="http://schemas.microsoft.com/office/drawing/2014/main" id="{03F31F8F-CFCC-A64C-925F-9984C5B855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1841" y="2278063"/>
            <a:ext cx="407988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0" name="Line 1040">
            <a:extLst>
              <a:ext uri="{FF2B5EF4-FFF2-40B4-BE49-F238E27FC236}">
                <a16:creationId xmlns:a16="http://schemas.microsoft.com/office/drawing/2014/main" id="{3FDCD609-901B-3944-9B2B-82218046F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2566" y="2278063"/>
            <a:ext cx="422275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1" name="Oval 1041">
            <a:extLst>
              <a:ext uri="{FF2B5EF4-FFF2-40B4-BE49-F238E27FC236}">
                <a16:creationId xmlns:a16="http://schemas.microsoft.com/office/drawing/2014/main" id="{ADCFE01E-99F1-7040-BC3C-CABE91D2D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529" y="35623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2242" name="Oval 1042">
            <a:extLst>
              <a:ext uri="{FF2B5EF4-FFF2-40B4-BE49-F238E27FC236}">
                <a16:creationId xmlns:a16="http://schemas.microsoft.com/office/drawing/2014/main" id="{1683E3DB-D6C6-1843-80C4-590C21E7A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941" y="35750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52243" name="Line 1043">
            <a:extLst>
              <a:ext uri="{FF2B5EF4-FFF2-40B4-BE49-F238E27FC236}">
                <a16:creationId xmlns:a16="http://schemas.microsoft.com/office/drawing/2014/main" id="{EF0F2D6A-65BF-1441-9972-60056CDC18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96541" y="3106738"/>
            <a:ext cx="263525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4" name="Line 1044">
            <a:extLst>
              <a:ext uri="{FF2B5EF4-FFF2-40B4-BE49-F238E27FC236}">
                <a16:creationId xmlns:a16="http://schemas.microsoft.com/office/drawing/2014/main" id="{17580F11-F907-BB46-B0DA-646B035706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7391" y="3121025"/>
            <a:ext cx="298450" cy="458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5" name="Oval 1045">
            <a:extLst>
              <a:ext uri="{FF2B5EF4-FFF2-40B4-BE49-F238E27FC236}">
                <a16:creationId xmlns:a16="http://schemas.microsoft.com/office/drawing/2014/main" id="{727D2B8B-BF86-7344-A415-753E6120F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466" y="356393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52246" name="Oval 1046">
            <a:extLst>
              <a:ext uri="{FF2B5EF4-FFF2-40B4-BE49-F238E27FC236}">
                <a16:creationId xmlns:a16="http://schemas.microsoft.com/office/drawing/2014/main" id="{A8151F74-C055-4642-8142-2759C9AAB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004" y="35623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52247" name="Line 1047">
            <a:extLst>
              <a:ext uri="{FF2B5EF4-FFF2-40B4-BE49-F238E27FC236}">
                <a16:creationId xmlns:a16="http://schemas.microsoft.com/office/drawing/2014/main" id="{B52CE893-0F73-CA4B-9CD8-733DA2799D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1316" y="3090863"/>
            <a:ext cx="273050" cy="461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8" name="Line 1048">
            <a:extLst>
              <a:ext uri="{FF2B5EF4-FFF2-40B4-BE49-F238E27FC236}">
                <a16:creationId xmlns:a16="http://schemas.microsoft.com/office/drawing/2014/main" id="{6407B3F0-D943-C64F-A719-34592E2228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7566" y="3103563"/>
            <a:ext cx="273050" cy="449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49" name="Rectangle 1049">
            <a:extLst>
              <a:ext uri="{FF2B5EF4-FFF2-40B4-BE49-F238E27FC236}">
                <a16:creationId xmlns:a16="http://schemas.microsoft.com/office/drawing/2014/main" id="{3BC215A5-D043-7B48-B6F6-2ACD2EF97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8429" y="3875088"/>
            <a:ext cx="555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1800" dirty="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2250" name="Rectangle 1050">
            <a:extLst>
              <a:ext uri="{FF2B5EF4-FFF2-40B4-BE49-F238E27FC236}">
                <a16:creationId xmlns:a16="http://schemas.microsoft.com/office/drawing/2014/main" id="{3C261ABD-6ECE-ED4D-954A-8CA56C777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291" y="4137025"/>
            <a:ext cx="555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2252" name="Text Box 1052">
            <a:extLst>
              <a:ext uri="{FF2B5EF4-FFF2-40B4-BE49-F238E27FC236}">
                <a16:creationId xmlns:a16="http://schemas.microsoft.com/office/drawing/2014/main" id="{EA1698F7-FEF9-124F-A713-743B87507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1441" y="4762500"/>
            <a:ext cx="254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tree (acyclic graph)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0B1239E7-41A0-0946-8D6E-840C2F5A7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302" y="38684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Connected Component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A37DA-8F64-504C-BED5-5AC68E3F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D8ABEFC-7062-7245-8146-B4A1599F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75FDB4-DB36-C641-8D06-AF1845B1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74730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171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-18169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Activity-on-Vertex (AOV) Networks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050204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Definition: </a:t>
            </a:r>
          </a:p>
          <a:p>
            <a:pPr lvl="1"/>
            <a:r>
              <a:rPr lang="en-US" altLang="zh-TW" sz="2400" dirty="0"/>
              <a:t>A directed graph</a:t>
            </a:r>
          </a:p>
          <a:p>
            <a:pPr lvl="1"/>
            <a:r>
              <a:rPr lang="en-US" altLang="zh-TW" sz="2400" dirty="0"/>
              <a:t>Vertices represent </a:t>
            </a:r>
            <a:r>
              <a:rPr lang="en-US" altLang="zh-TW" sz="2400" dirty="0">
                <a:solidFill>
                  <a:srgbClr val="C00000"/>
                </a:solidFill>
              </a:rPr>
              <a:t>tasks</a:t>
            </a:r>
            <a:r>
              <a:rPr lang="en-US" altLang="zh-TW" sz="2400" dirty="0"/>
              <a:t> or activities</a:t>
            </a:r>
          </a:p>
          <a:p>
            <a:pPr lvl="1"/>
            <a:r>
              <a:rPr lang="en-US" altLang="zh-TW" sz="2400" dirty="0"/>
              <a:t>Edges represent precedence </a:t>
            </a:r>
            <a:r>
              <a:rPr lang="en-US" altLang="zh-TW" sz="2400" dirty="0">
                <a:solidFill>
                  <a:srgbClr val="0070C0"/>
                </a:solidFill>
              </a:rPr>
              <a:t>relations between tasks</a:t>
            </a:r>
          </a:p>
          <a:p>
            <a:r>
              <a:rPr lang="en-US" altLang="zh-TW" sz="2800" dirty="0"/>
              <a:t>Predecessor and Successor</a:t>
            </a:r>
          </a:p>
          <a:p>
            <a:pPr lvl="1"/>
            <a:r>
              <a:rPr lang="en-US" altLang="zh-TW" sz="2400" dirty="0"/>
              <a:t>Vertex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is a predecessor of vertex </a:t>
            </a:r>
            <a:r>
              <a:rPr lang="en-US" altLang="zh-TW" sz="2400" i="1" dirty="0"/>
              <a:t>j</a:t>
            </a:r>
            <a:r>
              <a:rPr lang="en-US" altLang="zh-TW" sz="2400" dirty="0"/>
              <a:t> </a:t>
            </a:r>
            <a:r>
              <a:rPr lang="en-US" altLang="zh-TW" sz="2400" i="1" dirty="0" err="1"/>
              <a:t>iff</a:t>
            </a:r>
            <a:r>
              <a:rPr lang="en-US" altLang="zh-TW" sz="2400" dirty="0"/>
              <a:t> there is a directed path from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to </a:t>
            </a:r>
            <a:r>
              <a:rPr lang="en-US" altLang="zh-TW" sz="2400" i="1" dirty="0"/>
              <a:t>j</a:t>
            </a:r>
            <a:endParaRPr lang="en-US" altLang="zh-TW" sz="2400" dirty="0"/>
          </a:p>
          <a:p>
            <a:pPr lvl="1"/>
            <a:r>
              <a:rPr lang="en-US" altLang="zh-TW" sz="2400" dirty="0"/>
              <a:t>If vertex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is a predecessor of vertex </a:t>
            </a:r>
            <a:r>
              <a:rPr lang="en-US" altLang="zh-TW" sz="2400" i="1" dirty="0"/>
              <a:t>j</a:t>
            </a:r>
            <a:r>
              <a:rPr lang="en-US" altLang="zh-TW" sz="2400" dirty="0"/>
              <a:t>, then </a:t>
            </a:r>
            <a:r>
              <a:rPr lang="en-US" altLang="zh-TW" sz="2400" i="1" dirty="0"/>
              <a:t>j</a:t>
            </a:r>
            <a:r>
              <a:rPr lang="en-US" altLang="zh-TW" sz="2400" dirty="0"/>
              <a:t> is a successor of </a:t>
            </a:r>
            <a:r>
              <a:rPr lang="en-US" altLang="zh-TW" sz="2400" i="1" dirty="0" err="1"/>
              <a:t>i</a:t>
            </a:r>
            <a:endParaRPr lang="en-US" altLang="zh-TW" sz="2400" i="1" dirty="0"/>
          </a:p>
          <a:p>
            <a:pPr lvl="1"/>
            <a:r>
              <a:rPr lang="en-US" altLang="zh-TW" sz="2400" dirty="0"/>
              <a:t>Vertex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is an immediate predecessor of vertex </a:t>
            </a:r>
            <a:r>
              <a:rPr lang="en-US" altLang="zh-TW" sz="2400" i="1" dirty="0"/>
              <a:t>j</a:t>
            </a:r>
            <a:r>
              <a:rPr lang="en-US" altLang="zh-TW" sz="2400" dirty="0"/>
              <a:t> </a:t>
            </a:r>
            <a:r>
              <a:rPr lang="en-US" altLang="zh-TW" sz="2400" i="1" dirty="0" err="1"/>
              <a:t>iff</a:t>
            </a:r>
            <a:r>
              <a:rPr lang="en-US" altLang="zh-TW" sz="2400" dirty="0"/>
              <a:t> &lt;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, </a:t>
            </a:r>
            <a:r>
              <a:rPr lang="en-US" altLang="zh-TW" sz="2400" i="1" dirty="0"/>
              <a:t>j</a:t>
            </a:r>
            <a:r>
              <a:rPr lang="en-US" altLang="zh-TW" sz="2400" dirty="0"/>
              <a:t>&gt; is an edge in G</a:t>
            </a:r>
          </a:p>
          <a:p>
            <a:pPr lvl="1"/>
            <a:r>
              <a:rPr lang="en-US" altLang="zh-TW" sz="2400" dirty="0"/>
              <a:t>If vertex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is an immediate predecessor of vertex </a:t>
            </a:r>
            <a:r>
              <a:rPr lang="en-US" altLang="zh-TW" sz="2400" i="1" dirty="0"/>
              <a:t>j</a:t>
            </a:r>
            <a:r>
              <a:rPr lang="en-US" altLang="zh-TW" sz="2400" dirty="0"/>
              <a:t>, then </a:t>
            </a:r>
            <a:r>
              <a:rPr lang="en-US" altLang="zh-TW" sz="2400" i="1" dirty="0"/>
              <a:t>j</a:t>
            </a:r>
            <a:r>
              <a:rPr lang="en-US" altLang="zh-TW" sz="2400" dirty="0"/>
              <a:t> is an immediate successor of </a:t>
            </a:r>
            <a:r>
              <a:rPr lang="en-US" altLang="zh-TW" sz="2400" i="1" dirty="0" err="1"/>
              <a:t>i</a:t>
            </a:r>
            <a:endParaRPr lang="en-US" altLang="zh-TW" sz="2400" i="1" dirty="0"/>
          </a:p>
          <a:p>
            <a:pPr lvl="1"/>
            <a:endParaRPr lang="en-US" altLang="zh-TW" sz="2400" dirty="0">
              <a:solidFill>
                <a:srgbClr val="008000"/>
              </a:solidFill>
            </a:endParaRPr>
          </a:p>
          <a:p>
            <a:endParaRPr lang="en-US" altLang="zh-TW" sz="28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311972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 descr="twu7221">
            <a:extLst>
              <a:ext uri="{FF2B5EF4-FFF2-40B4-BE49-F238E27FC236}">
                <a16:creationId xmlns:a16="http://schemas.microsoft.com/office/drawing/2014/main" id="{336A25E0-7DCA-5841-B973-9054B8386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2" r="19584" b="49852"/>
          <a:stretch/>
        </p:blipFill>
        <p:spPr bwMode="auto">
          <a:xfrm>
            <a:off x="857270" y="306388"/>
            <a:ext cx="7269143" cy="5651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A4EDA5C-2B1C-EA42-BEAD-2BD39E163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350" y="5844011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 u="sng"/>
              <a:t>*Figure 6.37: </a:t>
            </a:r>
            <a:r>
              <a:rPr lang="en-US" altLang="zh-TW" sz="2000" u="sng"/>
              <a:t>An AOV network (p.316)</a:t>
            </a:r>
            <a:endParaRPr lang="en-US" altLang="zh-TW" sz="2000" b="1" u="sng" dirty="0"/>
          </a:p>
        </p:txBody>
      </p:sp>
    </p:spTree>
    <p:extLst>
      <p:ext uri="{BB962C8B-B14F-4D97-AF65-F5344CB8AC3E}">
        <p14:creationId xmlns:p14="http://schemas.microsoft.com/office/powerpoint/2010/main" val="30427968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51B6238-08B8-8142-AD27-46B2A0457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92350" y="5844011"/>
            <a:ext cx="7772400" cy="1143000"/>
          </a:xfrm>
        </p:spPr>
        <p:txBody>
          <a:bodyPr/>
          <a:lstStyle/>
          <a:p>
            <a:r>
              <a:rPr lang="en-US" altLang="zh-TW" sz="2000" b="1" u="sng" dirty="0"/>
              <a:t>*Figure 6.37: </a:t>
            </a:r>
            <a:r>
              <a:rPr lang="en-US" altLang="zh-TW" sz="2000" u="sng" dirty="0"/>
              <a:t>An AOV network (p.316)</a:t>
            </a:r>
            <a:endParaRPr lang="en-US" altLang="zh-TW" sz="2000" b="1" u="sng" dirty="0"/>
          </a:p>
        </p:txBody>
      </p:sp>
      <p:pic>
        <p:nvPicPr>
          <p:cNvPr id="8" name="Picture 5" descr="twu7221">
            <a:extLst>
              <a:ext uri="{FF2B5EF4-FFF2-40B4-BE49-F238E27FC236}">
                <a16:creationId xmlns:a16="http://schemas.microsoft.com/office/drawing/2014/main" id="{328E2717-C587-114C-871D-16D86AF93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7" t="58777" r="30183" b="5301"/>
          <a:stretch/>
        </p:blipFill>
        <p:spPr bwMode="auto">
          <a:xfrm>
            <a:off x="1282700" y="455612"/>
            <a:ext cx="6718300" cy="526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174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-18169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Topological Order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643759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Definition: </a:t>
            </a:r>
          </a:p>
          <a:p>
            <a:pPr lvl="1"/>
            <a:r>
              <a:rPr lang="en-US" altLang="zh-TW" dirty="0"/>
              <a:t>Linear ordering of vertices of a graph such that:</a:t>
            </a:r>
          </a:p>
          <a:p>
            <a:pPr lvl="1"/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Any two vertices </a:t>
            </a:r>
            <a:r>
              <a:rPr lang="en-US" altLang="zh-TW" sz="3200" i="1" dirty="0" err="1">
                <a:solidFill>
                  <a:srgbClr val="008000"/>
                </a:solidFill>
                <a:sym typeface="Symbol" pitchFamily="2" charset="2"/>
              </a:rPr>
              <a:t>i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 and </a:t>
            </a:r>
            <a:r>
              <a:rPr lang="en-US" altLang="zh-TW" sz="3200" i="1" dirty="0">
                <a:solidFill>
                  <a:srgbClr val="008000"/>
                </a:solidFill>
                <a:sym typeface="Symbol" pitchFamily="2" charset="2"/>
              </a:rPr>
              <a:t>j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, if </a:t>
            </a:r>
            <a:r>
              <a:rPr lang="en-US" altLang="zh-TW" sz="3200" i="1" dirty="0" err="1">
                <a:solidFill>
                  <a:srgbClr val="008000"/>
                </a:solidFill>
                <a:sym typeface="Symbol" pitchFamily="2" charset="2"/>
              </a:rPr>
              <a:t>i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 is a predecessor of </a:t>
            </a:r>
            <a:r>
              <a:rPr lang="en-US" altLang="zh-TW" sz="3200" i="1" dirty="0">
                <a:solidFill>
                  <a:srgbClr val="008000"/>
                </a:solidFill>
                <a:sym typeface="Symbol" pitchFamily="2" charset="2"/>
              </a:rPr>
              <a:t>j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, then </a:t>
            </a:r>
            <a:r>
              <a:rPr lang="en-US" altLang="zh-TW" sz="3200" i="1" dirty="0" err="1">
                <a:solidFill>
                  <a:srgbClr val="008000"/>
                </a:solidFill>
                <a:sym typeface="Symbol" pitchFamily="2" charset="2"/>
              </a:rPr>
              <a:t>i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 precedes </a:t>
            </a:r>
            <a:r>
              <a:rPr lang="en-US" altLang="zh-TW" sz="3200" i="1" dirty="0">
                <a:solidFill>
                  <a:srgbClr val="008000"/>
                </a:solidFill>
                <a:sym typeface="Symbol" pitchFamily="2" charset="2"/>
              </a:rPr>
              <a:t>j</a:t>
            </a:r>
            <a:r>
              <a:rPr lang="en-US" altLang="zh-TW" sz="3200" dirty="0">
                <a:solidFill>
                  <a:srgbClr val="008000"/>
                </a:solidFill>
                <a:sym typeface="Symbol" pitchFamily="2" charset="2"/>
              </a:rPr>
              <a:t> in the linear ordering</a:t>
            </a:r>
          </a:p>
          <a:p>
            <a:endParaRPr lang="en-US" altLang="zh-TW" dirty="0">
              <a:sym typeface="Symbol" pitchFamily="2" charset="2"/>
            </a:endParaRPr>
          </a:p>
          <a:p>
            <a:r>
              <a:rPr lang="en-US" altLang="zh-TW" dirty="0">
                <a:sym typeface="Symbol" pitchFamily="2" charset="2"/>
              </a:rPr>
              <a:t>Example:</a:t>
            </a:r>
          </a:p>
          <a:p>
            <a:pPr lvl="1"/>
            <a:r>
              <a:rPr lang="en-US" altLang="zh-TW" dirty="0">
                <a:sym typeface="Symbol" pitchFamily="2" charset="2"/>
              </a:rPr>
              <a:t>C1, C2, C4, C5, C3, C6, C8,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C7, C10, C13, C12, C14, 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C15, C11, C9</a:t>
            </a:r>
          </a:p>
          <a:p>
            <a:pPr lvl="1"/>
            <a:r>
              <a:rPr lang="en-US" altLang="zh-TW" dirty="0">
                <a:sym typeface="Symbol" pitchFamily="2" charset="2"/>
              </a:rPr>
              <a:t>C4, C5, C2, C1, C6, C3, C8, 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C15, C7, C9, C10, C11, 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C13, C12, C14</a:t>
            </a:r>
            <a:endParaRPr lang="en-US" altLang="zh-TW" dirty="0"/>
          </a:p>
        </p:txBody>
      </p:sp>
      <p:pic>
        <p:nvPicPr>
          <p:cNvPr id="6" name="Picture 5" descr="twu7221">
            <a:extLst>
              <a:ext uri="{FF2B5EF4-FFF2-40B4-BE49-F238E27FC236}">
                <a16:creationId xmlns:a16="http://schemas.microsoft.com/office/drawing/2014/main" id="{9D6D3D38-D4AF-1440-B226-32DFC10B8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7" t="58777" r="30183" b="5301"/>
          <a:stretch/>
        </p:blipFill>
        <p:spPr bwMode="auto">
          <a:xfrm>
            <a:off x="5248748" y="3806719"/>
            <a:ext cx="3895252" cy="305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8124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頁尾版面配置區 3">
            <a:extLst>
              <a:ext uri="{FF2B5EF4-FFF2-40B4-BE49-F238E27FC236}">
                <a16:creationId xmlns:a16="http://schemas.microsoft.com/office/drawing/2014/main" id="{CD6E857C-9141-834F-BCD1-20473983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1" name="投影片編號版面配置區 4">
            <a:extLst>
              <a:ext uri="{FF2B5EF4-FFF2-40B4-BE49-F238E27FC236}">
                <a16:creationId xmlns:a16="http://schemas.microsoft.com/office/drawing/2014/main" id="{3EA535AB-0643-124F-BEC6-330F9428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11-2177-8848-B472-DA93145EC79D}" type="slidenum">
              <a:rPr lang="en-US" altLang="zh-TW"/>
              <a:pPr/>
              <a:t>175</a:t>
            </a:fld>
            <a:endParaRPr lang="en-US" altLang="zh-TW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B15BAB2-2AA8-4A4A-B6A6-B5C24F465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-18169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Find Topological Order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70F71C2-B4A9-314B-B927-98E25AE37972}"/>
              </a:ext>
            </a:extLst>
          </p:cNvPr>
          <p:cNvGrpSpPr/>
          <p:nvPr/>
        </p:nvGrpSpPr>
        <p:grpSpPr>
          <a:xfrm>
            <a:off x="465930" y="1560095"/>
            <a:ext cx="2362205" cy="1391654"/>
            <a:chOff x="465930" y="1728537"/>
            <a:chExt cx="2362205" cy="1391654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0521DDDB-D9CC-FD45-95FD-851609352567}"/>
                </a:ext>
              </a:extLst>
            </p:cNvPr>
            <p:cNvSpPr/>
            <p:nvPr/>
          </p:nvSpPr>
          <p:spPr bwMode="auto">
            <a:xfrm>
              <a:off x="465930" y="2237874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1371B95-4E5A-6D46-B839-22FDAE0ABF1E}"/>
                </a:ext>
              </a:extLst>
            </p:cNvPr>
            <p:cNvSpPr/>
            <p:nvPr/>
          </p:nvSpPr>
          <p:spPr bwMode="auto">
            <a:xfrm>
              <a:off x="1484605" y="1728537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7DE18B2E-B1FC-9F4D-B815-21D3DC04BA66}"/>
                </a:ext>
              </a:extLst>
            </p:cNvPr>
            <p:cNvSpPr/>
            <p:nvPr/>
          </p:nvSpPr>
          <p:spPr bwMode="auto">
            <a:xfrm>
              <a:off x="148460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442CDDB0-1D37-B849-B4E7-CCF8427BC6D8}"/>
                </a:ext>
              </a:extLst>
            </p:cNvPr>
            <p:cNvSpPr/>
            <p:nvPr/>
          </p:nvSpPr>
          <p:spPr bwMode="auto">
            <a:xfrm>
              <a:off x="1484605" y="2747211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0E8D2F7F-5CBC-2142-9EEA-A7844E9439C6}"/>
                </a:ext>
              </a:extLst>
            </p:cNvPr>
            <p:cNvSpPr/>
            <p:nvPr/>
          </p:nvSpPr>
          <p:spPr bwMode="auto">
            <a:xfrm>
              <a:off x="245515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4007FB6-9BEC-A94E-A825-54E46A36DCA9}"/>
                </a:ext>
              </a:extLst>
            </p:cNvPr>
            <p:cNvSpPr/>
            <p:nvPr/>
          </p:nvSpPr>
          <p:spPr bwMode="auto">
            <a:xfrm>
              <a:off x="2450142" y="2747211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4" name="直線箭頭接點 3">
              <a:extLst>
                <a:ext uri="{FF2B5EF4-FFF2-40B4-BE49-F238E27FC236}">
                  <a16:creationId xmlns:a16="http://schemas.microsoft.com/office/drawing/2014/main" id="{43DF7C49-E51A-0848-8B5E-2197F4E27F09}"/>
                </a:ext>
              </a:extLst>
            </p:cNvPr>
            <p:cNvCxnSpPr>
              <a:stCxn id="2" idx="7"/>
              <a:endCxn id="12" idx="2"/>
            </p:cNvCxnSpPr>
            <p:nvPr/>
          </p:nvCxnSpPr>
          <p:spPr bwMode="auto">
            <a:xfrm flipV="1">
              <a:off x="784288" y="1915027"/>
              <a:ext cx="700317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C8EBBFF9-6A26-944B-B2EB-3DFBA9B32AF8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 bwMode="auto">
            <a:xfrm>
              <a:off x="838910" y="2424364"/>
              <a:ext cx="64569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B9DBECDB-0CB4-CA40-BC5C-376C996E8EC9}"/>
                </a:ext>
              </a:extLst>
            </p:cNvPr>
            <p:cNvCxnSpPr>
              <a:cxnSpLocks/>
              <a:stCxn id="2" idx="5"/>
              <a:endCxn id="15" idx="2"/>
            </p:cNvCxnSpPr>
            <p:nvPr/>
          </p:nvCxnSpPr>
          <p:spPr bwMode="auto">
            <a:xfrm>
              <a:off x="784288" y="2556232"/>
              <a:ext cx="700317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9AD3C714-5705-5A48-98BE-BED3D06AAA84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 bwMode="auto">
            <a:xfrm>
              <a:off x="1857585" y="2424364"/>
              <a:ext cx="59757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9E58EECD-C64F-4A47-A067-F5746378A907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 bwMode="auto">
            <a:xfrm>
              <a:off x="1857585" y="2933701"/>
              <a:ext cx="59255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線箭頭接點 30">
              <a:extLst>
                <a:ext uri="{FF2B5EF4-FFF2-40B4-BE49-F238E27FC236}">
                  <a16:creationId xmlns:a16="http://schemas.microsoft.com/office/drawing/2014/main" id="{A5B5A4C6-0389-EE4A-A739-EF27976EAD6D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 bwMode="auto">
            <a:xfrm>
              <a:off x="1857585" y="1915027"/>
              <a:ext cx="652192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箭頭接點 33">
              <a:extLst>
                <a:ext uri="{FF2B5EF4-FFF2-40B4-BE49-F238E27FC236}">
                  <a16:creationId xmlns:a16="http://schemas.microsoft.com/office/drawing/2014/main" id="{8F4CB5D6-0E82-5242-99FC-BBCD634C658A}"/>
                </a:ext>
              </a:extLst>
            </p:cNvPr>
            <p:cNvCxnSpPr>
              <a:cxnSpLocks/>
              <a:stCxn id="14" idx="5"/>
              <a:endCxn id="17" idx="1"/>
            </p:cNvCxnSpPr>
            <p:nvPr/>
          </p:nvCxnSpPr>
          <p:spPr bwMode="auto">
            <a:xfrm>
              <a:off x="1802963" y="2556232"/>
              <a:ext cx="701801" cy="2456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03F14034-9A87-1242-A7B2-F71FEC5FC505}"/>
                </a:ext>
              </a:extLst>
            </p:cNvPr>
            <p:cNvCxnSpPr>
              <a:cxnSpLocks/>
              <a:stCxn id="15" idx="7"/>
              <a:endCxn id="16" idx="3"/>
            </p:cNvCxnSpPr>
            <p:nvPr/>
          </p:nvCxnSpPr>
          <p:spPr bwMode="auto">
            <a:xfrm flipV="1">
              <a:off x="1802963" y="2556232"/>
              <a:ext cx="706814" cy="2456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1" name="Text Box 24">
            <a:extLst>
              <a:ext uri="{FF2B5EF4-FFF2-40B4-BE49-F238E27FC236}">
                <a16:creationId xmlns:a16="http://schemas.microsoft.com/office/drawing/2014/main" id="{CF59EEF0-989F-6748-9145-59DF0E161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611" y="3210605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(a) Initial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0A9BA25-C882-1D4D-8C06-2B58263DAB43}"/>
              </a:ext>
            </a:extLst>
          </p:cNvPr>
          <p:cNvGrpSpPr/>
          <p:nvPr/>
        </p:nvGrpSpPr>
        <p:grpSpPr>
          <a:xfrm>
            <a:off x="4361494" y="1560095"/>
            <a:ext cx="1343530" cy="1391654"/>
            <a:chOff x="1484605" y="1728537"/>
            <a:chExt cx="1343530" cy="1391654"/>
          </a:xfrm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7C95A38F-86D7-F54F-9EE2-4109C3242A3E}"/>
                </a:ext>
              </a:extLst>
            </p:cNvPr>
            <p:cNvSpPr/>
            <p:nvPr/>
          </p:nvSpPr>
          <p:spPr bwMode="auto">
            <a:xfrm>
              <a:off x="1484605" y="1728537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9CEF5780-6F8B-0D44-B92A-17DB8B079A3C}"/>
                </a:ext>
              </a:extLst>
            </p:cNvPr>
            <p:cNvSpPr/>
            <p:nvPr/>
          </p:nvSpPr>
          <p:spPr bwMode="auto">
            <a:xfrm>
              <a:off x="1484605" y="2237874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0431B96A-B295-0B4D-AF04-8A7AA3D8F0F0}"/>
                </a:ext>
              </a:extLst>
            </p:cNvPr>
            <p:cNvSpPr/>
            <p:nvPr/>
          </p:nvSpPr>
          <p:spPr bwMode="auto">
            <a:xfrm>
              <a:off x="1484605" y="2747211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2A6E16F5-E8B5-0D40-9A9A-9250E5689E8C}"/>
                </a:ext>
              </a:extLst>
            </p:cNvPr>
            <p:cNvSpPr/>
            <p:nvPr/>
          </p:nvSpPr>
          <p:spPr bwMode="auto">
            <a:xfrm>
              <a:off x="245515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5E6B24CC-F837-B549-8712-E9F2642C7C82}"/>
                </a:ext>
              </a:extLst>
            </p:cNvPr>
            <p:cNvSpPr/>
            <p:nvPr/>
          </p:nvSpPr>
          <p:spPr bwMode="auto">
            <a:xfrm>
              <a:off x="2450142" y="2747211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968C5559-153A-0D48-82A0-A4FF67615F5B}"/>
                </a:ext>
              </a:extLst>
            </p:cNvPr>
            <p:cNvCxnSpPr>
              <a:cxnSpLocks/>
              <a:stCxn id="45" idx="6"/>
              <a:endCxn id="47" idx="2"/>
            </p:cNvCxnSpPr>
            <p:nvPr/>
          </p:nvCxnSpPr>
          <p:spPr bwMode="auto">
            <a:xfrm>
              <a:off x="1857585" y="2424364"/>
              <a:ext cx="59757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直線箭頭接點 52">
              <a:extLst>
                <a:ext uri="{FF2B5EF4-FFF2-40B4-BE49-F238E27FC236}">
                  <a16:creationId xmlns:a16="http://schemas.microsoft.com/office/drawing/2014/main" id="{BBEC1FC9-494C-4D48-B321-96871877F143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 bwMode="auto">
            <a:xfrm>
              <a:off x="1857585" y="2933701"/>
              <a:ext cx="59255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直線箭頭接點 53">
              <a:extLst>
                <a:ext uri="{FF2B5EF4-FFF2-40B4-BE49-F238E27FC236}">
                  <a16:creationId xmlns:a16="http://schemas.microsoft.com/office/drawing/2014/main" id="{4CDFDE4B-4FF8-2444-B255-FB4433887F06}"/>
                </a:ext>
              </a:extLst>
            </p:cNvPr>
            <p:cNvCxnSpPr>
              <a:cxnSpLocks/>
              <a:stCxn id="44" idx="6"/>
              <a:endCxn id="47" idx="1"/>
            </p:cNvCxnSpPr>
            <p:nvPr/>
          </p:nvCxnSpPr>
          <p:spPr bwMode="auto">
            <a:xfrm>
              <a:off x="1857585" y="1915027"/>
              <a:ext cx="652192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A21AB9CB-A2BB-D349-9288-2B23BB7CD359}"/>
                </a:ext>
              </a:extLst>
            </p:cNvPr>
            <p:cNvCxnSpPr>
              <a:cxnSpLocks/>
              <a:stCxn id="45" idx="5"/>
              <a:endCxn id="48" idx="1"/>
            </p:cNvCxnSpPr>
            <p:nvPr/>
          </p:nvCxnSpPr>
          <p:spPr bwMode="auto">
            <a:xfrm>
              <a:off x="1802963" y="2556232"/>
              <a:ext cx="701801" cy="2456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直線箭頭接點 55">
              <a:extLst>
                <a:ext uri="{FF2B5EF4-FFF2-40B4-BE49-F238E27FC236}">
                  <a16:creationId xmlns:a16="http://schemas.microsoft.com/office/drawing/2014/main" id="{C1D63924-A964-884B-AC7B-0D03EBD76D4F}"/>
                </a:ext>
              </a:extLst>
            </p:cNvPr>
            <p:cNvCxnSpPr>
              <a:cxnSpLocks/>
              <a:stCxn id="46" idx="7"/>
              <a:endCxn id="47" idx="3"/>
            </p:cNvCxnSpPr>
            <p:nvPr/>
          </p:nvCxnSpPr>
          <p:spPr bwMode="auto">
            <a:xfrm flipV="1">
              <a:off x="1802963" y="2556232"/>
              <a:ext cx="706814" cy="2456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7" name="Text Box 24">
            <a:extLst>
              <a:ext uri="{FF2B5EF4-FFF2-40B4-BE49-F238E27FC236}">
                <a16:creationId xmlns:a16="http://schemas.microsoft.com/office/drawing/2014/main" id="{F8B367F9-1C16-D242-8061-D7AD6553E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210605"/>
            <a:ext cx="24544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(b) Vertex 0 deleted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957989B4-5618-7F41-9B26-2AA6CBFB6FE6}"/>
              </a:ext>
            </a:extLst>
          </p:cNvPr>
          <p:cNvGrpSpPr/>
          <p:nvPr/>
        </p:nvGrpSpPr>
        <p:grpSpPr>
          <a:xfrm>
            <a:off x="7238383" y="1560095"/>
            <a:ext cx="1343530" cy="1391654"/>
            <a:chOff x="1484605" y="1728537"/>
            <a:chExt cx="1343530" cy="1391654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9AC79429-8AAD-CB49-83F3-24ABD075DEF4}"/>
                </a:ext>
              </a:extLst>
            </p:cNvPr>
            <p:cNvSpPr/>
            <p:nvPr/>
          </p:nvSpPr>
          <p:spPr bwMode="auto">
            <a:xfrm>
              <a:off x="1484605" y="1728537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041E2BBC-64EC-5D4D-B81B-5B9FD388F938}"/>
                </a:ext>
              </a:extLst>
            </p:cNvPr>
            <p:cNvSpPr/>
            <p:nvPr/>
          </p:nvSpPr>
          <p:spPr bwMode="auto">
            <a:xfrm>
              <a:off x="1484605" y="2237874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1AA06F32-8D1B-FB4E-9BB2-4E615FE030E1}"/>
                </a:ext>
              </a:extLst>
            </p:cNvPr>
            <p:cNvSpPr/>
            <p:nvPr/>
          </p:nvSpPr>
          <p:spPr bwMode="auto">
            <a:xfrm>
              <a:off x="245515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B62F4B50-DC38-AF4B-AF90-0099A2C3C41E}"/>
                </a:ext>
              </a:extLst>
            </p:cNvPr>
            <p:cNvSpPr/>
            <p:nvPr/>
          </p:nvSpPr>
          <p:spPr bwMode="auto">
            <a:xfrm>
              <a:off x="2450142" y="2747211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6388893D-9837-FC4E-B607-FDD461AD1BE8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 bwMode="auto">
            <a:xfrm>
              <a:off x="1857585" y="2424364"/>
              <a:ext cx="59757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直線箭頭接點 69">
              <a:extLst>
                <a:ext uri="{FF2B5EF4-FFF2-40B4-BE49-F238E27FC236}">
                  <a16:creationId xmlns:a16="http://schemas.microsoft.com/office/drawing/2014/main" id="{19FB200C-8EA1-0C48-A0E3-90F44FD59B89}"/>
                </a:ext>
              </a:extLst>
            </p:cNvPr>
            <p:cNvCxnSpPr>
              <a:cxnSpLocks/>
              <a:stCxn id="60" idx="6"/>
              <a:endCxn id="63" idx="1"/>
            </p:cNvCxnSpPr>
            <p:nvPr/>
          </p:nvCxnSpPr>
          <p:spPr bwMode="auto">
            <a:xfrm>
              <a:off x="1857585" y="1915027"/>
              <a:ext cx="652192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直線箭頭接點 70">
              <a:extLst>
                <a:ext uri="{FF2B5EF4-FFF2-40B4-BE49-F238E27FC236}">
                  <a16:creationId xmlns:a16="http://schemas.microsoft.com/office/drawing/2014/main" id="{78F90D93-279C-F341-BDD2-3D0388C0FA56}"/>
                </a:ext>
              </a:extLst>
            </p:cNvPr>
            <p:cNvCxnSpPr>
              <a:cxnSpLocks/>
              <a:stCxn id="61" idx="5"/>
              <a:endCxn id="64" idx="1"/>
            </p:cNvCxnSpPr>
            <p:nvPr/>
          </p:nvCxnSpPr>
          <p:spPr bwMode="auto">
            <a:xfrm>
              <a:off x="1802963" y="2556232"/>
              <a:ext cx="701801" cy="2456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3" name="Text Box 24">
            <a:extLst>
              <a:ext uri="{FF2B5EF4-FFF2-40B4-BE49-F238E27FC236}">
                <a16:creationId xmlns:a16="http://schemas.microsoft.com/office/drawing/2014/main" id="{4836AB8E-393D-1546-937A-F544E254D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9470" y="3210605"/>
            <a:ext cx="23009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(c) Vertex 3 deleted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9A37A7E-5E65-5E4F-9274-F9327703929E}"/>
              </a:ext>
            </a:extLst>
          </p:cNvPr>
          <p:cNvGrpSpPr/>
          <p:nvPr/>
        </p:nvGrpSpPr>
        <p:grpSpPr>
          <a:xfrm>
            <a:off x="1484605" y="3858010"/>
            <a:ext cx="1343530" cy="1391654"/>
            <a:chOff x="1484605" y="1728537"/>
            <a:chExt cx="1343530" cy="1391654"/>
          </a:xfrm>
        </p:grpSpPr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A26BC052-FF21-664A-A3A1-31B3D3BEB3E0}"/>
                </a:ext>
              </a:extLst>
            </p:cNvPr>
            <p:cNvSpPr/>
            <p:nvPr/>
          </p:nvSpPr>
          <p:spPr bwMode="auto">
            <a:xfrm>
              <a:off x="1484605" y="1728537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AB4A9A9D-60F1-6845-A381-1B95F56317FA}"/>
                </a:ext>
              </a:extLst>
            </p:cNvPr>
            <p:cNvSpPr/>
            <p:nvPr/>
          </p:nvSpPr>
          <p:spPr bwMode="auto">
            <a:xfrm>
              <a:off x="245515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7B0351B2-0741-574A-85C7-54A5431DF4F9}"/>
                </a:ext>
              </a:extLst>
            </p:cNvPr>
            <p:cNvSpPr/>
            <p:nvPr/>
          </p:nvSpPr>
          <p:spPr bwMode="auto">
            <a:xfrm>
              <a:off x="2450142" y="2747211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86" name="直線箭頭接點 85">
              <a:extLst>
                <a:ext uri="{FF2B5EF4-FFF2-40B4-BE49-F238E27FC236}">
                  <a16:creationId xmlns:a16="http://schemas.microsoft.com/office/drawing/2014/main" id="{2D7244C6-0832-064A-8FFC-FE77072B7E91}"/>
                </a:ext>
              </a:extLst>
            </p:cNvPr>
            <p:cNvCxnSpPr>
              <a:cxnSpLocks/>
              <a:stCxn id="76" idx="6"/>
              <a:endCxn id="79" idx="1"/>
            </p:cNvCxnSpPr>
            <p:nvPr/>
          </p:nvCxnSpPr>
          <p:spPr bwMode="auto">
            <a:xfrm>
              <a:off x="1857585" y="1915027"/>
              <a:ext cx="652192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9" name="Text Box 24">
            <a:extLst>
              <a:ext uri="{FF2B5EF4-FFF2-40B4-BE49-F238E27FC236}">
                <a16:creationId xmlns:a16="http://schemas.microsoft.com/office/drawing/2014/main" id="{DD97A6F4-B014-2143-97E0-7D83A53E2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674" y="5508520"/>
            <a:ext cx="24664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(d)Vertex 2 deleted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0FE1E339-55FE-8C45-A7FA-EDA0D1783627}"/>
              </a:ext>
            </a:extLst>
          </p:cNvPr>
          <p:cNvGrpSpPr/>
          <p:nvPr/>
        </p:nvGrpSpPr>
        <p:grpSpPr>
          <a:xfrm>
            <a:off x="4322199" y="3805873"/>
            <a:ext cx="1343530" cy="882317"/>
            <a:chOff x="1484605" y="1728537"/>
            <a:chExt cx="1343530" cy="882317"/>
          </a:xfrm>
        </p:grpSpPr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4AC83692-3814-C843-9D97-A3F0AFFE6640}"/>
                </a:ext>
              </a:extLst>
            </p:cNvPr>
            <p:cNvSpPr/>
            <p:nvPr/>
          </p:nvSpPr>
          <p:spPr bwMode="auto">
            <a:xfrm>
              <a:off x="1484605" y="1728537"/>
              <a:ext cx="372980" cy="37298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764967A9-780F-B54E-BE8B-4EDE100E043B}"/>
                </a:ext>
              </a:extLst>
            </p:cNvPr>
            <p:cNvSpPr/>
            <p:nvPr/>
          </p:nvSpPr>
          <p:spPr bwMode="auto">
            <a:xfrm>
              <a:off x="2455155" y="2237874"/>
              <a:ext cx="372980" cy="37298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02" name="直線箭頭接點 101">
              <a:extLst>
                <a:ext uri="{FF2B5EF4-FFF2-40B4-BE49-F238E27FC236}">
                  <a16:creationId xmlns:a16="http://schemas.microsoft.com/office/drawing/2014/main" id="{37CE6A77-C5BC-FD44-811C-01B802693C20}"/>
                </a:ext>
              </a:extLst>
            </p:cNvPr>
            <p:cNvCxnSpPr>
              <a:cxnSpLocks/>
              <a:stCxn id="92" idx="6"/>
              <a:endCxn id="95" idx="1"/>
            </p:cNvCxnSpPr>
            <p:nvPr/>
          </p:nvCxnSpPr>
          <p:spPr bwMode="auto">
            <a:xfrm>
              <a:off x="1857585" y="1915027"/>
              <a:ext cx="652192" cy="3774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5" name="Text Box 24">
            <a:extLst>
              <a:ext uri="{FF2B5EF4-FFF2-40B4-BE49-F238E27FC236}">
                <a16:creationId xmlns:a16="http://schemas.microsoft.com/office/drawing/2014/main" id="{6FB9D75E-EC45-5549-9E3C-10268D150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456383"/>
            <a:ext cx="27622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(e) Vertex 5 deleted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FA0D2BB2-C5DA-0E4B-AF38-51210BCAA877}"/>
              </a:ext>
            </a:extLst>
          </p:cNvPr>
          <p:cNvSpPr/>
          <p:nvPr/>
        </p:nvSpPr>
        <p:spPr bwMode="auto">
          <a:xfrm>
            <a:off x="8200337" y="4271587"/>
            <a:ext cx="372980" cy="372980"/>
          </a:xfrm>
          <a:prstGeom prst="ellipse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1" name="Text Box 24">
            <a:extLst>
              <a:ext uri="{FF2B5EF4-FFF2-40B4-BE49-F238E27FC236}">
                <a16:creationId xmlns:a16="http://schemas.microsoft.com/office/drawing/2014/main" id="{A6C2FD58-4B72-9547-8DFF-7669F673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9470" y="5412760"/>
            <a:ext cx="23859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(f) Vertex 1 deleted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24" name="Text Box 24">
            <a:extLst>
              <a:ext uri="{FF2B5EF4-FFF2-40B4-BE49-F238E27FC236}">
                <a16:creationId xmlns:a16="http://schemas.microsoft.com/office/drawing/2014/main" id="{A596F470-8A68-3747-A92C-0AC8A88E7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829147"/>
            <a:ext cx="3643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0 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rPr>
              <a:t> 3  2  5  1  4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85216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821091B0-6EF3-3648-97A7-41BA0A5FE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BA0365CA-7F21-BB46-A4AB-27F7D5E4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71F9-41F5-EF44-BDA3-6472BA89C200}" type="slidenum">
              <a:rPr lang="en-US" altLang="zh-TW"/>
              <a:pPr/>
              <a:t>176</a:t>
            </a:fld>
            <a:endParaRPr lang="en-US" altLang="zh-TW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1BA0B1AB-238E-0848-8C20-C68FB7D8D9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253" y="5965826"/>
            <a:ext cx="9047747" cy="588962"/>
          </a:xfrm>
        </p:spPr>
        <p:txBody>
          <a:bodyPr/>
          <a:lstStyle/>
          <a:p>
            <a:r>
              <a:rPr lang="en-US" altLang="zh-TW" sz="2400" b="1" u="sng" dirty="0"/>
              <a:t>*Program 6.13: </a:t>
            </a:r>
            <a:r>
              <a:rPr lang="en-US" altLang="zh-TW" sz="2400" u="sng" dirty="0"/>
              <a:t>Design of an algorithm for topological sorting (p.318)</a:t>
            </a:r>
            <a:br>
              <a:rPr lang="en-US" altLang="zh-TW" sz="2400" dirty="0"/>
            </a:br>
            <a:br>
              <a:rPr lang="en-US" altLang="zh-TW" sz="2400" dirty="0"/>
            </a:br>
            <a:endParaRPr lang="en-US" altLang="zh-TW" sz="2400" b="1" u="sng" dirty="0"/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DFFE29CE-C41F-FE43-9A18-8FB579FE5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30" y="1493795"/>
            <a:ext cx="8951494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Input the AOV network. Let n be the number of vertices.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for (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0;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&lt;n;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++) /* output the vertices */</a:t>
            </a:r>
          </a:p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{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if (every vertex has a predecessor) return; </a:t>
            </a:r>
          </a:p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/* network has a cycle and infeasible */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endParaRPr lang="en-US" altLang="zh-TW" dirty="0">
              <a:solidFill>
                <a:schemeClr val="tx2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pick a vertex v that has no predecessors;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output v;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delete v and all edges leading out of v;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endParaRPr lang="en-US" altLang="zh-TW" dirty="0">
              <a:solidFill>
                <a:schemeClr val="tx2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0A95A84-177F-2E4F-94D0-51B668CF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143158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Algorithm for Topological Sorting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頁尾版面配置區 3">
            <a:extLst>
              <a:ext uri="{FF2B5EF4-FFF2-40B4-BE49-F238E27FC236}">
                <a16:creationId xmlns:a16="http://schemas.microsoft.com/office/drawing/2014/main" id="{919DF532-D6F3-6342-BDF0-F7E3860B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8" name="投影片編號版面配置區 4">
            <a:extLst>
              <a:ext uri="{FF2B5EF4-FFF2-40B4-BE49-F238E27FC236}">
                <a16:creationId xmlns:a16="http://schemas.microsoft.com/office/drawing/2014/main" id="{76DAD449-DD6E-8346-A8A8-6DD7473B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E0F9-AABA-794D-83D5-86A1ACC3A0AF}" type="slidenum">
              <a:rPr lang="en-US" altLang="zh-TW"/>
              <a:pPr/>
              <a:t>177</a:t>
            </a:fld>
            <a:endParaRPr lang="en-US" altLang="zh-TW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B5670E56-4F6B-684E-88F5-0F1108476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152" y="5693441"/>
            <a:ext cx="8847137" cy="896938"/>
          </a:xfrm>
        </p:spPr>
        <p:txBody>
          <a:bodyPr/>
          <a:lstStyle/>
          <a:p>
            <a:r>
              <a:rPr lang="en-US" altLang="zh-TW" sz="2000" b="1" u="sng" dirty="0"/>
              <a:t>*Figure 6.49: </a:t>
            </a:r>
            <a:r>
              <a:rPr lang="en-US" altLang="zh-TW" sz="2000" u="sng" dirty="0"/>
              <a:t>Internal representation used by topological sorting algorithm (p.320)</a:t>
            </a:r>
            <a:br>
              <a:rPr lang="en-US" altLang="zh-TW" sz="2000" u="sng" dirty="0"/>
            </a:br>
            <a:endParaRPr lang="en-US" altLang="zh-TW" sz="2000" b="1" u="sng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560116E-AB6B-C947-A7D1-7C21F6B3E0A5}"/>
              </a:ext>
            </a:extLst>
          </p:cNvPr>
          <p:cNvGrpSpPr/>
          <p:nvPr/>
        </p:nvGrpSpPr>
        <p:grpSpPr>
          <a:xfrm>
            <a:off x="5726196" y="3519278"/>
            <a:ext cx="3165475" cy="2195512"/>
            <a:chOff x="4727575" y="4262438"/>
            <a:chExt cx="3165475" cy="2195512"/>
          </a:xfrm>
        </p:grpSpPr>
        <p:sp>
          <p:nvSpPr>
            <p:cNvPr id="32818" name="Oval 50">
              <a:extLst>
                <a:ext uri="{FF2B5EF4-FFF2-40B4-BE49-F238E27FC236}">
                  <a16:creationId xmlns:a16="http://schemas.microsoft.com/office/drawing/2014/main" id="{7E5C7F79-01E0-704F-BC70-4503A73EB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575" y="5097463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19" name="Text Box 51">
              <a:extLst>
                <a:ext uri="{FF2B5EF4-FFF2-40B4-BE49-F238E27FC236}">
                  <a16:creationId xmlns:a16="http://schemas.microsoft.com/office/drawing/2014/main" id="{E89F373B-246F-CC46-9F1D-C27296AA3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8688" y="51085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v0</a:t>
              </a:r>
            </a:p>
          </p:txBody>
        </p:sp>
        <p:sp>
          <p:nvSpPr>
            <p:cNvPr id="32820" name="Oval 52">
              <a:extLst>
                <a:ext uri="{FF2B5EF4-FFF2-40B4-BE49-F238E27FC236}">
                  <a16:creationId xmlns:a16="http://schemas.microsoft.com/office/drawing/2014/main" id="{DC81C778-1B9F-9149-8F48-057F08CA2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38" y="4262438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21" name="Text Box 53">
              <a:extLst>
                <a:ext uri="{FF2B5EF4-FFF2-40B4-BE49-F238E27FC236}">
                  <a16:creationId xmlns:a16="http://schemas.microsoft.com/office/drawing/2014/main" id="{2C02149A-595C-8442-8F79-E37A541EE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9950" y="427355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v1</a:t>
              </a:r>
            </a:p>
          </p:txBody>
        </p:sp>
        <p:sp>
          <p:nvSpPr>
            <p:cNvPr id="32822" name="Oval 54">
              <a:extLst>
                <a:ext uri="{FF2B5EF4-FFF2-40B4-BE49-F238E27FC236}">
                  <a16:creationId xmlns:a16="http://schemas.microsoft.com/office/drawing/2014/main" id="{3FD0FF22-E2B6-EA43-B752-A49D4EA83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00" y="5073650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23" name="Text Box 55">
              <a:extLst>
                <a:ext uri="{FF2B5EF4-FFF2-40B4-BE49-F238E27FC236}">
                  <a16:creationId xmlns:a16="http://schemas.microsoft.com/office/drawing/2014/main" id="{44D51A5B-3887-3146-9E08-91F094896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7413" y="5084763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v2</a:t>
              </a:r>
            </a:p>
          </p:txBody>
        </p:sp>
        <p:sp>
          <p:nvSpPr>
            <p:cNvPr id="32824" name="Oval 56">
              <a:extLst>
                <a:ext uri="{FF2B5EF4-FFF2-40B4-BE49-F238E27FC236}">
                  <a16:creationId xmlns:a16="http://schemas.microsoft.com/office/drawing/2014/main" id="{589ACCA8-DC3D-0E40-B9F5-9E25A3A9B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63" y="6008688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25" name="Text Box 57">
              <a:extLst>
                <a:ext uri="{FF2B5EF4-FFF2-40B4-BE49-F238E27FC236}">
                  <a16:creationId xmlns:a16="http://schemas.microsoft.com/office/drawing/2014/main" id="{4DDC225C-2465-F446-AB06-2800D162E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875" y="60198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v3</a:t>
              </a:r>
            </a:p>
          </p:txBody>
        </p:sp>
        <p:sp>
          <p:nvSpPr>
            <p:cNvPr id="32828" name="Oval 60">
              <a:extLst>
                <a:ext uri="{FF2B5EF4-FFF2-40B4-BE49-F238E27FC236}">
                  <a16:creationId xmlns:a16="http://schemas.microsoft.com/office/drawing/2014/main" id="{39887ABD-B1B0-854C-B0C9-15E255350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4992688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29" name="Text Box 61">
              <a:extLst>
                <a:ext uri="{FF2B5EF4-FFF2-40B4-BE49-F238E27FC236}">
                  <a16:creationId xmlns:a16="http://schemas.microsoft.com/office/drawing/2014/main" id="{28BCCD0C-B92F-C242-B42F-A49062497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1563" y="5003800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v4</a:t>
              </a:r>
            </a:p>
          </p:txBody>
        </p:sp>
        <p:sp>
          <p:nvSpPr>
            <p:cNvPr id="32830" name="Oval 62">
              <a:extLst>
                <a:ext uri="{FF2B5EF4-FFF2-40B4-BE49-F238E27FC236}">
                  <a16:creationId xmlns:a16="http://schemas.microsoft.com/office/drawing/2014/main" id="{F84F6910-3BF4-4141-BFA7-DAA0BA9E3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3788" y="6049963"/>
              <a:ext cx="406400" cy="387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1" name="Text Box 63">
              <a:extLst>
                <a:ext uri="{FF2B5EF4-FFF2-40B4-BE49-F238E27FC236}">
                  <a16:creationId xmlns:a16="http://schemas.microsoft.com/office/drawing/2014/main" id="{DEF7A05F-49F1-244E-BA3C-BC19E747F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4900" y="6061075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</a:rPr>
                <a:t>v5</a:t>
              </a:r>
            </a:p>
          </p:txBody>
        </p:sp>
        <p:sp>
          <p:nvSpPr>
            <p:cNvPr id="32832" name="Line 64">
              <a:extLst>
                <a:ext uri="{FF2B5EF4-FFF2-40B4-BE49-F238E27FC236}">
                  <a16:creationId xmlns:a16="http://schemas.microsoft.com/office/drawing/2014/main" id="{F052B54A-5A31-8A41-9919-8A943E634B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2538" y="4549775"/>
              <a:ext cx="917575" cy="582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3" name="Line 65">
              <a:extLst>
                <a:ext uri="{FF2B5EF4-FFF2-40B4-BE49-F238E27FC236}">
                  <a16:creationId xmlns:a16="http://schemas.microsoft.com/office/drawing/2014/main" id="{60809334-0670-844D-8946-BAEFD0B3D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3975" y="5308600"/>
              <a:ext cx="881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4" name="Line 66">
              <a:extLst>
                <a:ext uri="{FF2B5EF4-FFF2-40B4-BE49-F238E27FC236}">
                  <a16:creationId xmlns:a16="http://schemas.microsoft.com/office/drawing/2014/main" id="{02B4B2D5-09C1-D041-B5D0-80A8896FC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0000" y="5449888"/>
              <a:ext cx="917575" cy="741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5" name="Line 67">
              <a:extLst>
                <a:ext uri="{FF2B5EF4-FFF2-40B4-BE49-F238E27FC236}">
                  <a16:creationId xmlns:a16="http://schemas.microsoft.com/office/drawing/2014/main" id="{0FA35A2E-7F3B-C84E-8B52-8CF5A9D2EB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1588" y="4497388"/>
              <a:ext cx="1057275" cy="617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6" name="Line 68">
              <a:extLst>
                <a:ext uri="{FF2B5EF4-FFF2-40B4-BE49-F238E27FC236}">
                  <a16:creationId xmlns:a16="http://schemas.microsoft.com/office/drawing/2014/main" id="{DE3B395A-0CC9-9648-807B-4E9EAFA43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1588" y="5291138"/>
              <a:ext cx="1111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7" name="Line 69">
              <a:extLst>
                <a:ext uri="{FF2B5EF4-FFF2-40B4-BE49-F238E27FC236}">
                  <a16:creationId xmlns:a16="http://schemas.microsoft.com/office/drawing/2014/main" id="{DB742CEA-D1A5-2C47-ABEA-277C9DB99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050" y="6243638"/>
              <a:ext cx="1093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8" name="Line 70">
              <a:extLst>
                <a:ext uri="{FF2B5EF4-FFF2-40B4-BE49-F238E27FC236}">
                  <a16:creationId xmlns:a16="http://schemas.microsoft.com/office/drawing/2014/main" id="{B196AB9B-22D2-9742-A49D-88DA594C0A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6513" y="5308600"/>
              <a:ext cx="1057275" cy="865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839" name="Line 71">
              <a:extLst>
                <a:ext uri="{FF2B5EF4-FFF2-40B4-BE49-F238E27FC236}">
                  <a16:creationId xmlns:a16="http://schemas.microsoft.com/office/drawing/2014/main" id="{C81A2B8F-B9F7-4743-884C-0617210E3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69050" y="5360988"/>
              <a:ext cx="1128713" cy="741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46EFA3C-9A33-FF4D-A290-5E21B57F7EA6}"/>
              </a:ext>
            </a:extLst>
          </p:cNvPr>
          <p:cNvGrpSpPr/>
          <p:nvPr/>
        </p:nvGrpSpPr>
        <p:grpSpPr>
          <a:xfrm>
            <a:off x="952270" y="243681"/>
            <a:ext cx="7253601" cy="4783138"/>
            <a:chOff x="1304612" y="876300"/>
            <a:chExt cx="7253601" cy="4783138"/>
          </a:xfrm>
        </p:grpSpPr>
        <p:grpSp>
          <p:nvGrpSpPr>
            <p:cNvPr id="32817" name="Group 49">
              <a:extLst>
                <a:ext uri="{FF2B5EF4-FFF2-40B4-BE49-F238E27FC236}">
                  <a16:creationId xmlns:a16="http://schemas.microsoft.com/office/drawing/2014/main" id="{8A503559-EF7B-C04E-B1D2-E945A80D9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7625" y="1225550"/>
              <a:ext cx="7240588" cy="4433888"/>
              <a:chOff x="386" y="808"/>
              <a:chExt cx="4561" cy="2793"/>
            </a:xfrm>
          </p:grpSpPr>
          <p:grpSp>
            <p:nvGrpSpPr>
              <p:cNvPr id="32771" name="Group 3">
                <a:extLst>
                  <a:ext uri="{FF2B5EF4-FFF2-40B4-BE49-F238E27FC236}">
                    <a16:creationId xmlns:a16="http://schemas.microsoft.com/office/drawing/2014/main" id="{D155D990-2D72-034B-BF68-C820BE474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7" y="822"/>
                <a:ext cx="4180" cy="2779"/>
                <a:chOff x="200" y="1178"/>
                <a:chExt cx="4180" cy="2779"/>
              </a:xfrm>
            </p:grpSpPr>
            <p:grpSp>
              <p:nvGrpSpPr>
                <p:cNvPr id="32772" name="Group 4">
                  <a:extLst>
                    <a:ext uri="{FF2B5EF4-FFF2-40B4-BE49-F238E27FC236}">
                      <a16:creationId xmlns:a16="http://schemas.microsoft.com/office/drawing/2014/main" id="{EF5CFDB6-9758-5147-B8D8-F1DE9253E2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0" y="1178"/>
                  <a:ext cx="4180" cy="366"/>
                  <a:chOff x="200" y="1178"/>
                  <a:chExt cx="4180" cy="366"/>
                </a:xfrm>
              </p:grpSpPr>
              <p:grpSp>
                <p:nvGrpSpPr>
                  <p:cNvPr id="32773" name="Group 5">
                    <a:extLst>
                      <a:ext uri="{FF2B5EF4-FFF2-40B4-BE49-F238E27FC236}">
                        <a16:creationId xmlns:a16="http://schemas.microsoft.com/office/drawing/2014/main" id="{0BC399AE-E07C-1E4C-B424-7519F390A6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00" y="1178"/>
                    <a:ext cx="1068" cy="366"/>
                    <a:chOff x="200" y="1178"/>
                    <a:chExt cx="1068" cy="366"/>
                  </a:xfrm>
                </p:grpSpPr>
                <p:sp>
                  <p:nvSpPr>
                    <p:cNvPr id="32774" name="Rectangle 6">
                      <a:extLst>
                        <a:ext uri="{FF2B5EF4-FFF2-40B4-BE49-F238E27FC236}">
                          <a16:creationId xmlns:a16="http://schemas.microsoft.com/office/drawing/2014/main" id="{24A836B3-2125-8941-93D8-9DC20947491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0" y="1178"/>
                      <a:ext cx="811" cy="366"/>
                    </a:xfrm>
                    <a:prstGeom prst="rect">
                      <a:avLst/>
                    </a:prstGeom>
                    <a:solidFill>
                      <a:srgbClr val="33CC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l"/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</a:rPr>
                        <a:t>  0       </a:t>
                      </a:r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  <a:sym typeface="Wingdings" pitchFamily="2" charset="2"/>
                        </a:rPr>
                        <a:t></a:t>
                      </a:r>
                      <a:endPara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32775" name="Line 7">
                      <a:extLst>
                        <a:ext uri="{FF2B5EF4-FFF2-40B4-BE49-F238E27FC236}">
                          <a16:creationId xmlns:a16="http://schemas.microsoft.com/office/drawing/2014/main" id="{C96014E1-30E5-4E4D-84CE-1F7D33322E4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00" y="1178"/>
                      <a:ext cx="0" cy="36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2776" name="Line 8">
                      <a:extLst>
                        <a:ext uri="{FF2B5EF4-FFF2-40B4-BE49-F238E27FC236}">
                          <a16:creationId xmlns:a16="http://schemas.microsoft.com/office/drawing/2014/main" id="{4EA62D32-1507-C844-B10C-747F91E3433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22" y="1355"/>
                      <a:ext cx="44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32777" name="Group 9">
                    <a:extLst>
                      <a:ext uri="{FF2B5EF4-FFF2-40B4-BE49-F238E27FC236}">
                        <a16:creationId xmlns:a16="http://schemas.microsoft.com/office/drawing/2014/main" id="{EAE1E6F8-6634-094A-A9AA-C7DF658CF2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85" y="1207"/>
                    <a:ext cx="1101" cy="311"/>
                    <a:chOff x="200" y="1178"/>
                    <a:chExt cx="1068" cy="366"/>
                  </a:xfrm>
                </p:grpSpPr>
                <p:sp>
                  <p:nvSpPr>
                    <p:cNvPr id="32778" name="Rectangle 10">
                      <a:extLst>
                        <a:ext uri="{FF2B5EF4-FFF2-40B4-BE49-F238E27FC236}">
                          <a16:creationId xmlns:a16="http://schemas.microsoft.com/office/drawing/2014/main" id="{94B51925-D1EC-9A46-9F75-147529A64D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0" y="1178"/>
                      <a:ext cx="811" cy="36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33CC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l"/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</a:rPr>
                        <a:t>  1       </a:t>
                      </a:r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  <a:sym typeface="Wingdings" pitchFamily="2" charset="2"/>
                        </a:rPr>
                        <a:t></a:t>
                      </a:r>
                      <a:endPara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32779" name="Line 11">
                      <a:extLst>
                        <a:ext uri="{FF2B5EF4-FFF2-40B4-BE49-F238E27FC236}">
                          <a16:creationId xmlns:a16="http://schemas.microsoft.com/office/drawing/2014/main" id="{40142FB5-4024-B945-9369-937450A907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00" y="1178"/>
                      <a:ext cx="0" cy="36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2780" name="Line 12">
                      <a:extLst>
                        <a:ext uri="{FF2B5EF4-FFF2-40B4-BE49-F238E27FC236}">
                          <a16:creationId xmlns:a16="http://schemas.microsoft.com/office/drawing/2014/main" id="{DC192EF9-47BA-E246-9393-D42A489EAD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22" y="1355"/>
                      <a:ext cx="44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32781" name="Group 13">
                    <a:extLst>
                      <a:ext uri="{FF2B5EF4-FFF2-40B4-BE49-F238E27FC236}">
                        <a16:creationId xmlns:a16="http://schemas.microsoft.com/office/drawing/2014/main" id="{5305AE8F-4481-B34C-8B18-2167C1DD24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15" y="1216"/>
                    <a:ext cx="1101" cy="311"/>
                    <a:chOff x="200" y="1178"/>
                    <a:chExt cx="1068" cy="366"/>
                  </a:xfrm>
                </p:grpSpPr>
                <p:sp>
                  <p:nvSpPr>
                    <p:cNvPr id="32782" name="Rectangle 14">
                      <a:extLst>
                        <a:ext uri="{FF2B5EF4-FFF2-40B4-BE49-F238E27FC236}">
                          <a16:creationId xmlns:a16="http://schemas.microsoft.com/office/drawing/2014/main" id="{C28AF7F3-02BD-454E-8DB1-FBC796093CE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0" y="1178"/>
                      <a:ext cx="811" cy="36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33CC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l"/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</a:rPr>
                        <a:t>  2       </a:t>
                      </a:r>
                      <a:r>
                        <a:rPr lang="en-US" altLang="zh-TW" sz="2400">
                          <a:solidFill>
                            <a:schemeClr val="tx1"/>
                          </a:solidFill>
                          <a:ea typeface="新細明體" panose="02020500000000000000" pitchFamily="18" charset="-120"/>
                          <a:sym typeface="Wingdings" pitchFamily="2" charset="2"/>
                        </a:rPr>
                        <a:t></a:t>
                      </a:r>
                      <a:endPara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endParaRPr>
                    </a:p>
                  </p:txBody>
                </p:sp>
                <p:sp>
                  <p:nvSpPr>
                    <p:cNvPr id="32783" name="Line 15">
                      <a:extLst>
                        <a:ext uri="{FF2B5EF4-FFF2-40B4-BE49-F238E27FC236}">
                          <a16:creationId xmlns:a16="http://schemas.microsoft.com/office/drawing/2014/main" id="{20403EEF-4C02-124A-8FAC-C6034A52A2A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00" y="1178"/>
                      <a:ext cx="0" cy="36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2784" name="Line 16">
                      <a:extLst>
                        <a:ext uri="{FF2B5EF4-FFF2-40B4-BE49-F238E27FC236}">
                          <a16:creationId xmlns:a16="http://schemas.microsoft.com/office/drawing/2014/main" id="{71B4B2EC-0C25-E94B-A472-229820266C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22" y="1355"/>
                      <a:ext cx="44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32785" name="Rectangle 17">
                    <a:extLst>
                      <a:ext uri="{FF2B5EF4-FFF2-40B4-BE49-F238E27FC236}">
                        <a16:creationId xmlns:a16="http://schemas.microsoft.com/office/drawing/2014/main" id="{868F53E2-40DF-2F42-B618-B14641D466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4" y="1211"/>
                    <a:ext cx="836" cy="311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  3    </a:t>
                    </a:r>
                    <a:r>
                      <a:rPr lang="en-US" altLang="zh-TW" sz="1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NULL   </a:t>
                    </a:r>
                  </a:p>
                </p:txBody>
              </p:sp>
              <p:sp>
                <p:nvSpPr>
                  <p:cNvPr id="32786" name="Line 18">
                    <a:extLst>
                      <a:ext uri="{FF2B5EF4-FFF2-40B4-BE49-F238E27FC236}">
                        <a16:creationId xmlns:a16="http://schemas.microsoft.com/office/drawing/2014/main" id="{43774A05-94B7-5640-8EC5-EA86FB4C29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56" y="1211"/>
                    <a:ext cx="0" cy="31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32787" name="Rectangle 19">
                  <a:extLst>
                    <a:ext uri="{FF2B5EF4-FFF2-40B4-BE49-F238E27FC236}">
                      <a16:creationId xmlns:a16="http://schemas.microsoft.com/office/drawing/2014/main" id="{0DCDA112-F24E-2F4D-9E25-46C9451FC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" y="1674"/>
                  <a:ext cx="811" cy="366"/>
                </a:xfrm>
                <a:prstGeom prst="rect">
                  <a:avLst/>
                </a:prstGeom>
                <a:solidFill>
                  <a:srgbClr val="33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1       </a:t>
                  </a:r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  <a:sym typeface="Wingdings" pitchFamily="2" charset="2"/>
                    </a:rPr>
                    <a:t>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2788" name="Line 20">
                  <a:extLst>
                    <a:ext uri="{FF2B5EF4-FFF2-40B4-BE49-F238E27FC236}">
                      <a16:creationId xmlns:a16="http://schemas.microsoft.com/office/drawing/2014/main" id="{EA6226A2-A3B6-8341-8859-57D16841EC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7" y="1674"/>
                  <a:ext cx="0" cy="3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789" name="Line 21">
                  <a:extLst>
                    <a:ext uri="{FF2B5EF4-FFF2-40B4-BE49-F238E27FC236}">
                      <a16:creationId xmlns:a16="http://schemas.microsoft.com/office/drawing/2014/main" id="{A3771EC5-906F-3946-90E2-A84D924F2C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9" y="1851"/>
                  <a:ext cx="44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790" name="Rectangle 22">
                  <a:extLst>
                    <a:ext uri="{FF2B5EF4-FFF2-40B4-BE49-F238E27FC236}">
                      <a16:creationId xmlns:a16="http://schemas.microsoft.com/office/drawing/2014/main" id="{433B5B5B-5CED-9047-93E4-377EDC331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4" y="1685"/>
                  <a:ext cx="836" cy="31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4    </a:t>
                  </a:r>
                  <a:r>
                    <a:rPr lang="en-US" altLang="zh-TW" sz="1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NULL   </a:t>
                  </a:r>
                </a:p>
              </p:txBody>
            </p:sp>
            <p:sp>
              <p:nvSpPr>
                <p:cNvPr id="32791" name="Line 23">
                  <a:extLst>
                    <a:ext uri="{FF2B5EF4-FFF2-40B4-BE49-F238E27FC236}">
                      <a16:creationId xmlns:a16="http://schemas.microsoft.com/office/drawing/2014/main" id="{C78E88A1-8C02-AC4C-B9EE-8EA3FB620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5" y="1685"/>
                  <a:ext cx="0" cy="31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792" name="Rectangle 24">
                  <a:extLst>
                    <a:ext uri="{FF2B5EF4-FFF2-40B4-BE49-F238E27FC236}">
                      <a16:creationId xmlns:a16="http://schemas.microsoft.com/office/drawing/2014/main" id="{EE02D328-C3E4-9E4B-B495-3688A38A23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" y="2173"/>
                  <a:ext cx="811" cy="366"/>
                </a:xfrm>
                <a:prstGeom prst="rect">
                  <a:avLst/>
                </a:prstGeom>
                <a:solidFill>
                  <a:srgbClr val="33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1       </a:t>
                  </a:r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  <a:sym typeface="Wingdings" pitchFamily="2" charset="2"/>
                    </a:rPr>
                    <a:t>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2793" name="Line 25">
                  <a:extLst>
                    <a:ext uri="{FF2B5EF4-FFF2-40B4-BE49-F238E27FC236}">
                      <a16:creationId xmlns:a16="http://schemas.microsoft.com/office/drawing/2014/main" id="{4C0C9503-5D69-1448-97E5-834EB45D49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8" y="2173"/>
                  <a:ext cx="0" cy="3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794" name="Line 26">
                  <a:extLst>
                    <a:ext uri="{FF2B5EF4-FFF2-40B4-BE49-F238E27FC236}">
                      <a16:creationId xmlns:a16="http://schemas.microsoft.com/office/drawing/2014/main" id="{2F4AC836-77BD-424A-A4DE-951AB021FD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0" y="2350"/>
                  <a:ext cx="44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32795" name="Group 27">
                  <a:extLst>
                    <a:ext uri="{FF2B5EF4-FFF2-40B4-BE49-F238E27FC236}">
                      <a16:creationId xmlns:a16="http://schemas.microsoft.com/office/drawing/2014/main" id="{4D2C2029-4491-EF40-A2DD-D006E89538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03" y="2202"/>
                  <a:ext cx="1101" cy="311"/>
                  <a:chOff x="200" y="1178"/>
                  <a:chExt cx="1068" cy="366"/>
                </a:xfrm>
              </p:grpSpPr>
              <p:sp>
                <p:nvSpPr>
                  <p:cNvPr id="32796" name="Rectangle 28">
                    <a:extLst>
                      <a:ext uri="{FF2B5EF4-FFF2-40B4-BE49-F238E27FC236}">
                        <a16:creationId xmlns:a16="http://schemas.microsoft.com/office/drawing/2014/main" id="{EF6E83CA-ED2E-C54F-83C2-686A5C5FF7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" y="1178"/>
                    <a:ext cx="811" cy="36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  4       </a:t>
                    </a:r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  <a:sym typeface="Wingdings" pitchFamily="2" charset="2"/>
                      </a:rPr>
                      <a:t></a:t>
                    </a:r>
                    <a:endPara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2797" name="Line 29">
                    <a:extLst>
                      <a:ext uri="{FF2B5EF4-FFF2-40B4-BE49-F238E27FC236}">
                        <a16:creationId xmlns:a16="http://schemas.microsoft.com/office/drawing/2014/main" id="{9D867EB8-60EF-3C45-82A0-983BDD7D5B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00" y="1178"/>
                    <a:ext cx="0" cy="3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2798" name="Line 30">
                    <a:extLst>
                      <a:ext uri="{FF2B5EF4-FFF2-40B4-BE49-F238E27FC236}">
                        <a16:creationId xmlns:a16="http://schemas.microsoft.com/office/drawing/2014/main" id="{78B477CF-057B-C144-AE77-C79EA47323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2" y="1355"/>
                    <a:ext cx="44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32799" name="Group 31">
                  <a:extLst>
                    <a:ext uri="{FF2B5EF4-FFF2-40B4-BE49-F238E27FC236}">
                      <a16:creationId xmlns:a16="http://schemas.microsoft.com/office/drawing/2014/main" id="{0EAEB9C7-BB86-5F4F-A3CF-CD52BD7946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06" y="2195"/>
                  <a:ext cx="836" cy="311"/>
                  <a:chOff x="3562" y="2206"/>
                  <a:chExt cx="836" cy="311"/>
                </a:xfrm>
              </p:grpSpPr>
              <p:sp>
                <p:nvSpPr>
                  <p:cNvPr id="32800" name="Rectangle 32">
                    <a:extLst>
                      <a:ext uri="{FF2B5EF4-FFF2-40B4-BE49-F238E27FC236}">
                        <a16:creationId xmlns:a16="http://schemas.microsoft.com/office/drawing/2014/main" id="{78B14F72-679F-2C4E-B7ED-3EAE395433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62" y="2206"/>
                    <a:ext cx="836" cy="311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  5    </a:t>
                    </a:r>
                    <a:r>
                      <a:rPr lang="en-US" altLang="zh-TW" sz="18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NULL   </a:t>
                    </a:r>
                  </a:p>
                </p:txBody>
              </p:sp>
              <p:sp>
                <p:nvSpPr>
                  <p:cNvPr id="32801" name="Line 33">
                    <a:extLst>
                      <a:ext uri="{FF2B5EF4-FFF2-40B4-BE49-F238E27FC236}">
                        <a16:creationId xmlns:a16="http://schemas.microsoft.com/office/drawing/2014/main" id="{E3087D86-B8E4-7347-81D1-878C85CFC7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74" y="2206"/>
                    <a:ext cx="0" cy="31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32802" name="Rectangle 34">
                  <a:extLst>
                    <a:ext uri="{FF2B5EF4-FFF2-40B4-BE49-F238E27FC236}">
                      <a16:creationId xmlns:a16="http://schemas.microsoft.com/office/drawing/2014/main" id="{8FF0AB65-DF8A-FA44-A3D8-B95FC7851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" y="2640"/>
                  <a:ext cx="811" cy="366"/>
                </a:xfrm>
                <a:prstGeom prst="rect">
                  <a:avLst/>
                </a:prstGeom>
                <a:solidFill>
                  <a:srgbClr val="33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1       </a:t>
                  </a:r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  <a:sym typeface="Wingdings" pitchFamily="2" charset="2"/>
                    </a:rPr>
                    <a:t>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2803" name="Line 35">
                  <a:extLst>
                    <a:ext uri="{FF2B5EF4-FFF2-40B4-BE49-F238E27FC236}">
                      <a16:creationId xmlns:a16="http://schemas.microsoft.com/office/drawing/2014/main" id="{AD535E6D-8EA5-B649-BCF6-8881DE2C78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8" y="2640"/>
                  <a:ext cx="0" cy="3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804" name="Line 36">
                  <a:extLst>
                    <a:ext uri="{FF2B5EF4-FFF2-40B4-BE49-F238E27FC236}">
                      <a16:creationId xmlns:a16="http://schemas.microsoft.com/office/drawing/2014/main" id="{189D96C3-2895-854B-A6E2-D3E462C29C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0" y="2817"/>
                  <a:ext cx="44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32805" name="Group 37">
                  <a:extLst>
                    <a:ext uri="{FF2B5EF4-FFF2-40B4-BE49-F238E27FC236}">
                      <a16:creationId xmlns:a16="http://schemas.microsoft.com/office/drawing/2014/main" id="{4AE784BC-A800-B643-B151-1F76E74A9F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03" y="2669"/>
                  <a:ext cx="1101" cy="311"/>
                  <a:chOff x="200" y="1178"/>
                  <a:chExt cx="1068" cy="366"/>
                </a:xfrm>
              </p:grpSpPr>
              <p:sp>
                <p:nvSpPr>
                  <p:cNvPr id="32806" name="Rectangle 38">
                    <a:extLst>
                      <a:ext uri="{FF2B5EF4-FFF2-40B4-BE49-F238E27FC236}">
                        <a16:creationId xmlns:a16="http://schemas.microsoft.com/office/drawing/2014/main" id="{60B2851B-FF69-E041-9E77-1AD7F57286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" y="1178"/>
                    <a:ext cx="811" cy="36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</a:rPr>
                      <a:t>  5       </a:t>
                    </a:r>
                    <a:r>
                      <a:rPr lang="en-US" altLang="zh-TW" sz="2400">
                        <a:solidFill>
                          <a:schemeClr val="tx1"/>
                        </a:solidFill>
                        <a:ea typeface="新細明體" panose="02020500000000000000" pitchFamily="18" charset="-120"/>
                        <a:sym typeface="Wingdings" pitchFamily="2" charset="2"/>
                      </a:rPr>
                      <a:t></a:t>
                    </a:r>
                    <a:endPara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32807" name="Line 39">
                    <a:extLst>
                      <a:ext uri="{FF2B5EF4-FFF2-40B4-BE49-F238E27FC236}">
                        <a16:creationId xmlns:a16="http://schemas.microsoft.com/office/drawing/2014/main" id="{734017AD-E59F-594E-9692-42106085649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00" y="1178"/>
                    <a:ext cx="0" cy="3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2808" name="Line 40">
                    <a:extLst>
                      <a:ext uri="{FF2B5EF4-FFF2-40B4-BE49-F238E27FC236}">
                        <a16:creationId xmlns:a16="http://schemas.microsoft.com/office/drawing/2014/main" id="{28240FF4-4222-9943-BAF0-1283A2F068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2" y="1355"/>
                    <a:ext cx="44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32809" name="Rectangle 41">
                  <a:extLst>
                    <a:ext uri="{FF2B5EF4-FFF2-40B4-BE49-F238E27FC236}">
                      <a16:creationId xmlns:a16="http://schemas.microsoft.com/office/drawing/2014/main" id="{A3CB51F1-94B2-CC4B-87E8-0A052B2235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7" y="2650"/>
                  <a:ext cx="836" cy="31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4    </a:t>
                  </a:r>
                  <a:r>
                    <a:rPr lang="en-US" altLang="zh-TW" sz="1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NULL   </a:t>
                  </a:r>
                </a:p>
              </p:txBody>
            </p:sp>
            <p:sp>
              <p:nvSpPr>
                <p:cNvPr id="32810" name="Line 42">
                  <a:extLst>
                    <a:ext uri="{FF2B5EF4-FFF2-40B4-BE49-F238E27FC236}">
                      <a16:creationId xmlns:a16="http://schemas.microsoft.com/office/drawing/2014/main" id="{AA8897D1-77D5-424B-ABE8-9C80C1DC9E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19" y="2662"/>
                  <a:ext cx="0" cy="31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811" name="Rectangle 43">
                  <a:extLst>
                    <a:ext uri="{FF2B5EF4-FFF2-40B4-BE49-F238E27FC236}">
                      <a16:creationId xmlns:a16="http://schemas.microsoft.com/office/drawing/2014/main" id="{C0B804EA-A46C-F149-B9A7-6B8A57A59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" y="3103"/>
                  <a:ext cx="811" cy="366"/>
                </a:xfrm>
                <a:prstGeom prst="rect">
                  <a:avLst/>
                </a:prstGeom>
                <a:solidFill>
                  <a:srgbClr val="33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3    </a:t>
                  </a:r>
                  <a:r>
                    <a:rPr lang="en-US" altLang="zh-TW" sz="18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NULL</a:t>
                  </a:r>
                  <a:r>
                    <a:rPr lang="en-US" altLang="zh-TW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</a:t>
                  </a:r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 </a:t>
                  </a:r>
                </a:p>
              </p:txBody>
            </p:sp>
            <p:sp>
              <p:nvSpPr>
                <p:cNvPr id="32812" name="Line 44">
                  <a:extLst>
                    <a:ext uri="{FF2B5EF4-FFF2-40B4-BE49-F238E27FC236}">
                      <a16:creationId xmlns:a16="http://schemas.microsoft.com/office/drawing/2014/main" id="{46011C46-B8B7-D845-893D-DA01906E0A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7" y="3103"/>
                  <a:ext cx="0" cy="3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813" name="Rectangle 45">
                  <a:extLst>
                    <a:ext uri="{FF2B5EF4-FFF2-40B4-BE49-F238E27FC236}">
                      <a16:creationId xmlns:a16="http://schemas.microsoft.com/office/drawing/2014/main" id="{3120993A-B7EB-F240-A42B-00E222B82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" y="3591"/>
                  <a:ext cx="811" cy="366"/>
                </a:xfrm>
                <a:prstGeom prst="rect">
                  <a:avLst/>
                </a:prstGeom>
                <a:solidFill>
                  <a:srgbClr val="33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2    </a:t>
                  </a:r>
                  <a:r>
                    <a:rPr lang="en-US" altLang="zh-TW" sz="18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NULL</a:t>
                  </a:r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2814" name="Line 46">
                  <a:extLst>
                    <a:ext uri="{FF2B5EF4-FFF2-40B4-BE49-F238E27FC236}">
                      <a16:creationId xmlns:a16="http://schemas.microsoft.com/office/drawing/2014/main" id="{B848F691-499F-1546-B968-D8BB65177C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7" y="3591"/>
                  <a:ext cx="0" cy="3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32815" name="Text Box 47">
                <a:extLst>
                  <a:ext uri="{FF2B5EF4-FFF2-40B4-BE49-F238E27FC236}">
                    <a16:creationId xmlns:a16="http://schemas.microsoft.com/office/drawing/2014/main" id="{DC995608-FD6D-784C-902A-79720FD87A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" y="808"/>
                <a:ext cx="383" cy="15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[0]</a:t>
                </a:r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[1]</a:t>
                </a:r>
              </a:p>
              <a:p>
                <a:pPr algn="l"/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[2]</a:t>
                </a:r>
              </a:p>
              <a:p>
                <a:pPr algn="l"/>
                <a:endPara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32816" name="Text Box 48">
              <a:extLst>
                <a:ext uri="{FF2B5EF4-FFF2-40B4-BE49-F238E27FC236}">
                  <a16:creationId xmlns:a16="http://schemas.microsoft.com/office/drawing/2014/main" id="{A52DEAF4-706B-1C40-B916-3A7FF556D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4612" y="3679091"/>
              <a:ext cx="54373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[3]</a:t>
              </a:r>
              <a:endParaRPr lang="en-US" altLang="zh-TW" sz="2400" baseline="-25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32840" name="Text Box 72">
              <a:extLst>
                <a:ext uri="{FF2B5EF4-FFF2-40B4-BE49-F238E27FC236}">
                  <a16:creationId xmlns:a16="http://schemas.microsoft.com/office/drawing/2014/main" id="{4582ACB6-9F42-F64C-94EB-B307F6141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4363" y="876300"/>
              <a:ext cx="7477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/>
                <a:t>count</a:t>
              </a:r>
            </a:p>
          </p:txBody>
        </p:sp>
        <p:sp>
          <p:nvSpPr>
            <p:cNvPr id="32841" name="Text Box 73">
              <a:extLst>
                <a:ext uri="{FF2B5EF4-FFF2-40B4-BE49-F238E27FC236}">
                  <a16:creationId xmlns:a16="http://schemas.microsoft.com/office/drawing/2014/main" id="{B9C8AE3D-6592-BF45-951E-58096EEAF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1421" y="890558"/>
              <a:ext cx="5950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/>
                <a:t>first</a:t>
              </a:r>
            </a:p>
          </p:txBody>
        </p:sp>
        <p:sp>
          <p:nvSpPr>
            <p:cNvPr id="32843" name="Text Box 75">
              <a:extLst>
                <a:ext uri="{FF2B5EF4-FFF2-40B4-BE49-F238E27FC236}">
                  <a16:creationId xmlns:a16="http://schemas.microsoft.com/office/drawing/2014/main" id="{1DA71807-5952-0B4A-8242-974FC8965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5599" y="909608"/>
              <a:ext cx="6110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/>
                <a:t>data</a:t>
              </a:r>
            </a:p>
          </p:txBody>
        </p:sp>
        <p:sp>
          <p:nvSpPr>
            <p:cNvPr id="32844" name="Text Box 76">
              <a:extLst>
                <a:ext uri="{FF2B5EF4-FFF2-40B4-BE49-F238E27FC236}">
                  <a16:creationId xmlns:a16="http://schemas.microsoft.com/office/drawing/2014/main" id="{A5437E4F-24CC-7348-8A2A-6373AB803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7213" y="930275"/>
              <a:ext cx="577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/>
                <a:t>link</a:t>
              </a:r>
            </a:p>
          </p:txBody>
        </p:sp>
        <p:sp>
          <p:nvSpPr>
            <p:cNvPr id="79" name="Text Box 48">
              <a:extLst>
                <a:ext uri="{FF2B5EF4-FFF2-40B4-BE49-F238E27FC236}">
                  <a16:creationId xmlns:a16="http://schemas.microsoft.com/office/drawing/2014/main" id="{FF7C8B67-A7D8-4E4C-AD3F-CBD0EE069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0180" y="4376491"/>
              <a:ext cx="54373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[4]</a:t>
              </a:r>
              <a:endParaRPr lang="en-US" altLang="zh-TW" sz="2400" baseline="-25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" name="Text Box 48">
              <a:extLst>
                <a:ext uri="{FF2B5EF4-FFF2-40B4-BE49-F238E27FC236}">
                  <a16:creationId xmlns:a16="http://schemas.microsoft.com/office/drawing/2014/main" id="{9EDE5C05-91A6-0A47-A0E4-D266CBF4C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1981" y="5121283"/>
              <a:ext cx="54373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[5]</a:t>
              </a:r>
              <a:endParaRPr lang="en-US" altLang="zh-TW" sz="2400" baseline="-25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BF627F71-F565-994F-82D1-BAEB0F2D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96E3EB0F-3185-B34F-80CB-D13C7A08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0FB6-2674-D14C-90DE-3869A4BD44E6}" type="slidenum">
              <a:rPr lang="en-US" altLang="zh-TW"/>
              <a:pPr/>
              <a:t>178</a:t>
            </a:fld>
            <a:endParaRPr lang="en-US" altLang="zh-TW"/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15F8E431-4225-3B49-B339-AF8413280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807" y="1143000"/>
            <a:ext cx="7158037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br>
              <a:rPr lang="en-US" altLang="zh-TW" sz="2400" u="sng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typedef struct node *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typedef struct node {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vertex;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link;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};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typedef struct {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count;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first;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} </a:t>
            </a: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hdnodes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2400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hdnodes</a:t>
            </a:r>
            <a: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graph[MAX_VERTICES];</a:t>
            </a: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br>
              <a:rPr lang="en-US" altLang="zh-TW" sz="2400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endParaRPr lang="en-US" altLang="zh-TW" sz="2400" dirty="0">
              <a:solidFill>
                <a:schemeClr val="tx2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8C5E3DD-5D43-1944-A127-C81D0034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44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Representation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Text Box 5">
            <a:extLst>
              <a:ext uri="{FF2B5EF4-FFF2-40B4-BE49-F238E27FC236}">
                <a16:creationId xmlns:a16="http://schemas.microsoft.com/office/drawing/2014/main" id="{78E9BAAF-5D5B-D448-BCF8-2FB9B3EB8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01" y="0"/>
            <a:ext cx="8749841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br>
              <a:rPr lang="en-US" altLang="zh-TW" u="sng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void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topSort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hdnodes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graph [], int n)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{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int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, j, k, top;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/* create a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stack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of vertices with no predecessors */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top = -1;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for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0;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 n;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++)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if (!graph[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].count) {</a:t>
            </a:r>
            <a:b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graph[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].count = top;</a:t>
            </a:r>
            <a:r>
              <a:rPr lang="zh-TW" altLang="en-US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// use “count” as </a:t>
            </a:r>
            <a:r>
              <a:rPr lang="en-US" altLang="zh-TW" b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 pointer</a:t>
            </a:r>
            <a:b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top =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}</a:t>
            </a:r>
          </a:p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for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0;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 n;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++)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if (top == -1) {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fprintf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(stderr, “\n Network has a cycle. Sort</a:t>
            </a:r>
          </a:p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                  terminated. \n”);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exit(1);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BC6769C4-64D0-744F-B6CD-BCCAB28D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3AE742EF-BC64-CA4A-B5B6-9E6229F6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28C62-12D1-6C4C-B751-178AF6A1A042}" type="slidenum">
              <a:rPr lang="en-US" altLang="zh-TW"/>
              <a:pPr/>
              <a:t>179</a:t>
            </a:fld>
            <a:endParaRPr lang="en-US" altLang="zh-TW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81DDE2A4-255F-7D4B-9F72-EBCAFF39CA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5025" y="6282531"/>
            <a:ext cx="8123237" cy="544513"/>
          </a:xfrm>
        </p:spPr>
        <p:txBody>
          <a:bodyPr/>
          <a:lstStyle/>
          <a:p>
            <a:r>
              <a:rPr lang="en-US" altLang="zh-TW" sz="2400" b="1" u="sng"/>
              <a:t>*Program 6.14: </a:t>
            </a:r>
            <a:r>
              <a:rPr lang="en-US" altLang="zh-TW" sz="2400" u="sng"/>
              <a:t>Topological sort (p.308)</a:t>
            </a:r>
            <a:endParaRPr lang="en-US" altLang="zh-TW" sz="2400"/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9A2F6180-C725-A74E-ADCA-E7EAAC40B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037" y="1992146"/>
            <a:ext cx="8643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/>
              <a:t>O(n)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頁尾版面配置區 2">
            <a:extLst>
              <a:ext uri="{FF2B5EF4-FFF2-40B4-BE49-F238E27FC236}">
                <a16:creationId xmlns:a16="http://schemas.microsoft.com/office/drawing/2014/main" id="{8DA9F6F5-A41C-1946-BA5C-703528DA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21" name="投影片編號版面配置區 3">
            <a:extLst>
              <a:ext uri="{FF2B5EF4-FFF2-40B4-BE49-F238E27FC236}">
                <a16:creationId xmlns:a16="http://schemas.microsoft.com/office/drawing/2014/main" id="{CE170FD0-A4F8-7242-B7AF-84763D1C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3821-D616-BD4B-B3D5-55D6EF7EDCF9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7170" name="Text Box 2">
            <a:extLst>
              <a:ext uri="{FF2B5EF4-FFF2-40B4-BE49-F238E27FC236}">
                <a16:creationId xmlns:a16="http://schemas.microsoft.com/office/drawing/2014/main" id="{F385D6B7-8D73-CE44-886F-929CC670F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468" y="5483225"/>
            <a:ext cx="740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Strongly connected components of G</a:t>
            </a:r>
            <a:r>
              <a:rPr lang="en-US" altLang="zh-TW" sz="24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3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(p.262)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7198" name="Oval 30">
            <a:extLst>
              <a:ext uri="{FF2B5EF4-FFF2-40B4-BE49-F238E27FC236}">
                <a16:creationId xmlns:a16="http://schemas.microsoft.com/office/drawing/2014/main" id="{CA5E7E1C-EDEA-7A4E-9799-9CD1AAAF0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23675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7199" name="Oval 31">
            <a:extLst>
              <a:ext uri="{FF2B5EF4-FFF2-40B4-BE49-F238E27FC236}">
                <a16:creationId xmlns:a16="http://schemas.microsoft.com/office/drawing/2014/main" id="{3B873302-95B3-444B-AA52-E76DBD95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688" y="34708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7200" name="Oval 32">
            <a:extLst>
              <a:ext uri="{FF2B5EF4-FFF2-40B4-BE49-F238E27FC236}">
                <a16:creationId xmlns:a16="http://schemas.microsoft.com/office/drawing/2014/main" id="{89788D02-0D18-FC4F-B9AB-8984E4476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49003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7201" name="Line 33">
            <a:extLst>
              <a:ext uri="{FF2B5EF4-FFF2-40B4-BE49-F238E27FC236}">
                <a16:creationId xmlns:a16="http://schemas.microsoft.com/office/drawing/2014/main" id="{DE7E2EF9-0BD6-1545-82E2-C00E36EA2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813" y="3926475"/>
            <a:ext cx="0" cy="55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202" name="Line 34">
            <a:extLst>
              <a:ext uri="{FF2B5EF4-FFF2-40B4-BE49-F238E27FC236}">
                <a16:creationId xmlns:a16="http://schemas.microsoft.com/office/drawing/2014/main" id="{368D04C7-F4EA-494E-B756-E7FD26BB84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7613" y="2756488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203" name="Line 35">
            <a:extLst>
              <a:ext uri="{FF2B5EF4-FFF2-40B4-BE49-F238E27FC236}">
                <a16:creationId xmlns:a16="http://schemas.microsoft.com/office/drawing/2014/main" id="{71731886-AB79-2748-A6DE-5587B5792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9313" y="2783475"/>
            <a:ext cx="0" cy="735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204" name="Rectangle 36">
            <a:extLst>
              <a:ext uri="{FF2B5EF4-FFF2-40B4-BE49-F238E27FC236}">
                <a16:creationId xmlns:a16="http://schemas.microsoft.com/office/drawing/2014/main" id="{74E81CF5-D220-504F-B09C-BE243C94D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325" y="5007563"/>
            <a:ext cx="555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7205" name="Text Box 37">
            <a:extLst>
              <a:ext uri="{FF2B5EF4-FFF2-40B4-BE49-F238E27FC236}">
                <a16:creationId xmlns:a16="http://schemas.microsoft.com/office/drawing/2014/main" id="{99F99DC0-87F1-AA46-867E-4A488F1B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8" y="1630950"/>
            <a:ext cx="2957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not strongly connected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1A9C41-B287-F34E-AA61-720C563DF0A5}"/>
              </a:ext>
            </a:extLst>
          </p:cNvPr>
          <p:cNvGrpSpPr/>
          <p:nvPr/>
        </p:nvGrpSpPr>
        <p:grpSpPr>
          <a:xfrm>
            <a:off x="4114800" y="1646323"/>
            <a:ext cx="5029200" cy="3633788"/>
            <a:chOff x="4114800" y="1429757"/>
            <a:chExt cx="5029200" cy="3633788"/>
          </a:xfrm>
        </p:grpSpPr>
        <p:sp>
          <p:nvSpPr>
            <p:cNvPr id="7171" name="Oval 3">
              <a:extLst>
                <a:ext uri="{FF2B5EF4-FFF2-40B4-BE49-F238E27FC236}">
                  <a16:creationId xmlns:a16="http://schemas.microsoft.com/office/drawing/2014/main" id="{8799B7D7-2CBB-A145-AE12-ACB435169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2795"/>
              <a:ext cx="685800" cy="6667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174" name="Oval 6">
              <a:extLst>
                <a:ext uri="{FF2B5EF4-FFF2-40B4-BE49-F238E27FC236}">
                  <a16:creationId xmlns:a16="http://schemas.microsoft.com/office/drawing/2014/main" id="{11A4630D-405C-744A-AF3E-A2A0BCE1D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4396795"/>
              <a:ext cx="685800" cy="6667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175" name="Oval 7">
              <a:extLst>
                <a:ext uri="{FF2B5EF4-FFF2-40B4-BE49-F238E27FC236}">
                  <a16:creationId xmlns:a16="http://schemas.microsoft.com/office/drawing/2014/main" id="{DBC96C4B-417F-F849-AD69-81E79C505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3438" y="2853745"/>
              <a:ext cx="685800" cy="6667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195" name="Arc 27">
              <a:extLst>
                <a:ext uri="{FF2B5EF4-FFF2-40B4-BE49-F238E27FC236}">
                  <a16:creationId xmlns:a16="http://schemas.microsoft.com/office/drawing/2014/main" id="{CDC7B209-F550-0C45-9807-D4C3B0E5E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279195"/>
              <a:ext cx="487363" cy="1257300"/>
            </a:xfrm>
            <a:custGeom>
              <a:avLst/>
              <a:gdLst>
                <a:gd name="G0" fmla="+- 2151 0 0"/>
                <a:gd name="G1" fmla="+- 21600 0 0"/>
                <a:gd name="G2" fmla="+- 21600 0 0"/>
                <a:gd name="T0" fmla="*/ 2151 w 23751"/>
                <a:gd name="T1" fmla="*/ 0 h 43200"/>
                <a:gd name="T2" fmla="*/ 0 w 23751"/>
                <a:gd name="T3" fmla="*/ 43093 h 43200"/>
                <a:gd name="T4" fmla="*/ 2151 w 2375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51" h="43200" fill="none" extrusionOk="0">
                  <a:moveTo>
                    <a:pt x="2151" y="0"/>
                  </a:moveTo>
                  <a:cubicBezTo>
                    <a:pt x="14080" y="0"/>
                    <a:pt x="23751" y="9670"/>
                    <a:pt x="23751" y="21600"/>
                  </a:cubicBezTo>
                  <a:cubicBezTo>
                    <a:pt x="23751" y="33529"/>
                    <a:pt x="14080" y="43200"/>
                    <a:pt x="2151" y="43200"/>
                  </a:cubicBezTo>
                  <a:cubicBezTo>
                    <a:pt x="1432" y="43200"/>
                    <a:pt x="714" y="43164"/>
                    <a:pt x="0" y="43092"/>
                  </a:cubicBezTo>
                </a:path>
                <a:path w="23751" h="43200" stroke="0" extrusionOk="0">
                  <a:moveTo>
                    <a:pt x="2151" y="0"/>
                  </a:moveTo>
                  <a:cubicBezTo>
                    <a:pt x="14080" y="0"/>
                    <a:pt x="23751" y="9670"/>
                    <a:pt x="23751" y="21600"/>
                  </a:cubicBezTo>
                  <a:cubicBezTo>
                    <a:pt x="23751" y="33529"/>
                    <a:pt x="14080" y="43200"/>
                    <a:pt x="2151" y="43200"/>
                  </a:cubicBezTo>
                  <a:cubicBezTo>
                    <a:pt x="1432" y="43200"/>
                    <a:pt x="714" y="43164"/>
                    <a:pt x="0" y="43092"/>
                  </a:cubicBezTo>
                  <a:lnTo>
                    <a:pt x="2151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97" name="Arc 29">
              <a:extLst>
                <a:ext uri="{FF2B5EF4-FFF2-40B4-BE49-F238E27FC236}">
                  <a16:creationId xmlns:a16="http://schemas.microsoft.com/office/drawing/2014/main" id="{74A3BD15-036F-BC4C-AFD0-B289BEAAB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0900" y="3298245"/>
              <a:ext cx="487363" cy="1257300"/>
            </a:xfrm>
            <a:custGeom>
              <a:avLst/>
              <a:gdLst>
                <a:gd name="G0" fmla="+- 2151 0 0"/>
                <a:gd name="G1" fmla="+- 21600 0 0"/>
                <a:gd name="G2" fmla="+- 21600 0 0"/>
                <a:gd name="T0" fmla="*/ 2151 w 23751"/>
                <a:gd name="T1" fmla="*/ 0 h 43200"/>
                <a:gd name="T2" fmla="*/ 0 w 23751"/>
                <a:gd name="T3" fmla="*/ 43093 h 43200"/>
                <a:gd name="T4" fmla="*/ 2151 w 2375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51" h="43200" fill="none" extrusionOk="0">
                  <a:moveTo>
                    <a:pt x="2151" y="0"/>
                  </a:moveTo>
                  <a:cubicBezTo>
                    <a:pt x="14080" y="0"/>
                    <a:pt x="23751" y="9670"/>
                    <a:pt x="23751" y="21600"/>
                  </a:cubicBezTo>
                  <a:cubicBezTo>
                    <a:pt x="23751" y="33529"/>
                    <a:pt x="14080" y="43200"/>
                    <a:pt x="2151" y="43200"/>
                  </a:cubicBezTo>
                  <a:cubicBezTo>
                    <a:pt x="1432" y="43200"/>
                    <a:pt x="714" y="43164"/>
                    <a:pt x="0" y="43092"/>
                  </a:cubicBezTo>
                </a:path>
                <a:path w="23751" h="43200" stroke="0" extrusionOk="0">
                  <a:moveTo>
                    <a:pt x="2151" y="0"/>
                  </a:moveTo>
                  <a:cubicBezTo>
                    <a:pt x="14080" y="0"/>
                    <a:pt x="23751" y="9670"/>
                    <a:pt x="23751" y="21600"/>
                  </a:cubicBezTo>
                  <a:cubicBezTo>
                    <a:pt x="23751" y="33529"/>
                    <a:pt x="14080" y="43200"/>
                    <a:pt x="2151" y="43200"/>
                  </a:cubicBezTo>
                  <a:cubicBezTo>
                    <a:pt x="1432" y="43200"/>
                    <a:pt x="714" y="43164"/>
                    <a:pt x="0" y="43092"/>
                  </a:cubicBezTo>
                  <a:lnTo>
                    <a:pt x="2151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06" name="Line 38">
              <a:extLst>
                <a:ext uri="{FF2B5EF4-FFF2-40B4-BE49-F238E27FC236}">
                  <a16:creationId xmlns:a16="http://schemas.microsoft.com/office/drawing/2014/main" id="{BA35143E-96A0-7A43-8A37-937E94CBDE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21325" y="2247320"/>
              <a:ext cx="530225" cy="404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07" name="Line 39">
              <a:extLst>
                <a:ext uri="{FF2B5EF4-FFF2-40B4-BE49-F238E27FC236}">
                  <a16:creationId xmlns:a16="http://schemas.microsoft.com/office/drawing/2014/main" id="{B3D5A724-6511-3E47-A772-8A062B028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7688" y="2210807"/>
              <a:ext cx="493712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08" name="Text Box 40">
              <a:extLst>
                <a:ext uri="{FF2B5EF4-FFF2-40B4-BE49-F238E27FC236}">
                  <a16:creationId xmlns:a16="http://schemas.microsoft.com/office/drawing/2014/main" id="{BEB4F138-11D8-CB47-83F2-BC18850CD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1429757"/>
              <a:ext cx="5029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strongly connected component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(maximal strongly connected subgraph)</a:t>
              </a:r>
              <a:endPara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22" name="Rectangle 4">
            <a:extLst>
              <a:ext uri="{FF2B5EF4-FFF2-40B4-BE49-F238E27FC236}">
                <a16:creationId xmlns:a16="http://schemas.microsoft.com/office/drawing/2014/main" id="{8EBA29C4-22F6-3240-AA87-31CBD0BF7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302" y="38684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Connected Component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8">
            <a:extLst>
              <a:ext uri="{FF2B5EF4-FFF2-40B4-BE49-F238E27FC236}">
                <a16:creationId xmlns:a16="http://schemas.microsoft.com/office/drawing/2014/main" id="{2FF6AA91-5044-D048-922E-59F7D3716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5737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 {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j = top; /* unstack a vertex */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top = graph[top].count;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v%d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“, j);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zh-TW" sz="20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graph [j]. link; 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-&gt;link ){</a:t>
            </a:r>
            <a:br>
              <a:rPr lang="en-US" altLang="zh-TW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 decrease the count of the successor vertices of j */</a:t>
            </a:r>
            <a:br>
              <a:rPr lang="en-US" altLang="zh-TW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k = </a:t>
            </a:r>
            <a:r>
              <a:rPr lang="en-US" altLang="zh-TW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-&gt;vertex;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graph[k].count --;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(!graph[k].count) {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add vertex k to the stack*/ 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graph[k].count = top;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top = k;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                </a:t>
            </a:r>
            <a:b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3ABE0305-F789-6B42-93F7-7FA1750F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88CB985A-A256-A446-B2CF-BB0C27DC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1B1E-501E-0E41-A172-606AE047CE2B}" type="slidenum">
              <a:rPr lang="en-US" altLang="zh-TW"/>
              <a:pPr/>
              <a:t>180</a:t>
            </a:fld>
            <a:endParaRPr lang="en-US" altLang="zh-TW"/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2FA9E8AD-B83F-5043-8ECF-EB94D5A21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7282" y="1590186"/>
            <a:ext cx="446949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 err="1"/>
              <a:t>d</a:t>
            </a:r>
            <a:r>
              <a:rPr lang="en-US" altLang="zh-TW" sz="2800" baseline="-25000" dirty="0" err="1"/>
              <a:t>k</a:t>
            </a:r>
            <a:r>
              <a:rPr lang="en-US" altLang="zh-TW" sz="2800" dirty="0"/>
              <a:t> is the out-degree of node k</a:t>
            </a:r>
          </a:p>
          <a:p>
            <a:r>
              <a:rPr lang="en-US" altLang="zh-TW" sz="2800" dirty="0"/>
              <a:t>d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+d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+…+d</a:t>
            </a:r>
            <a:r>
              <a:rPr lang="en-US" altLang="zh-TW" sz="2800" baseline="-25000" dirty="0"/>
              <a:t>n-1</a:t>
            </a:r>
            <a:r>
              <a:rPr lang="en-US" altLang="zh-TW" sz="2800" dirty="0"/>
              <a:t>=O(e)</a:t>
            </a:r>
          </a:p>
        </p:txBody>
      </p:sp>
      <p:sp>
        <p:nvSpPr>
          <p:cNvPr id="31749" name="Text Box 5">
            <a:extLst>
              <a:ext uri="{FF2B5EF4-FFF2-40B4-BE49-F238E27FC236}">
                <a16:creationId xmlns:a16="http://schemas.microsoft.com/office/drawing/2014/main" id="{8016B11A-905B-C848-BD96-7DB6FD924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7282" y="5347029"/>
            <a:ext cx="40529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 dirty="0"/>
              <a:t>Time complexity = O(</a:t>
            </a:r>
            <a:r>
              <a:rPr lang="en-US" altLang="zh-TW" sz="2800" dirty="0" err="1"/>
              <a:t>e+n</a:t>
            </a:r>
            <a:r>
              <a:rPr lang="en-US" altLang="zh-TW" sz="2800" dirty="0"/>
              <a:t>)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31C1C4-5774-4941-B418-9D13BE46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35FFECB-B5E0-0B42-B156-844FD44B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638F0-6D34-744E-88AA-40512BB30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917217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182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20331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Activity-on-Edge (AOE) Networks</a:t>
            </a:r>
          </a:p>
        </p:txBody>
      </p:sp>
      <p:pic>
        <p:nvPicPr>
          <p:cNvPr id="240646" name="Picture 6" descr="Age of Empires: Definitive Edition - Age of Empires">
            <a:extLst>
              <a:ext uri="{FF2B5EF4-FFF2-40B4-BE49-F238E27FC236}">
                <a16:creationId xmlns:a16="http://schemas.microsoft.com/office/drawing/2014/main" id="{520C9716-2974-4C6C-8A92-CDF15B292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9540"/>
            <a:ext cx="6107308" cy="34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644" name="Picture 4" descr="Age Of Empires 2 fancied up much more with Definitive Edition">
            <a:extLst>
              <a:ext uri="{FF2B5EF4-FFF2-40B4-BE49-F238E27FC236}">
                <a16:creationId xmlns:a16="http://schemas.microsoft.com/office/drawing/2014/main" id="{5BCE71B5-2424-4938-910F-1A12279EA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92" y="1111851"/>
            <a:ext cx="7206308" cy="405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642" name="Picture 2" descr="Improving History with Age of Empires III: Definitive Edition - Xbox Wire">
            <a:extLst>
              <a:ext uri="{FF2B5EF4-FFF2-40B4-BE49-F238E27FC236}">
                <a16:creationId xmlns:a16="http://schemas.microsoft.com/office/drawing/2014/main" id="{46F02C4E-5F36-4146-B6DF-C433AC94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9456"/>
            <a:ext cx="6953416" cy="39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620" name="Picture 4" descr="Age Of Empires 4 Wishlist: Everything We Want To See | Game Rant">
            <a:extLst>
              <a:ext uri="{FF2B5EF4-FFF2-40B4-BE49-F238E27FC236}">
                <a16:creationId xmlns:a16="http://schemas.microsoft.com/office/drawing/2014/main" id="{5C94DDB9-B86B-4897-9FA8-E4C8641A5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17" y="2858980"/>
            <a:ext cx="7597083" cy="399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80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9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183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20331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Activity-on-Edge (AOE) Networks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346316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Definition: </a:t>
            </a:r>
          </a:p>
          <a:p>
            <a:pPr lvl="1"/>
            <a:r>
              <a:rPr lang="en-US" altLang="zh-TW" dirty="0"/>
              <a:t>A directed graph</a:t>
            </a:r>
          </a:p>
          <a:p>
            <a:pPr lvl="1"/>
            <a:r>
              <a:rPr lang="en-US" altLang="zh-TW" dirty="0"/>
              <a:t>Vertices represent </a:t>
            </a:r>
            <a:r>
              <a:rPr lang="en-US" altLang="zh-TW" dirty="0">
                <a:solidFill>
                  <a:srgbClr val="FF0000"/>
                </a:solidFill>
              </a:rPr>
              <a:t>events</a:t>
            </a:r>
            <a:r>
              <a:rPr lang="en-US" altLang="zh-TW" dirty="0"/>
              <a:t> which signal the completion of certain activities</a:t>
            </a:r>
          </a:p>
          <a:p>
            <a:pPr lvl="1"/>
            <a:r>
              <a:rPr lang="en-US" altLang="zh-TW" dirty="0"/>
              <a:t>Edges represent </a:t>
            </a:r>
            <a:r>
              <a:rPr lang="en-US" altLang="zh-TW" dirty="0">
                <a:solidFill>
                  <a:srgbClr val="00B050"/>
                </a:solidFill>
              </a:rPr>
              <a:t>tasks</a:t>
            </a:r>
            <a:r>
              <a:rPr lang="en-US" altLang="zh-TW" dirty="0"/>
              <a:t> or activities to be performed</a:t>
            </a:r>
          </a:p>
          <a:p>
            <a:pPr lvl="1"/>
            <a:r>
              <a:rPr lang="en-US" altLang="zh-TW" dirty="0"/>
              <a:t>Edge weights represent </a:t>
            </a:r>
            <a:r>
              <a:rPr lang="en-US" altLang="zh-TW" dirty="0">
                <a:solidFill>
                  <a:srgbClr val="7030A0"/>
                </a:solidFill>
              </a:rPr>
              <a:t>time</a:t>
            </a:r>
            <a:r>
              <a:rPr lang="en-US" altLang="zh-TW" dirty="0"/>
              <a:t> required to perform the activities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Find the minimum time to complete the tasks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Find the critical tasks in the network</a:t>
            </a:r>
          </a:p>
          <a:p>
            <a:pPr lvl="1"/>
            <a:r>
              <a:rPr lang="en-US" altLang="zh-TW" dirty="0"/>
              <a:t>Application: project</a:t>
            </a:r>
          </a:p>
        </p:txBody>
      </p:sp>
    </p:spTree>
    <p:extLst>
      <p:ext uri="{BB962C8B-B14F-4D97-AF65-F5344CB8AC3E}">
        <p14:creationId xmlns:p14="http://schemas.microsoft.com/office/powerpoint/2010/main" val="5454176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85AE16C-42C1-7D4D-9492-68E204212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094358"/>
              </p:ext>
            </p:extLst>
          </p:nvPr>
        </p:nvGraphicFramePr>
        <p:xfrm>
          <a:off x="5087853" y="4373215"/>
          <a:ext cx="3989666" cy="22199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60730">
                  <a:extLst>
                    <a:ext uri="{9D8B030D-6E8A-4147-A177-3AD203B41FA5}">
                      <a16:colId xmlns:a16="http://schemas.microsoft.com/office/drawing/2014/main" val="1647256927"/>
                    </a:ext>
                  </a:extLst>
                </a:gridCol>
                <a:gridCol w="3228936">
                  <a:extLst>
                    <a:ext uri="{9D8B030D-6E8A-4147-A177-3AD203B41FA5}">
                      <a16:colId xmlns:a16="http://schemas.microsoft.com/office/drawing/2014/main" val="3997681883"/>
                    </a:ext>
                  </a:extLst>
                </a:gridCol>
              </a:tblGrid>
              <a:tr h="327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event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interpretation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98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start of project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9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89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and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82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and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780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time of project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98848"/>
                  </a:ext>
                </a:extLst>
              </a:tr>
            </a:tbl>
          </a:graphicData>
        </a:graphic>
      </p:graphicFrame>
      <p:sp>
        <p:nvSpPr>
          <p:cNvPr id="86" name="Rectangle 3">
            <a:extLst>
              <a:ext uri="{FF2B5EF4-FFF2-40B4-BE49-F238E27FC236}">
                <a16:creationId xmlns:a16="http://schemas.microsoft.com/office/drawing/2014/main" id="{7F21D640-7CFD-8344-8560-3EC2C8FB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7" y="886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Example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E33304C-A30B-0E40-B8A3-89BA478233E1}"/>
              </a:ext>
            </a:extLst>
          </p:cNvPr>
          <p:cNvGrpSpPr/>
          <p:nvPr/>
        </p:nvGrpSpPr>
        <p:grpSpPr>
          <a:xfrm>
            <a:off x="24031" y="1346316"/>
            <a:ext cx="6997629" cy="4916518"/>
            <a:chOff x="24031" y="1346316"/>
            <a:chExt cx="6997629" cy="4916518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B8EF1F3D-C4F6-3544-B30D-805AD130FDC0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14690" name="Oval 2">
                <a:extLst>
                  <a:ext uri="{FF2B5EF4-FFF2-40B4-BE49-F238E27FC236}">
                    <a16:creationId xmlns:a16="http://schemas.microsoft.com/office/drawing/2014/main" id="{FE3C48BC-67F5-5749-B510-8F4D4C920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692" name="Oval 4">
                <a:extLst>
                  <a:ext uri="{FF2B5EF4-FFF2-40B4-BE49-F238E27FC236}">
                    <a16:creationId xmlns:a16="http://schemas.microsoft.com/office/drawing/2014/main" id="{785DE0BB-E95B-A744-9113-C71EC3853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694" name="Oval 6">
                <a:extLst>
                  <a:ext uri="{FF2B5EF4-FFF2-40B4-BE49-F238E27FC236}">
                    <a16:creationId xmlns:a16="http://schemas.microsoft.com/office/drawing/2014/main" id="{5659C518-FA96-0741-A9E6-E1E91E0CA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696" name="Oval 8">
                <a:extLst>
                  <a:ext uri="{FF2B5EF4-FFF2-40B4-BE49-F238E27FC236}">
                    <a16:creationId xmlns:a16="http://schemas.microsoft.com/office/drawing/2014/main" id="{2AEECC06-5783-334A-8E7F-47ECC1B0D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698" name="Oval 10">
                <a:extLst>
                  <a:ext uri="{FF2B5EF4-FFF2-40B4-BE49-F238E27FC236}">
                    <a16:creationId xmlns:a16="http://schemas.microsoft.com/office/drawing/2014/main" id="{ED094D38-3E27-9A4F-8294-C4A8035F2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00" name="Oval 12">
                <a:extLst>
                  <a:ext uri="{FF2B5EF4-FFF2-40B4-BE49-F238E27FC236}">
                    <a16:creationId xmlns:a16="http://schemas.microsoft.com/office/drawing/2014/main" id="{FA0F6A97-324E-0B4C-9CCD-AFFE36D6C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02" name="Oval 14">
                <a:extLst>
                  <a:ext uri="{FF2B5EF4-FFF2-40B4-BE49-F238E27FC236}">
                    <a16:creationId xmlns:a16="http://schemas.microsoft.com/office/drawing/2014/main" id="{E14B7CC5-5E07-6045-9BB3-4BD22F5B6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04" name="Oval 16">
                <a:extLst>
                  <a:ext uri="{FF2B5EF4-FFF2-40B4-BE49-F238E27FC236}">
                    <a16:creationId xmlns:a16="http://schemas.microsoft.com/office/drawing/2014/main" id="{D4505532-08B8-5640-A9F0-DE232958B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06" name="Oval 18">
                <a:extLst>
                  <a:ext uri="{FF2B5EF4-FFF2-40B4-BE49-F238E27FC236}">
                    <a16:creationId xmlns:a16="http://schemas.microsoft.com/office/drawing/2014/main" id="{A3CAB2FA-0B5A-4649-A3E7-BC9B892E6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708" name="Line 20">
                <a:extLst>
                  <a:ext uri="{FF2B5EF4-FFF2-40B4-BE49-F238E27FC236}">
                    <a16:creationId xmlns:a16="http://schemas.microsoft.com/office/drawing/2014/main" id="{FC91159B-462C-3945-986D-6DD108C36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09" name="Line 21">
                <a:extLst>
                  <a:ext uri="{FF2B5EF4-FFF2-40B4-BE49-F238E27FC236}">
                    <a16:creationId xmlns:a16="http://schemas.microsoft.com/office/drawing/2014/main" id="{A3916E2A-F3B3-AC4A-ACA6-709956D15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0" name="Line 22">
                <a:extLst>
                  <a:ext uri="{FF2B5EF4-FFF2-40B4-BE49-F238E27FC236}">
                    <a16:creationId xmlns:a16="http://schemas.microsoft.com/office/drawing/2014/main" id="{3716D938-73EC-4F4E-BD23-1AF3157709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1" name="Line 23">
                <a:extLst>
                  <a:ext uri="{FF2B5EF4-FFF2-40B4-BE49-F238E27FC236}">
                    <a16:creationId xmlns:a16="http://schemas.microsoft.com/office/drawing/2014/main" id="{1E02F93A-88DB-0D42-831E-A4C9C10ED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2" name="Line 24">
                <a:extLst>
                  <a:ext uri="{FF2B5EF4-FFF2-40B4-BE49-F238E27FC236}">
                    <a16:creationId xmlns:a16="http://schemas.microsoft.com/office/drawing/2014/main" id="{97ED2E67-3019-6B49-A13D-17A00F04E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3" name="Line 25">
                <a:extLst>
                  <a:ext uri="{FF2B5EF4-FFF2-40B4-BE49-F238E27FC236}">
                    <a16:creationId xmlns:a16="http://schemas.microsoft.com/office/drawing/2014/main" id="{4CAE9F65-A50F-E646-A022-4C609AFBB7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4" name="Line 26">
                <a:extLst>
                  <a:ext uri="{FF2B5EF4-FFF2-40B4-BE49-F238E27FC236}">
                    <a16:creationId xmlns:a16="http://schemas.microsoft.com/office/drawing/2014/main" id="{8C68541F-0B28-1E4D-9938-8D693AF9C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5" name="Line 27">
                <a:extLst>
                  <a:ext uri="{FF2B5EF4-FFF2-40B4-BE49-F238E27FC236}">
                    <a16:creationId xmlns:a16="http://schemas.microsoft.com/office/drawing/2014/main" id="{3A1641A2-6EED-BC4B-AB47-6E0A75E49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6" name="Line 28">
                <a:extLst>
                  <a:ext uri="{FF2B5EF4-FFF2-40B4-BE49-F238E27FC236}">
                    <a16:creationId xmlns:a16="http://schemas.microsoft.com/office/drawing/2014/main" id="{B98AF97F-6076-D948-9CF0-3784B9C0F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7" name="Line 29">
                <a:extLst>
                  <a:ext uri="{FF2B5EF4-FFF2-40B4-BE49-F238E27FC236}">
                    <a16:creationId xmlns:a16="http://schemas.microsoft.com/office/drawing/2014/main" id="{8DF78DAC-BC77-804E-B6BE-57FFBCA67A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8" name="Line 30">
                <a:extLst>
                  <a:ext uri="{FF2B5EF4-FFF2-40B4-BE49-F238E27FC236}">
                    <a16:creationId xmlns:a16="http://schemas.microsoft.com/office/drawing/2014/main" id="{04E5A896-0C35-4A46-994F-3FDE53A82C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4719" name="Text Box 31">
                <a:extLst>
                  <a:ext uri="{FF2B5EF4-FFF2-40B4-BE49-F238E27FC236}">
                    <a16:creationId xmlns:a16="http://schemas.microsoft.com/office/drawing/2014/main" id="{C6A5951B-DDCE-7D4D-A887-C7012B769B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114720" name="Rectangle 32">
                <a:extLst>
                  <a:ext uri="{FF2B5EF4-FFF2-40B4-BE49-F238E27FC236}">
                    <a16:creationId xmlns:a16="http://schemas.microsoft.com/office/drawing/2014/main" id="{99AF2F79-E36F-B64E-A401-FBF2F4F1D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114721" name="Rectangle 33">
                <a:extLst>
                  <a:ext uri="{FF2B5EF4-FFF2-40B4-BE49-F238E27FC236}">
                    <a16:creationId xmlns:a16="http://schemas.microsoft.com/office/drawing/2014/main" id="{EBE89C77-709B-7C40-B290-8B0523F4D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114722" name="Rectangle 34">
                <a:extLst>
                  <a:ext uri="{FF2B5EF4-FFF2-40B4-BE49-F238E27FC236}">
                    <a16:creationId xmlns:a16="http://schemas.microsoft.com/office/drawing/2014/main" id="{0E6FE8BF-02B1-244D-996B-21EDCCBAB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114723" name="Rectangle 35">
                <a:extLst>
                  <a:ext uri="{FF2B5EF4-FFF2-40B4-BE49-F238E27FC236}">
                    <a16:creationId xmlns:a16="http://schemas.microsoft.com/office/drawing/2014/main" id="{1BF22B14-9DF8-4D4D-859F-1C9076182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114724" name="Rectangle 36">
                <a:extLst>
                  <a:ext uri="{FF2B5EF4-FFF2-40B4-BE49-F238E27FC236}">
                    <a16:creationId xmlns:a16="http://schemas.microsoft.com/office/drawing/2014/main" id="{0EC50F8E-2866-244A-917C-29B137D11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14725" name="Rectangle 37">
                <a:extLst>
                  <a:ext uri="{FF2B5EF4-FFF2-40B4-BE49-F238E27FC236}">
                    <a16:creationId xmlns:a16="http://schemas.microsoft.com/office/drawing/2014/main" id="{43047812-ADF7-6B42-BB19-D7316E37C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114726" name="Rectangle 38">
                <a:extLst>
                  <a:ext uri="{FF2B5EF4-FFF2-40B4-BE49-F238E27FC236}">
                    <a16:creationId xmlns:a16="http://schemas.microsoft.com/office/drawing/2014/main" id="{C3A3F413-0E95-5541-B303-80EAE2396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114727" name="Rectangle 39">
                <a:extLst>
                  <a:ext uri="{FF2B5EF4-FFF2-40B4-BE49-F238E27FC236}">
                    <a16:creationId xmlns:a16="http://schemas.microsoft.com/office/drawing/2014/main" id="{B89CCC9B-C3CF-F242-9230-F2B49EE1F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14728" name="Rectangle 40">
                <a:extLst>
                  <a:ext uri="{FF2B5EF4-FFF2-40B4-BE49-F238E27FC236}">
                    <a16:creationId xmlns:a16="http://schemas.microsoft.com/office/drawing/2014/main" id="{3AC98A80-CEB5-DD4A-BB17-D75F2CC2A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114729" name="Rectangle 41">
                <a:extLst>
                  <a:ext uri="{FF2B5EF4-FFF2-40B4-BE49-F238E27FC236}">
                    <a16:creationId xmlns:a16="http://schemas.microsoft.com/office/drawing/2014/main" id="{B3DC20C6-3BE2-F047-8974-CA415411F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</p:grpSp>
        <p:sp>
          <p:nvSpPr>
            <p:cNvPr id="87" name="Rectangle 32">
              <a:extLst>
                <a:ext uri="{FF2B5EF4-FFF2-40B4-BE49-F238E27FC236}">
                  <a16:creationId xmlns:a16="http://schemas.microsoft.com/office/drawing/2014/main" id="{B3D07F2A-1116-CB4E-AA77-FE35F4B61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88" name="Rectangle 32">
              <a:extLst>
                <a:ext uri="{FF2B5EF4-FFF2-40B4-BE49-F238E27FC236}">
                  <a16:creationId xmlns:a16="http://schemas.microsoft.com/office/drawing/2014/main" id="{4B67FFCB-CF72-0C4A-92D1-96B200009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sp>
        <p:nvSpPr>
          <p:cNvPr id="40" name="頁尾版面配置區 3">
            <a:extLst>
              <a:ext uri="{FF2B5EF4-FFF2-40B4-BE49-F238E27FC236}">
                <a16:creationId xmlns:a16="http://schemas.microsoft.com/office/drawing/2014/main" id="{833485AC-7A15-164D-8B23-31154459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2250" y="6097588"/>
            <a:ext cx="2895600" cy="457200"/>
          </a:xfrm>
        </p:spPr>
        <p:txBody>
          <a:bodyPr/>
          <a:lstStyle/>
          <a:p>
            <a:r>
              <a:rPr lang="en-US" altLang="zh-TW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56328101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AE8658A-0E80-8045-96B4-79AB60B0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8E45F853-0EC3-2A4C-9491-ED334EFA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F47-CD25-844A-AF04-18EDFF79F528}" type="slidenum">
              <a:rPr lang="en-US" altLang="zh-TW"/>
              <a:pPr/>
              <a:t>185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92C79D1-7586-4D41-9F9C-818A94C2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530" y="1312684"/>
            <a:ext cx="7139364" cy="5074048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8A1A4EF-368E-A64A-B5F1-F76C9CEA9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00570"/>
              </p:ext>
            </p:extLst>
          </p:nvPr>
        </p:nvGraphicFramePr>
        <p:xfrm>
          <a:off x="5087853" y="4373215"/>
          <a:ext cx="3989666" cy="22199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60730">
                  <a:extLst>
                    <a:ext uri="{9D8B030D-6E8A-4147-A177-3AD203B41FA5}">
                      <a16:colId xmlns:a16="http://schemas.microsoft.com/office/drawing/2014/main" val="1647256927"/>
                    </a:ext>
                  </a:extLst>
                </a:gridCol>
                <a:gridCol w="3228936">
                  <a:extLst>
                    <a:ext uri="{9D8B030D-6E8A-4147-A177-3AD203B41FA5}">
                      <a16:colId xmlns:a16="http://schemas.microsoft.com/office/drawing/2014/main" val="3997681883"/>
                    </a:ext>
                  </a:extLst>
                </a:gridCol>
              </a:tblGrid>
              <a:tr h="3277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event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interpretation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98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start of project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9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89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and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82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of activity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and a</a:t>
                      </a:r>
                      <a:r>
                        <a:rPr lang="en-US" altLang="zh-TW" baseline="-25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780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completion time of project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98848"/>
                  </a:ext>
                </a:extLst>
              </a:tr>
            </a:tbl>
          </a:graphicData>
        </a:graphic>
      </p:graphicFrame>
      <p:sp>
        <p:nvSpPr>
          <p:cNvPr id="15" name="Rectangle 3">
            <a:extLst>
              <a:ext uri="{FF2B5EF4-FFF2-40B4-BE49-F238E27FC236}">
                <a16:creationId xmlns:a16="http://schemas.microsoft.com/office/drawing/2014/main" id="{81E054D5-1C8C-F944-9CF4-A52F9FF2A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7" y="886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2148059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頁尾版面配置區 3">
            <a:extLst>
              <a:ext uri="{FF2B5EF4-FFF2-40B4-BE49-F238E27FC236}">
                <a16:creationId xmlns:a16="http://schemas.microsoft.com/office/drawing/2014/main" id="{A6BC0CCC-DD03-B34E-9695-5478A42C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6" name="投影片編號版面配置區 4">
            <a:extLst>
              <a:ext uri="{FF2B5EF4-FFF2-40B4-BE49-F238E27FC236}">
                <a16:creationId xmlns:a16="http://schemas.microsoft.com/office/drawing/2014/main" id="{7B933518-AABA-964F-8D49-5485F6A5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34DC-6010-C44A-9AB3-11C831D10BAA}" type="slidenum">
              <a:rPr lang="en-US" altLang="zh-TW"/>
              <a:pPr/>
              <a:t>186</a:t>
            </a:fld>
            <a:endParaRPr lang="en-US" altLang="zh-TW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912" y="6073754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6.41(a): </a:t>
            </a:r>
            <a:r>
              <a:rPr lang="en-US" altLang="zh-TW" sz="2000" u="sng" dirty="0"/>
              <a:t>Adjacency lists for Figure 6.40 (a) (p.325)</a:t>
            </a:r>
            <a:endParaRPr lang="en-US" altLang="zh-TW" sz="2000" b="1" u="sng" dirty="0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767772FB-42AE-3246-84E2-FAC729A65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r="8304" b="49971"/>
          <a:stretch/>
        </p:blipFill>
        <p:spPr bwMode="auto">
          <a:xfrm>
            <a:off x="94625" y="149047"/>
            <a:ext cx="7403138" cy="5153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CD2FD0-CCA4-6141-AC63-7DAD5C8E5D7E}"/>
              </a:ext>
            </a:extLst>
          </p:cNvPr>
          <p:cNvSpPr/>
          <p:nvPr/>
        </p:nvSpPr>
        <p:spPr bwMode="auto">
          <a:xfrm>
            <a:off x="3796194" y="3066690"/>
            <a:ext cx="3928080" cy="26117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A7B41E-70AC-FF46-A1B5-574171E9E9F4}"/>
              </a:ext>
            </a:extLst>
          </p:cNvPr>
          <p:cNvSpPr txBox="1"/>
          <p:nvPr/>
        </p:nvSpPr>
        <p:spPr>
          <a:xfrm>
            <a:off x="1280998" y="204535"/>
            <a:ext cx="51809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first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DE4AC7-6890-2347-9BC0-A02498C15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3186366"/>
            <a:ext cx="4417840" cy="313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98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2D6406-24ED-B643-B5A1-7407E7BF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1306B1-4E0B-B44E-ADA2-94B13476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54D8F-49BA-124C-A071-911B12FF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479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188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58" y="-105419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Early Event Time (</a:t>
            </a:r>
            <a:r>
              <a:rPr lang="en-US" altLang="zh-TW" sz="4000" dirty="0" err="1"/>
              <a:t>ee</a:t>
            </a:r>
            <a:r>
              <a:rPr lang="en-US" altLang="zh-TW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565" y="814487"/>
                <a:ext cx="8712200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What time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can the event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start after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𝑒𝑒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/>
                  <a:t>: the earliest event time for event </a:t>
                </a:r>
                <a:r>
                  <a:rPr lang="en-US" altLang="zh-TW" i="1" dirty="0"/>
                  <a:t>j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TW" dirty="0"/>
                  <a:t>: the duration of &lt;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, 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&gt;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𝑒𝑒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&gt;}</m:t>
                        </m:r>
                      </m:e>
                    </m:func>
                  </m:oMath>
                </a14:m>
                <a:endParaRPr lang="en-US" altLang="zh-TW" b="0" dirty="0"/>
              </a:p>
              <a:p>
                <a:r>
                  <a:rPr lang="en-US" altLang="zh-TW" dirty="0"/>
                  <a:t>Start from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𝑒𝑒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is the set of all </a:t>
                </a:r>
                <a:br>
                  <a:rPr lang="en-US" altLang="zh-TW" dirty="0"/>
                </a:br>
                <a:r>
                  <a:rPr lang="en-US" altLang="zh-TW" dirty="0"/>
                  <a:t>vertices adjacent </a:t>
                </a:r>
                <a:br>
                  <a:rPr lang="en-US" altLang="zh-TW" dirty="0"/>
                </a:br>
                <a:r>
                  <a:rPr lang="en-US" altLang="zh-TW" dirty="0"/>
                  <a:t>to vertex </a:t>
                </a:r>
                <a:r>
                  <a:rPr lang="en-US" altLang="zh-TW" i="1" dirty="0"/>
                  <a:t>j</a:t>
                </a:r>
              </a:p>
            </p:txBody>
          </p:sp>
        </mc:Choice>
        <mc:Fallback xmlns="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565" y="814487"/>
                <a:ext cx="8712200" cy="4114800"/>
              </a:xfrm>
              <a:prstGeom prst="rect">
                <a:avLst/>
              </a:prstGeom>
              <a:blipFill>
                <a:blip r:embed="rId3"/>
                <a:stretch>
                  <a:fillRect l="-583" t="-1538" b="-33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563466" y="2033687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4" name="Text Box 59">
                <a:extLst>
                  <a:ext uri="{FF2B5EF4-FFF2-40B4-BE49-F238E27FC236}">
                    <a16:creationId xmlns:a16="http://schemas.microsoft.com/office/drawing/2014/main" id="{A48927F0-07B7-F540-8C9F-D659B8CDE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750" y="4986338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0581D05C-ACDD-8740-927A-D6DBD96A6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49" y="3186366"/>
            <a:ext cx="4878115" cy="34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34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1852863" y="866274"/>
            <a:ext cx="1371600" cy="276726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C42B3B-AE4E-5245-967A-0CA3BAE4C5B8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50CD0A0-419A-0644-98E6-F4E87F0A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07648B9C-75EF-5848-9964-D707D2613D23}"/>
              </a:ext>
            </a:extLst>
          </p:cNvPr>
          <p:cNvSpPr/>
          <p:nvPr/>
        </p:nvSpPr>
        <p:spPr bwMode="auto">
          <a:xfrm>
            <a:off x="3945355" y="422897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827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9BB85FB3-8AFE-A943-BEBE-47EB488E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201800A5-C6B4-9640-AA9D-A6C21C31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77EC3-C696-094D-82A0-0E821D34F555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1F6E7C2C-42DB-8745-AC61-5E1F7419D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14" y="144463"/>
            <a:ext cx="8169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Degree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A9622E9-6AD9-294D-84FE-5D2FC21B8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67" y="1366043"/>
            <a:ext cx="8169275" cy="439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TW" dirty="0"/>
              <a:t>The </a:t>
            </a:r>
            <a:r>
              <a:rPr lang="en-US" altLang="zh-TW" dirty="0">
                <a:solidFill>
                  <a:srgbClr val="CC3300"/>
                </a:solidFill>
              </a:rPr>
              <a:t>degree</a:t>
            </a:r>
            <a:r>
              <a:rPr lang="en-US" altLang="zh-TW" dirty="0"/>
              <a:t> of a vertex is the number of edges incident to that vertex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Moreover, for directed graphs, 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CC3300"/>
                </a:solidFill>
              </a:rPr>
              <a:t>in-degree</a:t>
            </a:r>
            <a:r>
              <a:rPr lang="en-US" altLang="zh-TW" dirty="0"/>
              <a:t> of a vertex </a:t>
            </a:r>
            <a:r>
              <a:rPr lang="en-US" altLang="zh-TW" i="1" dirty="0"/>
              <a:t>v</a:t>
            </a:r>
            <a:r>
              <a:rPr lang="en-US" altLang="zh-TW" dirty="0"/>
              <a:t>: the number of edges that have </a:t>
            </a:r>
            <a:r>
              <a:rPr lang="en-US" altLang="zh-TW" i="1" dirty="0"/>
              <a:t>v</a:t>
            </a:r>
            <a:r>
              <a:rPr lang="en-US" altLang="zh-TW" dirty="0"/>
              <a:t> as the head (i.e., number of incoming edges)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CC3300"/>
                </a:solidFill>
              </a:rPr>
              <a:t>out-degree</a:t>
            </a:r>
            <a:r>
              <a:rPr lang="en-US" altLang="zh-TW" dirty="0"/>
              <a:t> of a vertex </a:t>
            </a:r>
            <a:r>
              <a:rPr lang="en-US" altLang="zh-TW" i="1" dirty="0"/>
              <a:t>v</a:t>
            </a:r>
            <a:r>
              <a:rPr lang="en-US" altLang="zh-TW" dirty="0"/>
              <a:t>: the number of edges that have </a:t>
            </a:r>
            <a:r>
              <a:rPr lang="en-US" altLang="zh-TW" i="1" dirty="0"/>
              <a:t>v</a:t>
            </a:r>
            <a:r>
              <a:rPr lang="en-US" altLang="zh-TW" dirty="0"/>
              <a:t> as the tail (i.e., number of outgoing edges)</a:t>
            </a:r>
          </a:p>
          <a:p>
            <a:pPr>
              <a:lnSpc>
                <a:spcPct val="80000"/>
              </a:lnSpc>
            </a:pPr>
            <a:r>
              <a:rPr lang="en-US" altLang="zh-TW" dirty="0"/>
              <a:t>If </a:t>
            </a:r>
            <a:r>
              <a:rPr lang="en-US" altLang="zh-TW" i="1" dirty="0"/>
              <a:t>d</a:t>
            </a:r>
            <a:r>
              <a:rPr lang="en-US" altLang="zh-TW" i="1" baseline="-25000" dirty="0"/>
              <a:t>i</a:t>
            </a:r>
            <a:r>
              <a:rPr lang="en-US" altLang="zh-TW" dirty="0"/>
              <a:t> is the degree of a vertex </a:t>
            </a:r>
            <a:r>
              <a:rPr lang="en-US" altLang="zh-TW" i="1" dirty="0" err="1"/>
              <a:t>i</a:t>
            </a:r>
            <a:r>
              <a:rPr lang="en-US" altLang="zh-TW" dirty="0"/>
              <a:t> in an </a:t>
            </a:r>
            <a:r>
              <a:rPr lang="en-US" altLang="zh-TW" dirty="0">
                <a:solidFill>
                  <a:srgbClr val="7030A0"/>
                </a:solidFill>
              </a:rPr>
              <a:t>undirected</a:t>
            </a:r>
            <a:r>
              <a:rPr lang="en-US" altLang="zh-TW" dirty="0"/>
              <a:t> graph </a:t>
            </a:r>
            <a:r>
              <a:rPr lang="en-US" altLang="zh-TW" i="1" dirty="0"/>
              <a:t>G</a:t>
            </a:r>
            <a:r>
              <a:rPr lang="en-US" altLang="zh-TW" dirty="0"/>
              <a:t> with </a:t>
            </a:r>
            <a:r>
              <a:rPr lang="en-US" altLang="zh-TW" i="1" dirty="0"/>
              <a:t>n</a:t>
            </a:r>
            <a:r>
              <a:rPr lang="en-US" altLang="zh-TW" dirty="0"/>
              <a:t> vertices and </a:t>
            </a:r>
            <a:r>
              <a:rPr lang="en-US" altLang="zh-TW" i="1" dirty="0"/>
              <a:t>e</a:t>
            </a:r>
            <a:r>
              <a:rPr lang="en-US" altLang="zh-TW" dirty="0"/>
              <a:t> edges, the number of edges is</a:t>
            </a:r>
          </a:p>
        </p:txBody>
      </p:sp>
      <p:graphicFrame>
        <p:nvGraphicFramePr>
          <p:cNvPr id="54276" name="Object 4">
            <a:extLst>
              <a:ext uri="{FF2B5EF4-FFF2-40B4-BE49-F238E27FC236}">
                <a16:creationId xmlns:a16="http://schemas.microsoft.com/office/drawing/2014/main" id="{59355ACE-E7E3-D441-913A-7A22820CB5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099159"/>
              </p:ext>
            </p:extLst>
          </p:nvPr>
        </p:nvGraphicFramePr>
        <p:xfrm>
          <a:off x="824205" y="5476081"/>
          <a:ext cx="24463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61" name="方程式" r:id="rId3" imgW="16967200" imgH="8483600" progId="Equation.2">
                  <p:embed/>
                </p:oleObj>
              </mc:Choice>
              <mc:Fallback>
                <p:oleObj name="方程式" r:id="rId3" imgW="16967200" imgH="8483600" progId="Equation.2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205" y="5476081"/>
                        <a:ext cx="2446337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AB165B19-C2CA-E84E-A608-EA2892158542}"/>
              </a:ext>
            </a:extLst>
          </p:cNvPr>
          <p:cNvGrpSpPr/>
          <p:nvPr/>
        </p:nvGrpSpPr>
        <p:grpSpPr>
          <a:xfrm>
            <a:off x="5168900" y="5573713"/>
            <a:ext cx="2797175" cy="916633"/>
            <a:chOff x="5168900" y="5573713"/>
            <a:chExt cx="2797175" cy="916633"/>
          </a:xfrm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2093214E-197B-924F-A490-DA19F4FAA5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938" y="5978525"/>
              <a:ext cx="2170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965AD8B9-381D-9C4D-B631-08CF9A95A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8900" y="5573713"/>
              <a:ext cx="571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anose="02020500000000000000" pitchFamily="18" charset="-120"/>
                </a:rPr>
                <a:t>tail</a:t>
              </a: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119D157D-B604-3445-A0AD-64FEBC566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250" y="5591175"/>
              <a:ext cx="758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head</a:t>
              </a: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63F207AF-5235-484F-87B1-BDB5192FE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72" y="6028681"/>
              <a:ext cx="33855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u</a:t>
              </a:r>
            </a:p>
          </p:txBody>
        </p:sp>
        <p:sp>
          <p:nvSpPr>
            <p:cNvPr id="13" name="Text Box 6">
              <a:extLst>
                <a:ext uri="{FF2B5EF4-FFF2-40B4-BE49-F238E27FC236}">
                  <a16:creationId xmlns:a16="http://schemas.microsoft.com/office/drawing/2014/main" id="{AA3B62AF-CDA3-604A-80D3-35E0A3C591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1173" y="6027739"/>
              <a:ext cx="33855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v</a:t>
              </a:r>
            </a:p>
          </p:txBody>
        </p:sp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826042" y="1215190"/>
            <a:ext cx="445169" cy="240631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597058E-C1DC-4349-B014-2B3CAE49E6C2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D4D922D-EFF7-0E48-80F2-F50C6A3B33E5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CC239F-D951-E74D-A09D-676404BC4189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728BAC-C20B-AB4F-B1E9-92D7423BF5B2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4BF7DD0-6772-CA4B-A5D6-2E9D3418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EBCB71A9-6192-284E-A3F7-26E667F84AF4}"/>
              </a:ext>
            </a:extLst>
          </p:cNvPr>
          <p:cNvSpPr/>
          <p:nvPr/>
        </p:nvSpPr>
        <p:spPr bwMode="auto">
          <a:xfrm>
            <a:off x="4921632" y="6254486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902331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4836695" y="1488317"/>
            <a:ext cx="445169" cy="240631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E67130-087A-C14F-A4A1-9F57436E266A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40787F1-DD5B-7C4D-9D65-70A1359C1200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DE1D36C-B9D8-7242-A472-15AE9D177C90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091660-E599-5D4E-BBE9-CEA2365877CA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CE7EADE-83AE-7848-AEF9-DE7B2BFC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DB6DD9E6-CBD9-4942-A986-4616E096B384}"/>
              </a:ext>
            </a:extLst>
          </p:cNvPr>
          <p:cNvSpPr/>
          <p:nvPr/>
        </p:nvSpPr>
        <p:spPr bwMode="auto">
          <a:xfrm>
            <a:off x="5980411" y="618361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77321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293766" y="1792023"/>
            <a:ext cx="445169" cy="240631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3A0CFAD-5297-A642-B31E-49AC985D77E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9178E82-7322-7743-A3AE-C0FC30E1618E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8681B23-6D5E-9246-AEB3-4AF85779CE4C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6CAA13-2D85-5C4C-9B93-49D7EB672F12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241B558-CF0A-AD4D-A90A-C121DD15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65A5D2C6-90D8-5242-8114-20ECE6EBA65D}"/>
              </a:ext>
            </a:extLst>
          </p:cNvPr>
          <p:cNvSpPr/>
          <p:nvPr/>
        </p:nvSpPr>
        <p:spPr bwMode="auto">
          <a:xfrm>
            <a:off x="4928507" y="4911976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618310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329351" y="2042126"/>
            <a:ext cx="445169" cy="240631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5DB7EA5-24BA-BC44-A28E-E5D5F580FD00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A8DA4D7-F976-A347-98BF-794D17ECF2F3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F81914D-B2AF-AA45-9F7A-140AD019F9E0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5AE472-1228-AB45-B128-BC0038CDFEED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FE38E80-2174-214D-A267-1BC97382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EB9625C6-0370-8A48-AA93-EC35D52299B8}"/>
              </a:ext>
            </a:extLst>
          </p:cNvPr>
          <p:cNvSpPr/>
          <p:nvPr/>
        </p:nvSpPr>
        <p:spPr bwMode="auto">
          <a:xfrm>
            <a:off x="4907881" y="347919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701606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5D20F14-FCCD-CA47-9482-B2E7AAA6D591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9D5B0FA-D8AC-AB40-9F87-93FE92A087A0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F059DC-9D5E-D149-BE8F-7F7F83874A71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4EB4BC-2D6E-014E-9490-A07906222175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1BD9736-8291-044B-ABB6-D3AD8ECF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428E25A3-F3ED-0042-B605-CBE0898B666F}"/>
              </a:ext>
            </a:extLst>
          </p:cNvPr>
          <p:cNvSpPr/>
          <p:nvPr/>
        </p:nvSpPr>
        <p:spPr bwMode="auto">
          <a:xfrm>
            <a:off x="5939159" y="4154994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4364067" y="2354947"/>
            <a:ext cx="941859" cy="267937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52045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6FE41BF-B658-9241-B669-FF816E2E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F33775-B6B0-C246-899F-A4897577B4F3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3A86CF2-14B7-3643-A3C9-62DFAF142F5B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3104E1B-B210-3246-AED2-2B0FEBBF4BC3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894BD1E-E86C-2E4F-925C-CD06794DC5E4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5314562" y="2619642"/>
            <a:ext cx="376375" cy="27996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B85528A-1E2E-8F4F-9A27-FFFE11E8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FF1F04E-C113-5346-9D02-53C1AC748B80}"/>
              </a:ext>
            </a:extLst>
          </p:cNvPr>
          <p:cNvSpPr/>
          <p:nvPr/>
        </p:nvSpPr>
        <p:spPr bwMode="auto">
          <a:xfrm>
            <a:off x="7059815" y="4849388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53741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*Figure 6.41(b): </a:t>
            </a:r>
            <a:r>
              <a:rPr lang="en-US" altLang="zh-TW" sz="2000" u="sng" dirty="0"/>
              <a:t>Compute of </a:t>
            </a:r>
            <a:r>
              <a:rPr lang="en-US" altLang="zh-TW" sz="2000" i="1" u="sng" dirty="0" err="1"/>
              <a:t>ee</a:t>
            </a:r>
            <a:r>
              <a:rPr lang="en-US" altLang="zh-TW" sz="2000" u="sng" dirty="0"/>
              <a:t> (p.325)</a:t>
            </a:r>
            <a:endParaRPr lang="en-US" altLang="zh-TW" sz="2000" b="1" u="sng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891D-F26D-1449-A7E3-39FB4A1183B3}"/>
              </a:ext>
            </a:extLst>
          </p:cNvPr>
          <p:cNvSpPr txBox="1"/>
          <p:nvPr/>
        </p:nvSpPr>
        <p:spPr>
          <a:xfrm>
            <a:off x="0" y="3611714"/>
            <a:ext cx="3612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earliest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ee</a:t>
            </a:r>
            <a:r>
              <a:rPr kumimoji="1" lang="en-US" altLang="zh-TW" sz="2400" dirty="0">
                <a:solidFill>
                  <a:schemeClr val="tx1"/>
                </a:solidFill>
              </a:rPr>
              <a:t>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FF3353A-D3E2-224F-BB60-E4FE91D6A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56739" r="8304" b="6006"/>
          <a:stretch/>
        </p:blipFill>
        <p:spPr bwMode="auto">
          <a:xfrm>
            <a:off x="0" y="-1"/>
            <a:ext cx="6960510" cy="36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EC37527-C723-B040-9C91-0277D4E56AAC}"/>
              </a:ext>
            </a:extLst>
          </p:cNvPr>
          <p:cNvSpPr txBox="1"/>
          <p:nvPr/>
        </p:nvSpPr>
        <p:spPr>
          <a:xfrm>
            <a:off x="5322458" y="2593763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tx1"/>
                </a:solidFill>
              </a:rPr>
              <a:t>18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5338625" y="2884817"/>
            <a:ext cx="376375" cy="27996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D858297-6820-B348-90B0-1DF33D9F54E8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9D66591-82A5-7749-AB3B-FDDC6862AF03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2223F0A-7088-3940-945C-FE38025A697B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 err="1">
                  <a:solidFill>
                    <a:schemeClr val="tx1"/>
                  </a:solidFill>
                </a:rPr>
                <a:t>ee</a:t>
              </a:r>
              <a:endParaRPr lang="zh-TW" altLang="en-US" sz="1800" dirty="0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B11242D3-4024-ED4F-A087-81774E092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604EEF2F-60AB-1B4A-A68E-17330B696D02}"/>
              </a:ext>
            </a:extLst>
          </p:cNvPr>
          <p:cNvSpPr/>
          <p:nvPr/>
        </p:nvSpPr>
        <p:spPr bwMode="auto">
          <a:xfrm>
            <a:off x="7005010" y="3395486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40720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4CFCC-BEE4-2C48-A9F6-279F28C2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C0F849-E00F-3445-93F3-25AC3CB57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FC6C61-7352-8144-885C-4A5EEFB9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197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68143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198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96" y="-16844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Late Event Time (le)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565" y="899367"/>
                <a:ext cx="8712200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b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What time </a:t>
                </a:r>
                <a:r>
                  <a:rPr lang="en-US" altLang="zh-TW" b="0" dirty="0">
                    <a:latin typeface="Cambria Math" panose="02040503050406030204" pitchFamily="18" charset="0"/>
                  </a:rPr>
                  <a:t>should the event </a:t>
                </a:r>
                <a:r>
                  <a:rPr lang="en-US" altLang="zh-TW" b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start before</a:t>
                </a:r>
                <a:r>
                  <a:rPr lang="en-US" altLang="zh-TW" b="0" dirty="0">
                    <a:latin typeface="Cambria Math" panose="02040503050406030204" pitchFamily="18" charset="0"/>
                  </a:rPr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/>
                  <a:t>: the latest event time for event </a:t>
                </a:r>
                <a:r>
                  <a:rPr lang="en-US" altLang="zh-TW" i="1" dirty="0"/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TW" dirty="0"/>
                  <a:t>: the duration of &lt;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, </a:t>
                </a:r>
                <a:r>
                  <a:rPr lang="en-US" altLang="zh-TW" i="1" dirty="0"/>
                  <a:t>j</a:t>
                </a:r>
                <a:r>
                  <a:rPr lang="en-US" altLang="zh-TW" dirty="0"/>
                  <a:t>&gt;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&gt;}</m:t>
                        </m:r>
                      </m:e>
                    </m:func>
                  </m:oMath>
                </a14:m>
                <a:endParaRPr lang="en-US" altLang="zh-TW" dirty="0"/>
              </a:p>
              <a:p>
                <a:r>
                  <a:rPr lang="en-US" altLang="zh-TW" dirty="0"/>
                  <a:t>Start from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𝑙𝑒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𝑒𝑒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is the set of vertices</a:t>
                </a:r>
                <a:br>
                  <a:rPr lang="en-US" altLang="zh-TW" dirty="0"/>
                </a:br>
                <a:r>
                  <a:rPr lang="en-US" altLang="zh-TW" dirty="0"/>
                  <a:t>adjacent from vertex </a:t>
                </a:r>
                <a:r>
                  <a:rPr lang="en-US" altLang="zh-TW" i="1" dirty="0"/>
                  <a:t>j</a:t>
                </a:r>
              </a:p>
            </p:txBody>
          </p:sp>
        </mc:Choice>
        <mc:Fallback xmlns=""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E1803CF4-970B-044F-A7DE-62BE51E4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565" y="899367"/>
                <a:ext cx="8712200" cy="4114800"/>
              </a:xfrm>
              <a:prstGeom prst="rect">
                <a:avLst/>
              </a:prstGeom>
              <a:blipFill>
                <a:blip r:embed="rId3"/>
                <a:stretch>
                  <a:fillRect l="-583" t="-1846" b="-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443890" y="2004885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4" name="Text Box 59">
                <a:extLst>
                  <a:ext uri="{FF2B5EF4-FFF2-40B4-BE49-F238E27FC236}">
                    <a16:creationId xmlns:a16="http://schemas.microsoft.com/office/drawing/2014/main" id="{A48927F0-07B7-F540-8C9F-D659B8CDE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750" y="4986338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15463A8A-A510-AD40-B9F9-A5F7FE8BB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158" y="3956436"/>
            <a:ext cx="4167248" cy="29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866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90894E55-B6E9-D04E-8D20-342CAF797C7E}"/>
              </a:ext>
            </a:extLst>
          </p:cNvPr>
          <p:cNvGrpSpPr/>
          <p:nvPr/>
        </p:nvGrpSpPr>
        <p:grpSpPr>
          <a:xfrm>
            <a:off x="175032" y="748042"/>
            <a:ext cx="6104238" cy="5839813"/>
            <a:chOff x="74655" y="204535"/>
            <a:chExt cx="6104238" cy="5839813"/>
          </a:xfrm>
        </p:grpSpPr>
        <p:pic>
          <p:nvPicPr>
            <p:cNvPr id="9" name="Picture 4" descr="twuD160">
              <a:extLst>
                <a:ext uri="{FF2B5EF4-FFF2-40B4-BE49-F238E27FC236}">
                  <a16:creationId xmlns:a16="http://schemas.microsoft.com/office/drawing/2014/main" id="{CBD5FCA3-3338-7247-9630-50EDB0D4A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02" t="15970" r="38335" b="53164"/>
            <a:stretch/>
          </p:blipFill>
          <p:spPr bwMode="auto">
            <a:xfrm>
              <a:off x="74655" y="212601"/>
              <a:ext cx="6104238" cy="58317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AA7B41E-70AC-FF46-A1B5-574171E9E9F4}"/>
                </a:ext>
              </a:extLst>
            </p:cNvPr>
            <p:cNvSpPr txBox="1"/>
            <p:nvPr/>
          </p:nvSpPr>
          <p:spPr>
            <a:xfrm>
              <a:off x="1280998" y="204535"/>
              <a:ext cx="51809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tx1"/>
                  </a:solidFill>
                </a:rPr>
                <a:t>first</a:t>
              </a:r>
              <a:endParaRPr kumimoji="1"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投影片編號版面配置區 4">
            <a:extLst>
              <a:ext uri="{FF2B5EF4-FFF2-40B4-BE49-F238E27FC236}">
                <a16:creationId xmlns:a16="http://schemas.microsoft.com/office/drawing/2014/main" id="{7B933518-AABA-964F-8D49-5485F6A5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34DC-6010-C44A-9AB3-11C831D10BAA}" type="slidenum">
              <a:rPr lang="en-US" altLang="zh-TW"/>
              <a:pPr/>
              <a:t>199</a:t>
            </a:fld>
            <a:endParaRPr lang="en-US" altLang="zh-TW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CD2FD0-CCA4-6141-AC63-7DAD5C8E5D7E}"/>
              </a:ext>
            </a:extLst>
          </p:cNvPr>
          <p:cNvSpPr/>
          <p:nvPr/>
        </p:nvSpPr>
        <p:spPr bwMode="auto">
          <a:xfrm>
            <a:off x="4481899" y="547529"/>
            <a:ext cx="3928080" cy="26117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8776F8A-0704-E846-9215-0CC5FE3FB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917" y="0"/>
            <a:ext cx="4878115" cy="34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1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46AC623C-84D4-554B-B610-E24B7E24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64DD617-B4E5-2244-934A-E8567508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43938-9ADE-AD4C-8A26-174EF6E22CA8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E2384B8-D8C8-9D43-A156-A849DCCF7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13" y="159085"/>
            <a:ext cx="8220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 err="1"/>
              <a:t>Konisgberg</a:t>
            </a:r>
            <a:r>
              <a:rPr lang="en-US" altLang="zh-TW" dirty="0"/>
              <a:t> Bridge Problem</a:t>
            </a:r>
          </a:p>
          <a:p>
            <a:pPr algn="ctr"/>
            <a:r>
              <a:rPr lang="zh-TW" altLang="en-US" dirty="0"/>
              <a:t>柯尼斯堡七橋問題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4DB8DC8-0037-AC4F-88AC-9427193A6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0" y="1506111"/>
            <a:ext cx="5878529" cy="463274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1CD5D2F-C933-F842-B3BC-86D93F4D4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89" y="3642686"/>
            <a:ext cx="2286000" cy="18288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1F7F01-DA2B-6A41-8367-159F71C75C6C}"/>
              </a:ext>
            </a:extLst>
          </p:cNvPr>
          <p:cNvSpPr txBox="1"/>
          <p:nvPr/>
        </p:nvSpPr>
        <p:spPr>
          <a:xfrm>
            <a:off x="7732849" y="3242576"/>
            <a:ext cx="356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6405C2-32E8-0E40-AB6F-3BD0705230AD}"/>
              </a:ext>
            </a:extLst>
          </p:cNvPr>
          <p:cNvSpPr txBox="1"/>
          <p:nvPr/>
        </p:nvSpPr>
        <p:spPr>
          <a:xfrm>
            <a:off x="7666495" y="5656966"/>
            <a:ext cx="356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586040-562A-5047-B34A-0FAAF4B4CDC1}"/>
              </a:ext>
            </a:extLst>
          </p:cNvPr>
          <p:cNvSpPr txBox="1"/>
          <p:nvPr/>
        </p:nvSpPr>
        <p:spPr>
          <a:xfrm>
            <a:off x="6417647" y="4557086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BDE36E-403E-2B4C-A87D-E80C9F747EDE}"/>
              </a:ext>
            </a:extLst>
          </p:cNvPr>
          <p:cNvSpPr txBox="1"/>
          <p:nvPr/>
        </p:nvSpPr>
        <p:spPr>
          <a:xfrm>
            <a:off x="8725257" y="3999621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47F018-E075-0D4E-AFE9-2DD07E4B784B}"/>
              </a:ext>
            </a:extLst>
          </p:cNvPr>
          <p:cNvSpPr txBox="1"/>
          <p:nvPr/>
        </p:nvSpPr>
        <p:spPr>
          <a:xfrm>
            <a:off x="6916933" y="3422375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7AC2BEC-EE87-D04B-AB7C-42C84B277BF8}"/>
              </a:ext>
            </a:extLst>
          </p:cNvPr>
          <p:cNvSpPr txBox="1"/>
          <p:nvPr/>
        </p:nvSpPr>
        <p:spPr>
          <a:xfrm>
            <a:off x="7510042" y="404279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CA5166-05C2-4049-8EBB-C041A308B063}"/>
              </a:ext>
            </a:extLst>
          </p:cNvPr>
          <p:cNvSpPr txBox="1"/>
          <p:nvPr/>
        </p:nvSpPr>
        <p:spPr>
          <a:xfrm>
            <a:off x="7939796" y="4200331"/>
            <a:ext cx="29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EF2A666-27CC-C046-B57C-A4548F95BCC0}"/>
              </a:ext>
            </a:extLst>
          </p:cNvPr>
          <p:cNvSpPr txBox="1"/>
          <p:nvPr/>
        </p:nvSpPr>
        <p:spPr>
          <a:xfrm>
            <a:off x="8231061" y="3721454"/>
            <a:ext cx="31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0BE92B-8B0E-0F43-B649-CD8222325B2A}"/>
              </a:ext>
            </a:extLst>
          </p:cNvPr>
          <p:cNvSpPr txBox="1"/>
          <p:nvPr/>
        </p:nvSpPr>
        <p:spPr>
          <a:xfrm>
            <a:off x="8283622" y="4910705"/>
            <a:ext cx="269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5B3F4F-6DAA-F142-9831-59C7893059FE}"/>
              </a:ext>
            </a:extLst>
          </p:cNvPr>
          <p:cNvSpPr txBox="1"/>
          <p:nvPr/>
        </p:nvSpPr>
        <p:spPr>
          <a:xfrm>
            <a:off x="6635967" y="5164116"/>
            <a:ext cx="29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E2BEF23-1511-9541-BEF4-025A94D6D934}"/>
              </a:ext>
            </a:extLst>
          </p:cNvPr>
          <p:cNvSpPr txBox="1"/>
          <p:nvPr/>
        </p:nvSpPr>
        <p:spPr>
          <a:xfrm>
            <a:off x="7110163" y="478609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17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投影片編號版面配置區 3">
            <a:extLst>
              <a:ext uri="{FF2B5EF4-FFF2-40B4-BE49-F238E27FC236}">
                <a16:creationId xmlns:a16="http://schemas.microsoft.com/office/drawing/2014/main" id="{637F4912-6502-2041-B4FE-6F4414A4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D8CD7-244D-BE4D-8C9C-957BC21A546F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55298" name="Text Box 1026">
            <a:extLst>
              <a:ext uri="{FF2B5EF4-FFF2-40B4-BE49-F238E27FC236}">
                <a16:creationId xmlns:a16="http://schemas.microsoft.com/office/drawing/2014/main" id="{C7A5B35A-CB3B-854C-92D2-459D96400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1" y="1035050"/>
            <a:ext cx="223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undirected graph</a:t>
            </a:r>
          </a:p>
        </p:txBody>
      </p:sp>
      <p:sp>
        <p:nvSpPr>
          <p:cNvPr id="55310" name="Oval 1038">
            <a:extLst>
              <a:ext uri="{FF2B5EF4-FFF2-40B4-BE49-F238E27FC236}">
                <a16:creationId xmlns:a16="http://schemas.microsoft.com/office/drawing/2014/main" id="{7AB30799-5A75-A843-A98B-17B03BD27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82708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5311" name="Oval 1039">
            <a:extLst>
              <a:ext uri="{FF2B5EF4-FFF2-40B4-BE49-F238E27FC236}">
                <a16:creationId xmlns:a16="http://schemas.microsoft.com/office/drawing/2014/main" id="{865C7FCC-2513-FE47-BF7B-C13A44FF1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700" y="158908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12" name="Oval 1040">
            <a:extLst>
              <a:ext uri="{FF2B5EF4-FFF2-40B4-BE49-F238E27FC236}">
                <a16:creationId xmlns:a16="http://schemas.microsoft.com/office/drawing/2014/main" id="{CE79816D-AB82-3B4F-9E65-22A8B1F7C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0" y="158908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13" name="Line 1041">
            <a:extLst>
              <a:ext uri="{FF2B5EF4-FFF2-40B4-BE49-F238E27FC236}">
                <a16:creationId xmlns:a16="http://schemas.microsoft.com/office/drawing/2014/main" id="{1EF215C0-FF91-F049-A99B-1DC0C450DF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3425" y="1201738"/>
            <a:ext cx="407988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4" name="Line 1042">
            <a:extLst>
              <a:ext uri="{FF2B5EF4-FFF2-40B4-BE49-F238E27FC236}">
                <a16:creationId xmlns:a16="http://schemas.microsoft.com/office/drawing/2014/main" id="{153331CE-2FFB-3A46-B192-C29D266C5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1201738"/>
            <a:ext cx="422275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5" name="Oval 1043">
            <a:extLst>
              <a:ext uri="{FF2B5EF4-FFF2-40B4-BE49-F238E27FC236}">
                <a16:creationId xmlns:a16="http://schemas.microsoft.com/office/drawing/2014/main" id="{D284914E-A431-1C4A-9575-ED87B8032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113" y="2486025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16" name="Oval 1044">
            <a:extLst>
              <a:ext uri="{FF2B5EF4-FFF2-40B4-BE49-F238E27FC236}">
                <a16:creationId xmlns:a16="http://schemas.microsoft.com/office/drawing/2014/main" id="{3EB4DABC-3BB3-1646-8E0A-9F2D1E013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525" y="2498725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55317" name="Line 1045">
            <a:extLst>
              <a:ext uri="{FF2B5EF4-FFF2-40B4-BE49-F238E27FC236}">
                <a16:creationId xmlns:a16="http://schemas.microsoft.com/office/drawing/2014/main" id="{8BB787BF-C084-1E40-95B3-506056E898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8125" y="2030413"/>
            <a:ext cx="263525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8" name="Line 1046">
            <a:extLst>
              <a:ext uri="{FF2B5EF4-FFF2-40B4-BE49-F238E27FC236}">
                <a16:creationId xmlns:a16="http://schemas.microsoft.com/office/drawing/2014/main" id="{3C60DE14-D3D9-1646-9ED3-FEB39F601B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8975" y="2044700"/>
            <a:ext cx="298450" cy="458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19" name="Oval 1047">
            <a:extLst>
              <a:ext uri="{FF2B5EF4-FFF2-40B4-BE49-F238E27FC236}">
                <a16:creationId xmlns:a16="http://schemas.microsoft.com/office/drawing/2014/main" id="{B5E70F8D-74F9-A04F-929B-1CBE5640D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50" y="248761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55320" name="Oval 1048">
            <a:extLst>
              <a:ext uri="{FF2B5EF4-FFF2-40B4-BE49-F238E27FC236}">
                <a16:creationId xmlns:a16="http://schemas.microsoft.com/office/drawing/2014/main" id="{8D33F30B-A007-DD4D-8835-946D20D66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88" y="2486025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55321" name="Line 1049">
            <a:extLst>
              <a:ext uri="{FF2B5EF4-FFF2-40B4-BE49-F238E27FC236}">
                <a16:creationId xmlns:a16="http://schemas.microsoft.com/office/drawing/2014/main" id="{323454C8-73A8-B442-89B1-54111B176C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92900" y="2014538"/>
            <a:ext cx="273050" cy="461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22" name="Line 1050">
            <a:extLst>
              <a:ext uri="{FF2B5EF4-FFF2-40B4-BE49-F238E27FC236}">
                <a16:creationId xmlns:a16="http://schemas.microsoft.com/office/drawing/2014/main" id="{237C9DCE-9B29-8A40-A4E3-DC52ECFEA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9150" y="2027238"/>
            <a:ext cx="273050" cy="449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23" name="Rectangle 1051">
            <a:extLst>
              <a:ext uri="{FF2B5EF4-FFF2-40B4-BE49-F238E27FC236}">
                <a16:creationId xmlns:a16="http://schemas.microsoft.com/office/drawing/2014/main" id="{7ACF884D-A45E-1043-811B-4AD02177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88" y="3125705"/>
            <a:ext cx="56586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24" name="Rectangle 1052">
            <a:extLst>
              <a:ext uri="{FF2B5EF4-FFF2-40B4-BE49-F238E27FC236}">
                <a16:creationId xmlns:a16="http://schemas.microsoft.com/office/drawing/2014/main" id="{F4B0CAB1-0BC1-3740-8FC0-933CC1F76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75" y="3060700"/>
            <a:ext cx="56586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26" name="Text Box 1054">
            <a:extLst>
              <a:ext uri="{FF2B5EF4-FFF2-40B4-BE49-F238E27FC236}">
                <a16:creationId xmlns:a16="http://schemas.microsoft.com/office/drawing/2014/main" id="{180E8081-E90C-0640-B7FC-D3C287455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225" y="8334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30" name="Text Box 1058">
            <a:extLst>
              <a:ext uri="{FF2B5EF4-FFF2-40B4-BE49-F238E27FC236}">
                <a16:creationId xmlns:a16="http://schemas.microsoft.com/office/drawing/2014/main" id="{95FAB8F3-C3F3-6444-A606-625913FD5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113" y="13589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31" name="Text Box 1059">
            <a:extLst>
              <a:ext uri="{FF2B5EF4-FFF2-40B4-BE49-F238E27FC236}">
                <a16:creationId xmlns:a16="http://schemas.microsoft.com/office/drawing/2014/main" id="{47670EC8-E442-1543-BF7D-3E8888A60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213" y="20812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32" name="Text Box 1060">
            <a:extLst>
              <a:ext uri="{FF2B5EF4-FFF2-40B4-BE49-F238E27FC236}">
                <a16:creationId xmlns:a16="http://schemas.microsoft.com/office/drawing/2014/main" id="{5012B23F-F545-2644-80A8-AE8506F82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575" y="20812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33" name="Text Box 1061">
            <a:extLst>
              <a:ext uri="{FF2B5EF4-FFF2-40B4-BE49-F238E27FC236}">
                <a16:creationId xmlns:a16="http://schemas.microsoft.com/office/drawing/2014/main" id="{FB0927F2-F7C2-264E-A2EC-E530D766F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3" y="29987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34" name="Text Box 1062">
            <a:extLst>
              <a:ext uri="{FF2B5EF4-FFF2-40B4-BE49-F238E27FC236}">
                <a16:creationId xmlns:a16="http://schemas.microsoft.com/office/drawing/2014/main" id="{67B330A5-8546-F548-871A-993F94C4C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4225" y="30511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35" name="Text Box 1063">
            <a:extLst>
              <a:ext uri="{FF2B5EF4-FFF2-40B4-BE49-F238E27FC236}">
                <a16:creationId xmlns:a16="http://schemas.microsoft.com/office/drawing/2014/main" id="{7705B0EC-8BC5-444E-B0D7-C8C96B995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075" y="30337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36" name="Text Box 1064">
            <a:extLst>
              <a:ext uri="{FF2B5EF4-FFF2-40B4-BE49-F238E27FC236}">
                <a16:creationId xmlns:a16="http://schemas.microsoft.com/office/drawing/2014/main" id="{2965B91C-74A0-5C46-8AD4-47149F0D4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825" y="30861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37" name="Rectangle 1065">
            <a:extLst>
              <a:ext uri="{FF2B5EF4-FFF2-40B4-BE49-F238E27FC236}">
                <a16:creationId xmlns:a16="http://schemas.microsoft.com/office/drawing/2014/main" id="{648BA508-A447-7A42-9409-39981A463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175" y="3854450"/>
            <a:ext cx="1933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directed graph</a:t>
            </a:r>
          </a:p>
        </p:txBody>
      </p:sp>
      <p:sp>
        <p:nvSpPr>
          <p:cNvPr id="55338" name="Rectangle 1066">
            <a:extLst>
              <a:ext uri="{FF2B5EF4-FFF2-40B4-BE49-F238E27FC236}">
                <a16:creationId xmlns:a16="http://schemas.microsoft.com/office/drawing/2014/main" id="{FC11B888-DE79-F74F-84BF-67BEEB034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4252913"/>
            <a:ext cx="1485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in-degree</a:t>
            </a:r>
          </a:p>
          <a:p>
            <a:pPr algn="l"/>
            <a:r>
              <a:rPr lang="en-US" altLang="zh-TW" sz="2400">
                <a:solidFill>
                  <a:schemeClr val="tx2"/>
                </a:solidFill>
                <a:ea typeface="新細明體" panose="02020500000000000000" pitchFamily="18" charset="-120"/>
              </a:rPr>
              <a:t>out-degree</a:t>
            </a:r>
          </a:p>
        </p:txBody>
      </p:sp>
      <p:sp>
        <p:nvSpPr>
          <p:cNvPr id="55339" name="Oval 1067">
            <a:extLst>
              <a:ext uri="{FF2B5EF4-FFF2-40B4-BE49-F238E27FC236}">
                <a16:creationId xmlns:a16="http://schemas.microsoft.com/office/drawing/2014/main" id="{E8541B61-BFC7-FA44-9A99-C4CF5A8F1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3470275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5340" name="Oval 1068">
            <a:extLst>
              <a:ext uri="{FF2B5EF4-FFF2-40B4-BE49-F238E27FC236}">
                <a16:creationId xmlns:a16="http://schemas.microsoft.com/office/drawing/2014/main" id="{C0E3F385-E1EF-5943-B85D-2BE570D9B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838" y="4573588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41" name="Oval 1069">
            <a:extLst>
              <a:ext uri="{FF2B5EF4-FFF2-40B4-BE49-F238E27FC236}">
                <a16:creationId xmlns:a16="http://schemas.microsoft.com/office/drawing/2014/main" id="{2090FFC2-C0F9-EC4A-B43F-89C76F67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13" y="5592763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42" name="Line 1070">
            <a:extLst>
              <a:ext uri="{FF2B5EF4-FFF2-40B4-BE49-F238E27FC236}">
                <a16:creationId xmlns:a16="http://schemas.microsoft.com/office/drawing/2014/main" id="{210C64D3-D199-BC48-8F74-1BC5F531D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963" y="5029200"/>
            <a:ext cx="0" cy="55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43" name="Line 1071">
            <a:extLst>
              <a:ext uri="{FF2B5EF4-FFF2-40B4-BE49-F238E27FC236}">
                <a16:creationId xmlns:a16="http://schemas.microsoft.com/office/drawing/2014/main" id="{26982112-9352-CD46-ABA2-663E4B8B2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22763" y="3859213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44" name="Line 1072">
            <a:extLst>
              <a:ext uri="{FF2B5EF4-FFF2-40B4-BE49-F238E27FC236}">
                <a16:creationId xmlns:a16="http://schemas.microsoft.com/office/drawing/2014/main" id="{C21E97EF-913F-3642-9BFC-E655B1A15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4463" y="3886200"/>
            <a:ext cx="0" cy="735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45" name="Rectangle 1073">
            <a:extLst>
              <a:ext uri="{FF2B5EF4-FFF2-40B4-BE49-F238E27FC236}">
                <a16:creationId xmlns:a16="http://schemas.microsoft.com/office/drawing/2014/main" id="{6F21614A-F2B1-9147-9EE3-5F2CE89DF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5" y="6110288"/>
            <a:ext cx="56586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46" name="Text Box 1074">
            <a:extLst>
              <a:ext uri="{FF2B5EF4-FFF2-40B4-BE49-F238E27FC236}">
                <a16:creationId xmlns:a16="http://schemas.microsoft.com/office/drawing/2014/main" id="{D591947F-4C68-EC48-A240-8321096BB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3492500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>
                <a:ea typeface="新細明體" panose="02020500000000000000" pitchFamily="18" charset="-120"/>
              </a:rPr>
              <a:t>in:1, out: 1</a:t>
            </a:r>
          </a:p>
        </p:txBody>
      </p:sp>
      <p:sp>
        <p:nvSpPr>
          <p:cNvPr id="55347" name="Text Box 1075">
            <a:extLst>
              <a:ext uri="{FF2B5EF4-FFF2-40B4-BE49-F238E27FC236}">
                <a16:creationId xmlns:a16="http://schemas.microsoft.com/office/drawing/2014/main" id="{88E06C4A-6357-3F4C-9C21-704D7A0B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25" y="4568825"/>
            <a:ext cx="158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>
                <a:ea typeface="新細明體" panose="02020500000000000000" pitchFamily="18" charset="-120"/>
              </a:rPr>
              <a:t>in: 1, out: 2</a:t>
            </a:r>
          </a:p>
        </p:txBody>
      </p:sp>
      <p:sp>
        <p:nvSpPr>
          <p:cNvPr id="55348" name="Text Box 1076">
            <a:extLst>
              <a:ext uri="{FF2B5EF4-FFF2-40B4-BE49-F238E27FC236}">
                <a16:creationId xmlns:a16="http://schemas.microsoft.com/office/drawing/2014/main" id="{8556CED6-7C31-0E4C-BE29-89BE07C61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5350" y="5573713"/>
            <a:ext cx="158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>
                <a:ea typeface="新細明體" panose="02020500000000000000" pitchFamily="18" charset="-120"/>
              </a:rPr>
              <a:t>in: 1, out: 0</a:t>
            </a:r>
          </a:p>
        </p:txBody>
      </p:sp>
      <p:sp>
        <p:nvSpPr>
          <p:cNvPr id="55349" name="Oval 1077">
            <a:extLst>
              <a:ext uri="{FF2B5EF4-FFF2-40B4-BE49-F238E27FC236}">
                <a16:creationId xmlns:a16="http://schemas.microsoft.com/office/drawing/2014/main" id="{8E28D69C-BC14-BE44-986F-3ACAA088E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263" y="129540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5350" name="Oval 1078">
            <a:extLst>
              <a:ext uri="{FF2B5EF4-FFF2-40B4-BE49-F238E27FC236}">
                <a16:creationId xmlns:a16="http://schemas.microsoft.com/office/drawing/2014/main" id="{A74CBE4D-A6AA-0C4E-AD76-F274D0C90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463" y="205740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5351" name="Oval 1079">
            <a:extLst>
              <a:ext uri="{FF2B5EF4-FFF2-40B4-BE49-F238E27FC236}">
                <a16:creationId xmlns:a16="http://schemas.microsoft.com/office/drawing/2014/main" id="{400ABC43-25D8-B147-A5C4-FEB4F4DF6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063" y="205740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5352" name="Oval 1080">
            <a:extLst>
              <a:ext uri="{FF2B5EF4-FFF2-40B4-BE49-F238E27FC236}">
                <a16:creationId xmlns:a16="http://schemas.microsoft.com/office/drawing/2014/main" id="{30FEA0C4-5509-6A49-9243-22AE7EDFD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263" y="266700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53" name="Line 1081">
            <a:extLst>
              <a:ext uri="{FF2B5EF4-FFF2-40B4-BE49-F238E27FC236}">
                <a16:creationId xmlns:a16="http://schemas.microsoft.com/office/drawing/2014/main" id="{F5FFF3AF-6B13-6741-BC24-1E56AC4DD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0513" y="17462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54" name="Line 1082">
            <a:extLst>
              <a:ext uri="{FF2B5EF4-FFF2-40B4-BE49-F238E27FC236}">
                <a16:creationId xmlns:a16="http://schemas.microsoft.com/office/drawing/2014/main" id="{2B36C9B1-80D0-3A44-ACF1-A03CD3045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3313" y="227965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55" name="Line 1083">
            <a:extLst>
              <a:ext uri="{FF2B5EF4-FFF2-40B4-BE49-F238E27FC236}">
                <a16:creationId xmlns:a16="http://schemas.microsoft.com/office/drawing/2014/main" id="{C72EB218-E93F-ED47-B726-8F3022043C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2188" y="1670050"/>
            <a:ext cx="407987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56" name="Line 1084">
            <a:extLst>
              <a:ext uri="{FF2B5EF4-FFF2-40B4-BE49-F238E27FC236}">
                <a16:creationId xmlns:a16="http://schemas.microsoft.com/office/drawing/2014/main" id="{3BA78121-B8DF-804D-854F-D309A3EF7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1670050"/>
            <a:ext cx="422275" cy="434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57" name="Line 1085">
            <a:extLst>
              <a:ext uri="{FF2B5EF4-FFF2-40B4-BE49-F238E27FC236}">
                <a16:creationId xmlns:a16="http://schemas.microsoft.com/office/drawing/2014/main" id="{ECEA7B43-FBB1-8745-9CBE-CFC54C09B7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2486025"/>
            <a:ext cx="354013" cy="312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58" name="Line 1086">
            <a:extLst>
              <a:ext uri="{FF2B5EF4-FFF2-40B4-BE49-F238E27FC236}">
                <a16:creationId xmlns:a16="http://schemas.microsoft.com/office/drawing/2014/main" id="{927302DC-91A6-BA4C-AB6B-8BF9FA0167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36888" y="2459038"/>
            <a:ext cx="327025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60" name="Text Box 1088">
            <a:extLst>
              <a:ext uri="{FF2B5EF4-FFF2-40B4-BE49-F238E27FC236}">
                <a16:creationId xmlns:a16="http://schemas.microsoft.com/office/drawing/2014/main" id="{A4812720-6715-A744-9E4E-D6BA7BEA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188" y="21351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61" name="Text Box 1089">
            <a:extLst>
              <a:ext uri="{FF2B5EF4-FFF2-40B4-BE49-F238E27FC236}">
                <a16:creationId xmlns:a16="http://schemas.microsoft.com/office/drawing/2014/main" id="{A8C46A29-77D2-0A4D-955F-4B169525B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0812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362" name="Text Box 1090">
            <a:extLst>
              <a:ext uri="{FF2B5EF4-FFF2-40B4-BE49-F238E27FC236}">
                <a16:creationId xmlns:a16="http://schemas.microsoft.com/office/drawing/2014/main" id="{06A805A3-1482-AD42-BB01-56F2AA961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8" y="29114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1DE3DBC8-67DC-6244-BB3B-582AA7156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14" y="144463"/>
            <a:ext cx="8169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Degree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4652093" y="1016590"/>
            <a:ext cx="982588" cy="24379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975D2D-BDF1-F848-B2C9-413DF85AC0DF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2803EDB-3F9A-CA48-B3D6-262B02CDE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C60120D6-E303-574D-8CD2-E0817E177A65}"/>
              </a:ext>
            </a:extLst>
          </p:cNvPr>
          <p:cNvSpPr/>
          <p:nvPr/>
        </p:nvSpPr>
        <p:spPr bwMode="auto">
          <a:xfrm>
            <a:off x="8187346" y="4133321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77092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575024" y="1328599"/>
            <a:ext cx="982588" cy="24379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352961-7F30-1C4E-A9A4-6F91A849DA74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089D2BA-A8AF-744F-8C37-6DF36982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53633FF2-BAF2-1446-81DD-8F641FD7CEB0}"/>
              </a:ext>
            </a:extLst>
          </p:cNvPr>
          <p:cNvSpPr/>
          <p:nvPr/>
        </p:nvSpPr>
        <p:spPr bwMode="auto">
          <a:xfrm>
            <a:off x="7078488" y="488546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18798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157EEEA-3EDA-4048-ADF0-3B91078413F4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088598" y="1579430"/>
            <a:ext cx="403852" cy="283655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0FE411A-38F2-7249-864E-90EDFDF4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7F32CE8B-446F-9B44-9483-004895A33DE2}"/>
              </a:ext>
            </a:extLst>
          </p:cNvPr>
          <p:cNvSpPr/>
          <p:nvPr/>
        </p:nvSpPr>
        <p:spPr bwMode="auto">
          <a:xfrm>
            <a:off x="5985333" y="618361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18233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1402196" y="1886989"/>
            <a:ext cx="403852" cy="283655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58C82C-D20D-8D42-9C09-D38CE5AC1A41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D82330F-983D-2944-A4D4-52BFD0961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61B60287-DEE1-3847-AE9D-2B4F3BC2B5A3}"/>
              </a:ext>
            </a:extLst>
          </p:cNvPr>
          <p:cNvSpPr/>
          <p:nvPr/>
        </p:nvSpPr>
        <p:spPr bwMode="auto">
          <a:xfrm>
            <a:off x="4933429" y="6183619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02808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5562549-BE5B-A841-880C-640D20795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" y="6097588"/>
            <a:ext cx="8197850" cy="876300"/>
          </a:xfrm>
        </p:spPr>
        <p:txBody>
          <a:bodyPr/>
          <a:lstStyle/>
          <a:p>
            <a:r>
              <a:rPr lang="en-US" altLang="zh-TW" sz="2000" b="1" u="sng" dirty="0"/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3612096" y="2210198"/>
            <a:ext cx="403852" cy="283655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58C82C-D20D-8D42-9C09-D38CE5AC1A41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3615F7A-334C-534D-99E9-2C7218BE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6B4E5692-9AE2-F443-AE29-0C286AA768D2}"/>
              </a:ext>
            </a:extLst>
          </p:cNvPr>
          <p:cNvSpPr/>
          <p:nvPr/>
        </p:nvSpPr>
        <p:spPr bwMode="auto">
          <a:xfrm>
            <a:off x="7030362" y="3413222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64808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1943932" y="2464087"/>
            <a:ext cx="1012145" cy="328540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58C82C-D20D-8D42-9C09-D38CE5AC1A41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FC70E82-34EB-4142-8925-A832A433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B2508D54-FB41-A74A-96D5-BA907FA49062}"/>
              </a:ext>
            </a:extLst>
          </p:cNvPr>
          <p:cNvSpPr/>
          <p:nvPr/>
        </p:nvSpPr>
        <p:spPr bwMode="auto">
          <a:xfrm>
            <a:off x="5950957" y="4155438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252618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1437305" y="2810076"/>
            <a:ext cx="416209" cy="254400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58C82C-D20D-8D42-9C09-D38CE5AC1A41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999F6A4-F4BD-F54E-830E-66F2C12E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37588550-36A9-C54C-B5EC-AF2ABA03636F}"/>
              </a:ext>
            </a:extLst>
          </p:cNvPr>
          <p:cNvSpPr/>
          <p:nvPr/>
        </p:nvSpPr>
        <p:spPr bwMode="auto">
          <a:xfrm>
            <a:off x="4912803" y="4911976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06165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186C8E0-7899-A64C-822D-32D86A24849D}"/>
              </a:ext>
            </a:extLst>
          </p:cNvPr>
          <p:cNvSpPr txBox="1"/>
          <p:nvPr/>
        </p:nvSpPr>
        <p:spPr>
          <a:xfrm>
            <a:off x="0" y="3611714"/>
            <a:ext cx="361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We compute the </a:t>
            </a:r>
            <a:r>
              <a:rPr kumimoji="1" lang="en-US" altLang="zh-TW" sz="2400" dirty="0"/>
              <a:t>latest event time</a:t>
            </a:r>
            <a:r>
              <a:rPr kumimoji="1"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>
                <a:solidFill>
                  <a:schemeClr val="tx1"/>
                </a:solidFill>
              </a:rPr>
              <a:t>l</a:t>
            </a:r>
            <a:r>
              <a:rPr kumimoji="1" lang="en-US" altLang="zh-TW" sz="2400" dirty="0">
                <a:solidFill>
                  <a:schemeClr val="tx1"/>
                </a:solidFill>
              </a:rPr>
              <a:t>e[j]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We use </a:t>
            </a:r>
            <a:r>
              <a:rPr kumimoji="1" lang="en-US" altLang="zh-TW" sz="2400" dirty="0">
                <a:solidFill>
                  <a:srgbClr val="0070C0"/>
                </a:solidFill>
              </a:rPr>
              <a:t>reverse</a:t>
            </a:r>
            <a:r>
              <a:rPr kumimoji="1" lang="en-US" altLang="zh-TW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rgbClr val="00B050"/>
                </a:solidFill>
              </a:rPr>
              <a:t>topological sorting </a:t>
            </a:r>
            <a:r>
              <a:rPr kumimoji="1" lang="en-US" altLang="zh-TW" sz="2400" dirty="0">
                <a:solidFill>
                  <a:schemeClr val="tx1"/>
                </a:solidFill>
              </a:rPr>
              <a:t>to generate the sequence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4" descr="twuD160">
            <a:extLst>
              <a:ext uri="{FF2B5EF4-FFF2-40B4-BE49-F238E27FC236}">
                <a16:creationId xmlns:a16="http://schemas.microsoft.com/office/drawing/2014/main" id="{A42A0BF3-C7A7-CE49-91C5-AB421F3EF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49486" r="33480" b="29010"/>
          <a:stretch/>
        </p:blipFill>
        <p:spPr bwMode="auto">
          <a:xfrm>
            <a:off x="71561" y="68101"/>
            <a:ext cx="7006927" cy="358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DDD65355-878B-BA48-AA8C-BF990317DB25}"/>
              </a:ext>
            </a:extLst>
          </p:cNvPr>
          <p:cNvGrpSpPr/>
          <p:nvPr/>
        </p:nvGrpSpPr>
        <p:grpSpPr>
          <a:xfrm>
            <a:off x="191907" y="186529"/>
            <a:ext cx="903977" cy="369332"/>
            <a:chOff x="191907" y="186529"/>
            <a:chExt cx="903977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1477-FA9D-8C4D-8D35-CECD6E93A19D}"/>
                </a:ext>
              </a:extLst>
            </p:cNvPr>
            <p:cNvSpPr/>
            <p:nvPr/>
          </p:nvSpPr>
          <p:spPr bwMode="auto">
            <a:xfrm>
              <a:off x="273466" y="264197"/>
              <a:ext cx="822418" cy="2447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CC33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212AF5-C4BB-CE42-BE2F-8A9EE4E748F3}"/>
                </a:ext>
              </a:extLst>
            </p:cNvPr>
            <p:cNvSpPr/>
            <p:nvPr/>
          </p:nvSpPr>
          <p:spPr>
            <a:xfrm>
              <a:off x="191907" y="186529"/>
              <a:ext cx="9039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</a:rPr>
                <a:t>le</a:t>
              </a:r>
              <a:endParaRPr lang="zh-TW" altLang="en-US" sz="1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62C162A-5F91-DB4C-88F7-4D1A4DCA3DF6}"/>
              </a:ext>
            </a:extLst>
          </p:cNvPr>
          <p:cNvSpPr/>
          <p:nvPr/>
        </p:nvSpPr>
        <p:spPr bwMode="auto">
          <a:xfrm>
            <a:off x="1389839" y="3141339"/>
            <a:ext cx="416209" cy="254400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58C82C-D20D-8D42-9C09-D38CE5AC1A41}"/>
              </a:ext>
            </a:extLst>
          </p:cNvPr>
          <p:cNvSpPr/>
          <p:nvPr/>
        </p:nvSpPr>
        <p:spPr bwMode="auto">
          <a:xfrm>
            <a:off x="2956078" y="1580056"/>
            <a:ext cx="242908" cy="303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0DF462B-9BE4-1B49-AAEE-B13C8097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91" y="3451214"/>
            <a:ext cx="4878115" cy="3466946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41F9868F-CD4E-F84F-A407-23E869646BC1}"/>
              </a:ext>
            </a:extLst>
          </p:cNvPr>
          <p:cNvSpPr/>
          <p:nvPr/>
        </p:nvSpPr>
        <p:spPr bwMode="auto">
          <a:xfrm>
            <a:off x="4912803" y="3509437"/>
            <a:ext cx="529390" cy="545422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904995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A56765-48F7-5C4A-8891-0E0C46CC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3DB9DCB-29A7-7A4E-83DD-1794D525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1ACB3F-DC49-9747-8268-33925789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208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7157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209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20331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Critical Path Analysis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346316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To identify </a:t>
            </a:r>
            <a:r>
              <a:rPr lang="en-US" altLang="zh-TW" dirty="0">
                <a:solidFill>
                  <a:srgbClr val="C00000"/>
                </a:solidFill>
              </a:rPr>
              <a:t>critical activities </a:t>
            </a:r>
            <a:r>
              <a:rPr lang="en-US" altLang="zh-TW" dirty="0"/>
              <a:t>so that resources may be concentrated on these activities in an attempt to </a:t>
            </a:r>
            <a:r>
              <a:rPr lang="en-US" altLang="zh-TW" dirty="0">
                <a:solidFill>
                  <a:srgbClr val="0070C0"/>
                </a:solidFill>
              </a:rPr>
              <a:t>reduce project completion time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309959" y="945457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45BBE1A-321B-AC47-A271-1F85ECAA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47" y="2876650"/>
            <a:ext cx="5364895" cy="38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3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84B6A5FD-1E17-B143-8195-61ADE38AF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2213871-95FE-7146-8A80-5AC4263E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56F6-58EA-C643-A2D1-CC79BFC564CA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803659FD-48AB-674E-BA90-E1F557FE5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59" y="-79124"/>
            <a:ext cx="78978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ADT for Graph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6C3A2408-EDAD-9647-BFCD-16A3AA67E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8" y="765343"/>
            <a:ext cx="84333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b="1" dirty="0"/>
              <a:t>ADT</a:t>
            </a:r>
            <a:r>
              <a:rPr lang="en-US" altLang="zh-TW" sz="2000" dirty="0"/>
              <a:t>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is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</a:t>
            </a:r>
            <a:r>
              <a:rPr lang="en-US" altLang="zh-TW" sz="2000" b="1" dirty="0"/>
              <a:t>objects</a:t>
            </a:r>
            <a:r>
              <a:rPr lang="en-US" altLang="zh-TW" sz="2000" dirty="0"/>
              <a:t>: a nonempty set of vertices and a set of undirected edges, where each</a:t>
            </a:r>
            <a:br>
              <a:rPr lang="en-US" altLang="zh-TW" sz="2000" dirty="0"/>
            </a:br>
            <a:r>
              <a:rPr lang="en-US" altLang="zh-TW" sz="2000" dirty="0"/>
              <a:t>           edge is a pair of vertices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</a:t>
            </a:r>
            <a:r>
              <a:rPr lang="en-US" altLang="zh-TW" sz="2000" b="1" dirty="0"/>
              <a:t>functions</a:t>
            </a:r>
            <a:r>
              <a:rPr lang="en-US" altLang="zh-TW" sz="2000" dirty="0"/>
              <a:t>: for all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</a:t>
            </a:r>
            <a:r>
              <a:rPr lang="en-US" altLang="zh-TW" sz="2000" dirty="0">
                <a:sym typeface="Symbol" pitchFamily="2" charset="2"/>
              </a:rPr>
              <a:t> </a:t>
            </a:r>
            <a:r>
              <a:rPr lang="en-US" altLang="zh-TW" sz="2000" i="1" dirty="0">
                <a:sym typeface="Symbol" pitchFamily="2" charset="2"/>
              </a:rPr>
              <a:t>Graph</a:t>
            </a:r>
            <a:r>
              <a:rPr lang="en-US" altLang="zh-TW" sz="2000" dirty="0">
                <a:sym typeface="Symbol" pitchFamily="2" charset="2"/>
              </a:rPr>
              <a:t>, </a:t>
            </a:r>
            <a:r>
              <a:rPr lang="en-US" altLang="zh-TW" sz="2000" i="1" dirty="0">
                <a:sym typeface="Symbol" pitchFamily="2" charset="2"/>
              </a:rPr>
              <a:t>v</a:t>
            </a:r>
            <a:r>
              <a:rPr lang="en-US" altLang="zh-TW" sz="2000" dirty="0">
                <a:sym typeface="Symbol" pitchFamily="2" charset="2"/>
              </a:rPr>
              <a:t>, </a:t>
            </a:r>
            <a:r>
              <a:rPr lang="en-US" altLang="zh-TW" sz="2000" i="1" dirty="0">
                <a:sym typeface="Symbol" pitchFamily="2" charset="2"/>
              </a:rPr>
              <a:t>v</a:t>
            </a:r>
            <a:r>
              <a:rPr lang="en-US" altLang="zh-TW" sz="2000" baseline="-25000" dirty="0">
                <a:sym typeface="Symbol" pitchFamily="2" charset="2"/>
              </a:rPr>
              <a:t>1</a:t>
            </a:r>
            <a:r>
              <a:rPr lang="en-US" altLang="zh-TW" sz="2000" dirty="0">
                <a:sym typeface="Symbol" pitchFamily="2" charset="2"/>
              </a:rPr>
              <a:t> and </a:t>
            </a:r>
            <a:r>
              <a:rPr lang="en-US" altLang="zh-TW" sz="2000" i="1" dirty="0">
                <a:sym typeface="Symbol" pitchFamily="2" charset="2"/>
              </a:rPr>
              <a:t>v</a:t>
            </a:r>
            <a:r>
              <a:rPr lang="en-US" altLang="zh-TW" sz="2000" baseline="-25000" dirty="0">
                <a:sym typeface="Symbol" pitchFamily="2" charset="2"/>
              </a:rPr>
              <a:t>2</a:t>
            </a:r>
            <a:r>
              <a:rPr lang="en-US" altLang="zh-TW" sz="2000" dirty="0">
                <a:sym typeface="Symbol" pitchFamily="2" charset="2"/>
              </a:rPr>
              <a:t>  </a:t>
            </a:r>
            <a:r>
              <a:rPr lang="en-US" altLang="zh-TW" sz="2000" i="1" dirty="0">
                <a:sym typeface="Symbol" pitchFamily="2" charset="2"/>
              </a:rPr>
              <a:t>Vertices</a:t>
            </a:r>
            <a:endParaRPr lang="en-US" altLang="zh-TW" sz="2000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Create() ::= return an empty graph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InsertVertex</a:t>
            </a:r>
            <a:r>
              <a:rPr lang="en-US" altLang="zh-TW" sz="2000" dirty="0"/>
              <a:t>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a graph with </a:t>
            </a:r>
            <a:r>
              <a:rPr lang="en-US" altLang="zh-TW" sz="2000" i="1" dirty="0"/>
              <a:t>v</a:t>
            </a:r>
            <a:r>
              <a:rPr lang="en-US" altLang="zh-TW" sz="2000" dirty="0"/>
              <a:t> inserted.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    </a:t>
            </a:r>
            <a:r>
              <a:rPr lang="en-US" altLang="zh-TW" sz="2000" i="1" dirty="0"/>
              <a:t>v</a:t>
            </a:r>
            <a:r>
              <a:rPr lang="en-US" altLang="zh-TW" sz="2000" dirty="0"/>
              <a:t> has no incident edge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InsertEdge</a:t>
            </a:r>
            <a:r>
              <a:rPr lang="en-US" altLang="zh-TW" sz="2000" dirty="0"/>
              <a:t>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1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2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a graph with new edge 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      between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1</a:t>
            </a:r>
            <a:r>
              <a:rPr lang="en-US" altLang="zh-TW" sz="2000" dirty="0"/>
              <a:t> and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2</a:t>
            </a:r>
            <a:endParaRPr lang="en-US" altLang="zh-TW" sz="2000" baseline="-25000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</a:t>
            </a:r>
            <a:r>
              <a:rPr lang="en-US" altLang="zh-TW" sz="2000" dirty="0" err="1"/>
              <a:t>DeleteVertex</a:t>
            </a:r>
            <a:r>
              <a:rPr lang="en-US" altLang="zh-TW" sz="2000" dirty="0"/>
              <a:t>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a graph in which </a:t>
            </a:r>
            <a:r>
              <a:rPr lang="en-US" altLang="zh-TW" sz="2000" i="1" dirty="0"/>
              <a:t>v</a:t>
            </a:r>
            <a:r>
              <a:rPr lang="en-US" altLang="zh-TW" sz="2000" dirty="0"/>
              <a:t> and all edges 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      incident to it are removed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 </a:t>
            </a:r>
            <a:r>
              <a:rPr lang="en-US" altLang="zh-TW" sz="2000" dirty="0" err="1"/>
              <a:t>DeleteEdge</a:t>
            </a:r>
            <a:r>
              <a:rPr lang="en-US" altLang="zh-TW" sz="2000" dirty="0"/>
              <a:t>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1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2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a graph in which the edge (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1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1400" baseline="-25000" dirty="0"/>
              <a:t>2</a:t>
            </a:r>
            <a:r>
              <a:rPr lang="en-US" altLang="zh-TW" sz="2000" dirty="0"/>
              <a:t>) 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          is removed. 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          Leave the incident nodes in the graph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Boolean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IsEmpty</a:t>
            </a:r>
            <a:r>
              <a:rPr lang="en-US" altLang="zh-TW" sz="2000" dirty="0"/>
              <a:t>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if</a:t>
            </a:r>
            <a:r>
              <a:rPr lang="en-US" altLang="zh-TW" sz="2000" dirty="0"/>
              <a:t> 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==empty graph) return </a:t>
            </a:r>
            <a:r>
              <a:rPr lang="en-US" altLang="zh-TW" sz="2000" i="1" dirty="0"/>
              <a:t>TRUE</a:t>
            </a:r>
            <a:r>
              <a:rPr lang="en-US" altLang="zh-TW" sz="2000" dirty="0"/>
              <a:t>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                                             </a:t>
            </a:r>
            <a:r>
              <a:rPr lang="en-US" altLang="zh-TW" sz="2000" b="1" dirty="0"/>
              <a:t>else return </a:t>
            </a:r>
            <a:r>
              <a:rPr lang="en-US" altLang="zh-TW" sz="2000" i="1" dirty="0"/>
              <a:t>FALSE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/>
              <a:t>List</a:t>
            </a:r>
            <a:r>
              <a:rPr lang="en-US" altLang="zh-TW" sz="2000" dirty="0"/>
              <a:t> Adjacent(</a:t>
            </a:r>
            <a:r>
              <a:rPr lang="en-US" altLang="zh-TW" sz="2000" i="1" dirty="0"/>
              <a:t>graph</a:t>
            </a:r>
            <a:r>
              <a:rPr lang="en-US" altLang="zh-TW" sz="2000" dirty="0"/>
              <a:t>, </a:t>
            </a:r>
            <a:r>
              <a:rPr lang="en-US" altLang="zh-TW" sz="2000" i="1" dirty="0"/>
              <a:t>v</a:t>
            </a:r>
            <a:r>
              <a:rPr lang="en-US" altLang="zh-TW" sz="2000" dirty="0"/>
              <a:t>) ::=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a list of all vertices that are adjacent to </a:t>
            </a:r>
            <a:r>
              <a:rPr lang="en-US" altLang="zh-TW" sz="2000" i="1" dirty="0"/>
              <a:t>v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210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20331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Critical Path Analysis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346316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r>
              <a:rPr lang="en-US" altLang="zh-TW" dirty="0"/>
              <a:t> is presented by edge &lt;k, l&gt;</a:t>
            </a:r>
          </a:p>
          <a:p>
            <a:r>
              <a:rPr lang="en-US" altLang="zh-TW" dirty="0"/>
              <a:t>Find the </a:t>
            </a:r>
            <a:r>
              <a:rPr lang="en-US" altLang="zh-TW" dirty="0">
                <a:solidFill>
                  <a:srgbClr val="C00000"/>
                </a:solidFill>
              </a:rPr>
              <a:t>early and late activity times </a:t>
            </a:r>
            <a:r>
              <a:rPr lang="en-US" altLang="zh-TW" dirty="0"/>
              <a:t>of 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endParaRPr lang="en-US" altLang="zh-TW" dirty="0">
              <a:solidFill>
                <a:srgbClr val="0070C0"/>
              </a:solidFill>
            </a:endParaRP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What time the activity can start after (e)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What time the activity should start before (l)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309959" y="945457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4" name="Text Box 59">
                <a:extLst>
                  <a:ext uri="{FF2B5EF4-FFF2-40B4-BE49-F238E27FC236}">
                    <a16:creationId xmlns:a16="http://schemas.microsoft.com/office/drawing/2014/main" id="{A48927F0-07B7-F540-8C9F-D659B8CDE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750" y="4986338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40E26113-6564-874F-88D4-A66BCC5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26" y="3538550"/>
            <a:ext cx="4612772" cy="327836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4377024-3323-8B45-B8BC-176A58C12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17712"/>
              </p:ext>
            </p:extLst>
          </p:nvPr>
        </p:nvGraphicFramePr>
        <p:xfrm>
          <a:off x="46494" y="3945803"/>
          <a:ext cx="439153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53">
                  <a:extLst>
                    <a:ext uri="{9D8B030D-6E8A-4147-A177-3AD203B41FA5}">
                      <a16:colId xmlns:a16="http://schemas.microsoft.com/office/drawing/2014/main" val="218262492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36243750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90331302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402923054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28442735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1824357150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378020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874278917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474685151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57476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[0]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[1]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[2]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[3]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[4]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[5]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[6]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[7]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[8]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05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14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18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7737546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BD6DFD0A-6511-5341-ABCB-C08C8E2E0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068690"/>
              </p:ext>
            </p:extLst>
          </p:nvPr>
        </p:nvGraphicFramePr>
        <p:xfrm>
          <a:off x="46494" y="5030796"/>
          <a:ext cx="439153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53">
                  <a:extLst>
                    <a:ext uri="{9D8B030D-6E8A-4147-A177-3AD203B41FA5}">
                      <a16:colId xmlns:a16="http://schemas.microsoft.com/office/drawing/2014/main" val="218262492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36243750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90331302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402923054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28442735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1824357150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378020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874278917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474685151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57476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[0]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[1]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[2]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[3]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[4]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[5]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[6]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[7]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[8]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05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14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18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7737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8254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211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20331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Critical Path Analysis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346316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r>
              <a:rPr lang="en-US" altLang="zh-TW" dirty="0"/>
              <a:t> is presented by edge &lt;k, l&gt;</a:t>
            </a:r>
          </a:p>
          <a:p>
            <a:r>
              <a:rPr lang="en-US" altLang="zh-TW" dirty="0"/>
              <a:t>Find the </a:t>
            </a:r>
            <a:r>
              <a:rPr lang="en-US" altLang="zh-TW" dirty="0">
                <a:solidFill>
                  <a:srgbClr val="C00000"/>
                </a:solidFill>
              </a:rPr>
              <a:t>early and late activity times </a:t>
            </a:r>
            <a:r>
              <a:rPr lang="en-US" altLang="zh-TW" dirty="0"/>
              <a:t>of 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endParaRPr lang="en-US" altLang="zh-TW" baseline="-25000" dirty="0"/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e(</a:t>
            </a:r>
            <a:r>
              <a:rPr lang="en-US" altLang="zh-TW" dirty="0" err="1">
                <a:solidFill>
                  <a:srgbClr val="0070C0"/>
                </a:solidFill>
              </a:rPr>
              <a:t>i</a:t>
            </a:r>
            <a:r>
              <a:rPr lang="en-US" altLang="zh-TW" dirty="0">
                <a:solidFill>
                  <a:srgbClr val="0070C0"/>
                </a:solidFill>
              </a:rPr>
              <a:t>) = </a:t>
            </a:r>
            <a:r>
              <a:rPr lang="en-US" altLang="zh-TW" dirty="0" err="1">
                <a:solidFill>
                  <a:srgbClr val="0070C0"/>
                </a:solidFill>
              </a:rPr>
              <a:t>ee</a:t>
            </a:r>
            <a:r>
              <a:rPr lang="en-US" altLang="zh-TW" dirty="0">
                <a:solidFill>
                  <a:srgbClr val="0070C0"/>
                </a:solidFill>
              </a:rPr>
              <a:t>[k]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l(</a:t>
            </a:r>
            <a:r>
              <a:rPr lang="en-US" altLang="zh-TW" dirty="0" err="1">
                <a:solidFill>
                  <a:srgbClr val="0070C0"/>
                </a:solidFill>
              </a:rPr>
              <a:t>i</a:t>
            </a:r>
            <a:r>
              <a:rPr lang="en-US" altLang="zh-TW" dirty="0">
                <a:solidFill>
                  <a:srgbClr val="0070C0"/>
                </a:solidFill>
              </a:rPr>
              <a:t>) = le[l] – duration of activity </a:t>
            </a:r>
            <a:r>
              <a:rPr lang="en-US" altLang="zh-TW" dirty="0" err="1">
                <a:solidFill>
                  <a:srgbClr val="0070C0"/>
                </a:solidFill>
              </a:rPr>
              <a:t>a</a:t>
            </a:r>
            <a:r>
              <a:rPr lang="en-US" altLang="zh-TW" baseline="-25000" dirty="0" err="1">
                <a:solidFill>
                  <a:srgbClr val="0070C0"/>
                </a:solidFill>
              </a:rPr>
              <a:t>i</a:t>
            </a:r>
            <a:endParaRPr lang="en-US" altLang="zh-TW" baseline="-25000" dirty="0">
              <a:solidFill>
                <a:srgbClr val="0070C0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309959" y="945457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4" name="Text Box 59">
                <a:extLst>
                  <a:ext uri="{FF2B5EF4-FFF2-40B4-BE49-F238E27FC236}">
                    <a16:creationId xmlns:a16="http://schemas.microsoft.com/office/drawing/2014/main" id="{A48927F0-07B7-F540-8C9F-D659B8CDE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750" y="4986338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9C3469A-8F5C-B140-B998-9268D6FD8AF9}"/>
              </a:ext>
            </a:extLst>
          </p:cNvPr>
          <p:cNvSpPr/>
          <p:nvPr/>
        </p:nvSpPr>
        <p:spPr>
          <a:xfrm>
            <a:off x="221718" y="4321194"/>
            <a:ext cx="179568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e(1)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[0] = 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e(2)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[0] = 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e(3)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[0] = 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e(4)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[1] = 6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e(5)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[2] = 4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e(6)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[3] = 5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e(7)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[4] = 7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e(8)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[4] = 7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6459A723-C91A-9D4F-9267-0E7E9AEB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26" y="3538550"/>
            <a:ext cx="4612772" cy="3278363"/>
          </a:xfrm>
          <a:prstGeom prst="rect">
            <a:avLst/>
          </a:prstGeom>
        </p:spPr>
      </p:pic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9121C4E5-FFAA-0144-AB96-36DE45278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506643"/>
              </p:ext>
            </p:extLst>
          </p:nvPr>
        </p:nvGraphicFramePr>
        <p:xfrm>
          <a:off x="146047" y="3604233"/>
          <a:ext cx="439153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53">
                  <a:extLst>
                    <a:ext uri="{9D8B030D-6E8A-4147-A177-3AD203B41FA5}">
                      <a16:colId xmlns:a16="http://schemas.microsoft.com/office/drawing/2014/main" val="218262492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36243750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90331302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402923054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28442735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1824357150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378020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874278917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474685151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57476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[0]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[1]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[2]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[3]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[4]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[5]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[6]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[7]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[8]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05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14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18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7737546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7EE9E50C-5D0D-CB46-9AB4-F5EF85F6CABC}"/>
              </a:ext>
            </a:extLst>
          </p:cNvPr>
          <p:cNvSpPr/>
          <p:nvPr/>
        </p:nvSpPr>
        <p:spPr>
          <a:xfrm>
            <a:off x="2178381" y="4953284"/>
            <a:ext cx="20521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e(9)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[5] = 7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e(10)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[6] = 16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e(11) = </a:t>
            </a:r>
            <a:r>
              <a:rPr lang="en-US" altLang="zh-TW" dirty="0" err="1">
                <a:solidFill>
                  <a:schemeClr val="tx1"/>
                </a:solidFill>
              </a:rPr>
              <a:t>ee</a:t>
            </a:r>
            <a:r>
              <a:rPr lang="en-US" altLang="zh-TW" dirty="0">
                <a:solidFill>
                  <a:schemeClr val="tx1"/>
                </a:solidFill>
              </a:rPr>
              <a:t>[7] = 14</a:t>
            </a:r>
          </a:p>
        </p:txBody>
      </p:sp>
    </p:spTree>
    <p:extLst>
      <p:ext uri="{BB962C8B-B14F-4D97-AF65-F5344CB8AC3E}">
        <p14:creationId xmlns:p14="http://schemas.microsoft.com/office/powerpoint/2010/main" val="3266503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D64547C9-CD7E-E64F-A3C6-425BD42D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E8BE-D1B6-DC4B-BA3E-05AAD7602385}" type="slidenum">
              <a:rPr lang="en-US" altLang="zh-TW"/>
              <a:pPr/>
              <a:t>212</a:t>
            </a:fld>
            <a:endParaRPr lang="en-US" altLang="zh-TW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9D15E5F-6DDD-7243-BAD2-0436864B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0" y="20331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Critical Path Analysis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1803CF4-970B-044F-A7DE-62BE51E4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8" y="1346316"/>
            <a:ext cx="8712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r>
              <a:rPr lang="en-US" altLang="zh-TW" dirty="0"/>
              <a:t> is presented by edge &lt;k, l&gt;</a:t>
            </a:r>
          </a:p>
          <a:p>
            <a:r>
              <a:rPr lang="en-US" altLang="zh-TW" dirty="0"/>
              <a:t>Find the </a:t>
            </a:r>
            <a:r>
              <a:rPr lang="en-US" altLang="zh-TW" dirty="0">
                <a:solidFill>
                  <a:srgbClr val="C00000"/>
                </a:solidFill>
              </a:rPr>
              <a:t>early and late activity times </a:t>
            </a:r>
            <a:r>
              <a:rPr lang="en-US" altLang="zh-TW" dirty="0"/>
              <a:t>of 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endParaRPr lang="en-US" altLang="zh-TW" baseline="-25000" dirty="0"/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e(</a:t>
            </a:r>
            <a:r>
              <a:rPr lang="en-US" altLang="zh-TW" dirty="0" err="1">
                <a:solidFill>
                  <a:srgbClr val="0070C0"/>
                </a:solidFill>
              </a:rPr>
              <a:t>i</a:t>
            </a:r>
            <a:r>
              <a:rPr lang="en-US" altLang="zh-TW" dirty="0">
                <a:solidFill>
                  <a:srgbClr val="0070C0"/>
                </a:solidFill>
              </a:rPr>
              <a:t>) = </a:t>
            </a:r>
            <a:r>
              <a:rPr lang="en-US" altLang="zh-TW" dirty="0" err="1">
                <a:solidFill>
                  <a:srgbClr val="0070C0"/>
                </a:solidFill>
              </a:rPr>
              <a:t>ee</a:t>
            </a:r>
            <a:r>
              <a:rPr lang="en-US" altLang="zh-TW" dirty="0">
                <a:solidFill>
                  <a:srgbClr val="0070C0"/>
                </a:solidFill>
              </a:rPr>
              <a:t>[k]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l(</a:t>
            </a:r>
            <a:r>
              <a:rPr lang="en-US" altLang="zh-TW" dirty="0" err="1">
                <a:solidFill>
                  <a:srgbClr val="0070C0"/>
                </a:solidFill>
              </a:rPr>
              <a:t>i</a:t>
            </a:r>
            <a:r>
              <a:rPr lang="en-US" altLang="zh-TW" dirty="0">
                <a:solidFill>
                  <a:srgbClr val="0070C0"/>
                </a:solidFill>
              </a:rPr>
              <a:t>) = le[l] – duration of activity </a:t>
            </a:r>
            <a:r>
              <a:rPr lang="en-US" altLang="zh-TW" dirty="0" err="1">
                <a:solidFill>
                  <a:srgbClr val="0070C0"/>
                </a:solidFill>
              </a:rPr>
              <a:t>a</a:t>
            </a:r>
            <a:r>
              <a:rPr lang="en-US" altLang="zh-TW" baseline="-25000" dirty="0" err="1">
                <a:solidFill>
                  <a:srgbClr val="0070C0"/>
                </a:solidFill>
              </a:rPr>
              <a:t>i</a:t>
            </a:r>
            <a:endParaRPr lang="en-US" altLang="zh-TW" baseline="-25000" dirty="0">
              <a:solidFill>
                <a:srgbClr val="0070C0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140EAB9-7849-C14B-8DC6-BF74FD75223E}"/>
              </a:ext>
            </a:extLst>
          </p:cNvPr>
          <p:cNvGrpSpPr/>
          <p:nvPr/>
        </p:nvGrpSpPr>
        <p:grpSpPr>
          <a:xfrm>
            <a:off x="-7309959" y="945457"/>
            <a:ext cx="6997629" cy="4916518"/>
            <a:chOff x="24031" y="1346316"/>
            <a:chExt cx="6997629" cy="491651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FBDBBB8-9F8B-D34C-930E-77660FF5A45D}"/>
                </a:ext>
              </a:extLst>
            </p:cNvPr>
            <p:cNvGrpSpPr/>
            <p:nvPr/>
          </p:nvGrpSpPr>
          <p:grpSpPr>
            <a:xfrm>
              <a:off x="205037" y="1346316"/>
              <a:ext cx="6597650" cy="4916518"/>
              <a:chOff x="1323975" y="1111250"/>
              <a:chExt cx="6597650" cy="4916518"/>
            </a:xfrm>
          </p:grpSpPr>
          <p:sp>
            <p:nvSpPr>
              <p:cNvPr id="10" name="Oval 2">
                <a:extLst>
                  <a:ext uri="{FF2B5EF4-FFF2-40B4-BE49-F238E27FC236}">
                    <a16:creationId xmlns:a16="http://schemas.microsoft.com/office/drawing/2014/main" id="{8C766B88-9F97-8841-B732-EED7D6495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975" y="23272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0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888F8B84-8B58-E949-93B7-0ACD2435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1246188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1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D5D19D3C-6BA7-B545-8F9F-A603609A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3332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2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2FA1B30-B52D-094A-8E3B-4E1DDD31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7800" y="5273675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3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02EEEE8D-2128-C54C-A199-DA1A1F3F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888" y="222250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A376D849-B379-F94E-ACE4-68BFBCC93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325" y="523716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5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947279BC-D0AD-BB47-B0AC-905F3BCDC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975" y="11112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6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925DAC-2480-5541-8D86-6DD8ADE7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488" y="3262313"/>
                <a:ext cx="476250" cy="4937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7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8">
                <a:extLst>
                  <a:ext uri="{FF2B5EF4-FFF2-40B4-BE49-F238E27FC236}">
                    <a16:creationId xmlns:a16="http://schemas.microsoft.com/office/drawing/2014/main" id="{A580D6AF-6C22-4245-B936-60FF0336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75" y="2203450"/>
                <a:ext cx="476250" cy="4937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174CC69A-12E0-9245-9448-1434AB4D4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3863" y="1711325"/>
                <a:ext cx="1076325" cy="66992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FC98780-AE08-2B4B-A872-0ED81CBD9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1175" y="2698750"/>
                <a:ext cx="952500" cy="758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79DF7E6E-EE51-A34B-A12D-D5E04B3AA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2425" y="2822575"/>
                <a:ext cx="1217613" cy="24685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D01F7DD2-D715-0D49-93DF-A7D12486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075" y="1535113"/>
                <a:ext cx="1058863" cy="828675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87B5CC52-AB41-D241-907D-5E23A2A8A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7538" y="2592388"/>
                <a:ext cx="1041400" cy="900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2D686C2-B6D4-8648-A2A6-9FCAC686E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5000" y="5532438"/>
                <a:ext cx="1076325" cy="6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C453921F-2719-1C44-8ADB-27550B7E3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0263" y="1463675"/>
                <a:ext cx="1146175" cy="865188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CA6DF9B-B6DD-B84E-A610-587DFF93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213" y="2627313"/>
                <a:ext cx="1182687" cy="793750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5706E4EE-72BC-E247-9D51-17FCF0804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300" y="1463675"/>
                <a:ext cx="1252538" cy="900113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C551A9DE-245F-1C46-BD7D-9F447661B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150" y="2592388"/>
                <a:ext cx="1200150" cy="865187"/>
              </a:xfrm>
              <a:prstGeom prst="line">
                <a:avLst/>
              </a:prstGeom>
              <a:ln>
                <a:solidFill>
                  <a:srgbClr val="C00000"/>
                </a:solidFill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2F6AE5FC-A442-FF4E-8DE4-D029EB0F2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188" y="3738563"/>
                <a:ext cx="1217612" cy="16049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31">
                <a:extLst>
                  <a:ext uri="{FF2B5EF4-FFF2-40B4-BE49-F238E27FC236}">
                    <a16:creationId xmlns:a16="http://schemas.microsoft.com/office/drawing/2014/main" id="{A15002EB-E26A-DA44-96F2-2EAD01200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2448" y="16335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6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EEAC45-DE6F-6A47-989D-6DCA72CE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099" y="268284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E32C92-10E7-E848-BAF4-C4F894BE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262" y="4111596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1C2BF1-A606-6445-8687-2F948045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625" y="155413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74511-4820-364E-84CD-C9C4A16D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62" y="3033683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203488-2846-4543-898A-2FC7490E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487" y="56276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37DFDE20-1840-BA40-81A6-73B94A8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887" y="190655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7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9</a:t>
                </a: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501553D9-78CB-044A-B531-3150ECF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040" y="3035271"/>
                <a:ext cx="8483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8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 = 7</a:t>
                </a: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F8B4E7D4-EC18-2149-9816-8078B7E13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320" y="1428721"/>
                <a:ext cx="86914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10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74EBB0C-F500-6049-91F0-C43930E81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855" y="3122583"/>
                <a:ext cx="862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7A910DF1-CF82-F24A-80C4-C904B3127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9562" y="4605308"/>
                <a:ext cx="78418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TW" baseline="-25000" dirty="0">
                    <a:solidFill>
                      <a:schemeClr val="tx1"/>
                    </a:solidFill>
                  </a:rPr>
                  <a:t>9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4</a:t>
                </a:r>
              </a:p>
            </p:txBody>
          </p:sp>
          <p:sp>
            <p:nvSpPr>
              <p:cNvPr id="44" name="Text Box 59">
                <a:extLst>
                  <a:ext uri="{FF2B5EF4-FFF2-40B4-BE49-F238E27FC236}">
                    <a16:creationId xmlns:a16="http://schemas.microsoft.com/office/drawing/2014/main" id="{A48927F0-07B7-F540-8C9F-D659B8CDE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750" y="4986338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7D926E5F-A32F-6045-959B-C8E3818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020A51EA-4895-2A4E-80D1-87E7C305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103" y="2973473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B87F7555-3C14-6048-88CC-DC1B9407999B}"/>
              </a:ext>
            </a:extLst>
          </p:cNvPr>
          <p:cNvSpPr/>
          <p:nvPr/>
        </p:nvSpPr>
        <p:spPr>
          <a:xfrm>
            <a:off x="0" y="4344255"/>
            <a:ext cx="300755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l(1) = le[1] – 6 = 6 – 6 = 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l(2) = le[2] – 4 = 6 – 4 = 2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l(3) = le[3] – 5 = 8 – 5 = 3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l(4) = le[4] – 1 = 7 – 1 = 6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l(5) = le[4] – 1 = 7 – 1 = 6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l(6) = le[5] – 2 = 10 – 2 = 8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l(7) = le[6] – 9 = 16 – 9 = 7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l(8) = le[7] – 7 = 14 – 7 = 7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6459A723-C91A-9D4F-9267-0E7E9AEB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26" y="3538550"/>
            <a:ext cx="4612772" cy="3278363"/>
          </a:xfrm>
          <a:prstGeom prst="rect">
            <a:avLst/>
          </a:prstGeom>
        </p:spPr>
      </p:pic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966A8D3A-745A-1A44-8114-C8DA13CD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726892"/>
              </p:ext>
            </p:extLst>
          </p:nvPr>
        </p:nvGraphicFramePr>
        <p:xfrm>
          <a:off x="146047" y="3602575"/>
          <a:ext cx="439153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53">
                  <a:extLst>
                    <a:ext uri="{9D8B030D-6E8A-4147-A177-3AD203B41FA5}">
                      <a16:colId xmlns:a16="http://schemas.microsoft.com/office/drawing/2014/main" val="218262492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36243750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903313024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4029230543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28442735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1824357150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3780205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874278917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474685151"/>
                    </a:ext>
                  </a:extLst>
                </a:gridCol>
                <a:gridCol w="439153">
                  <a:extLst>
                    <a:ext uri="{9D8B030D-6E8A-4147-A177-3AD203B41FA5}">
                      <a16:colId xmlns:a16="http://schemas.microsoft.com/office/drawing/2014/main" val="257476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[0]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[1]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[2]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[3]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[4]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[5]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[6]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[7]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[8]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605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16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14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a:t>18</a:t>
                      </a:r>
                      <a:endParaRPr lang="zh-TW" altLang="en-US" b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7737546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81D8CC70-E089-8049-9D68-F8B44365AC6A}"/>
              </a:ext>
            </a:extLst>
          </p:cNvPr>
          <p:cNvSpPr/>
          <p:nvPr/>
        </p:nvSpPr>
        <p:spPr>
          <a:xfrm>
            <a:off x="3086409" y="5883137"/>
            <a:ext cx="23503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</a:rPr>
              <a:t>l(9) = le[7] – 4 = 10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l(10) = le[8] – 2 = 16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</a:rPr>
              <a:t>l(11) = le[8] – 4 = 14</a:t>
            </a:r>
          </a:p>
        </p:txBody>
      </p:sp>
    </p:spTree>
    <p:extLst>
      <p:ext uri="{BB962C8B-B14F-4D97-AF65-F5344CB8AC3E}">
        <p14:creationId xmlns:p14="http://schemas.microsoft.com/office/powerpoint/2010/main" val="30858800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AE8658A-0E80-8045-96B4-79AB60B0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8E45F853-0EC3-2A4C-9491-ED334EFA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8F47-CD25-844A-AF04-18EDFF79F528}" type="slidenum">
              <a:rPr lang="en-US" altLang="zh-TW"/>
              <a:pPr/>
              <a:t>213</a:t>
            </a:fld>
            <a:endParaRPr lang="en-US" altLang="zh-TW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217B96EF-DB3F-1D4E-B6F0-C1812B4667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831" y="5983288"/>
            <a:ext cx="7772400" cy="1143000"/>
          </a:xfrm>
        </p:spPr>
        <p:txBody>
          <a:bodyPr/>
          <a:lstStyle/>
          <a:p>
            <a:r>
              <a:rPr lang="en-US" altLang="zh-TW" sz="2400" b="1" u="sng" dirty="0"/>
              <a:t>*Figure 6.42: </a:t>
            </a:r>
            <a:r>
              <a:rPr lang="en-US" altLang="zh-TW" sz="2400" u="sng" dirty="0"/>
              <a:t>Early, late and critical values (p.327)</a:t>
            </a:r>
            <a:endParaRPr lang="en-US" altLang="zh-TW" sz="2400" b="1" u="sng" dirty="0"/>
          </a:p>
        </p:txBody>
      </p:sp>
      <p:graphicFrame>
        <p:nvGraphicFramePr>
          <p:cNvPr id="35843" name="Object 3">
            <a:extLst>
              <a:ext uri="{FF2B5EF4-FFF2-40B4-BE49-F238E27FC236}">
                <a16:creationId xmlns:a16="http://schemas.microsoft.com/office/drawing/2014/main" id="{CDE4AF7F-1B20-7645-9DCF-69601C1CD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803822"/>
              </p:ext>
            </p:extLst>
          </p:nvPr>
        </p:nvGraphicFramePr>
        <p:xfrm>
          <a:off x="0" y="108351"/>
          <a:ext cx="5407282" cy="4671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62" name="文件" r:id="rId3" imgW="6604000" imgH="5715000" progId="Word.Document.8">
                  <p:embed/>
                </p:oleObj>
              </mc:Choice>
              <mc:Fallback>
                <p:oleObj name="文件" r:id="rId3" imgW="6604000" imgH="5715000" progId="Word.Document.8">
                  <p:embed/>
                  <p:pic>
                    <p:nvPicPr>
                      <p:cNvPr id="35843" name="Object 3">
                        <a:extLst>
                          <a:ext uri="{FF2B5EF4-FFF2-40B4-BE49-F238E27FC236}">
                            <a16:creationId xmlns:a16="http://schemas.microsoft.com/office/drawing/2014/main" id="{CDE4AF7F-1B20-7645-9DCF-69601C1CD7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08351"/>
                        <a:ext cx="5407282" cy="4671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58BD159-052E-934A-B969-9FF80496E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7" y="3047825"/>
            <a:ext cx="4612772" cy="32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606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A5DA43-3D8C-C544-9B80-2A39A87E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299AEFB-67AA-274A-802B-D3AF0B37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3110D2-9126-094E-90D1-7EA5BD4D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214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23287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3">
            <a:extLst>
              <a:ext uri="{FF2B5EF4-FFF2-40B4-BE49-F238E27FC236}">
                <a16:creationId xmlns:a16="http://schemas.microsoft.com/office/drawing/2014/main" id="{7F21D640-7CFD-8344-8560-3EC2C8FB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7" y="8866"/>
            <a:ext cx="83645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Example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6C5A1AA-FF85-9E4A-AABE-92E4FD25F7C6}"/>
              </a:ext>
            </a:extLst>
          </p:cNvPr>
          <p:cNvGrpSpPr/>
          <p:nvPr/>
        </p:nvGrpSpPr>
        <p:grpSpPr>
          <a:xfrm>
            <a:off x="384978" y="1963633"/>
            <a:ext cx="5995001" cy="3144055"/>
            <a:chOff x="24031" y="916886"/>
            <a:chExt cx="5995001" cy="3144055"/>
          </a:xfrm>
        </p:grpSpPr>
        <p:sp>
          <p:nvSpPr>
            <p:cNvPr id="114690" name="Oval 2">
              <a:extLst>
                <a:ext uri="{FF2B5EF4-FFF2-40B4-BE49-F238E27FC236}">
                  <a16:creationId xmlns:a16="http://schemas.microsoft.com/office/drawing/2014/main" id="{FE3C48BC-67F5-5749-B510-8F4D4C920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037" y="2562341"/>
              <a:ext cx="476250" cy="4937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0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692" name="Oval 4">
              <a:extLst>
                <a:ext uri="{FF2B5EF4-FFF2-40B4-BE49-F238E27FC236}">
                  <a16:creationId xmlns:a16="http://schemas.microsoft.com/office/drawing/2014/main" id="{785DE0BB-E95B-A744-9113-C71EC3853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000" y="1481254"/>
              <a:ext cx="476250" cy="4937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1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694" name="Oval 6">
              <a:extLst>
                <a:ext uri="{FF2B5EF4-FFF2-40B4-BE49-F238E27FC236}">
                  <a16:creationId xmlns:a16="http://schemas.microsoft.com/office/drawing/2014/main" id="{5659C518-FA96-0741-A9E6-E1E91E0CA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400" y="3567229"/>
              <a:ext cx="476250" cy="4937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2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698" name="Oval 10">
              <a:extLst>
                <a:ext uri="{FF2B5EF4-FFF2-40B4-BE49-F238E27FC236}">
                  <a16:creationId xmlns:a16="http://schemas.microsoft.com/office/drawing/2014/main" id="{ED094D38-3E27-9A4F-8294-C4A8035F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950" y="2457566"/>
              <a:ext cx="476250" cy="4937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3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702" name="Oval 14">
              <a:extLst>
                <a:ext uri="{FF2B5EF4-FFF2-40B4-BE49-F238E27FC236}">
                  <a16:creationId xmlns:a16="http://schemas.microsoft.com/office/drawing/2014/main" id="{E14B7CC5-5E07-6045-9BB3-4BD22F5B6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626" y="994276"/>
              <a:ext cx="476250" cy="4937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5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708" name="Line 20">
              <a:extLst>
                <a:ext uri="{FF2B5EF4-FFF2-40B4-BE49-F238E27FC236}">
                  <a16:creationId xmlns:a16="http://schemas.microsoft.com/office/drawing/2014/main" id="{FC91159B-462C-3945-986D-6DD108C36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4925" y="1946391"/>
              <a:ext cx="1076325" cy="669925"/>
            </a:xfrm>
            <a:prstGeom prst="line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9" name="Line 21">
              <a:extLst>
                <a:ext uri="{FF2B5EF4-FFF2-40B4-BE49-F238E27FC236}">
                  <a16:creationId xmlns:a16="http://schemas.microsoft.com/office/drawing/2014/main" id="{A3916E2A-F3B3-AC4A-ACA6-709956D15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237" y="2933816"/>
              <a:ext cx="952500" cy="758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1" name="Line 23">
              <a:extLst>
                <a:ext uri="{FF2B5EF4-FFF2-40B4-BE49-F238E27FC236}">
                  <a16:creationId xmlns:a16="http://schemas.microsoft.com/office/drawing/2014/main" id="{1E02F93A-88DB-0D42-831E-A4C9C10ED5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1137" y="1770179"/>
              <a:ext cx="1058863" cy="828675"/>
            </a:xfrm>
            <a:prstGeom prst="line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2" name="Line 24">
              <a:extLst>
                <a:ext uri="{FF2B5EF4-FFF2-40B4-BE49-F238E27FC236}">
                  <a16:creationId xmlns:a16="http://schemas.microsoft.com/office/drawing/2014/main" id="{97ED2E67-3019-6B49-A13D-17A00F04E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8600" y="2827454"/>
              <a:ext cx="1041400" cy="900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4" name="Line 26">
              <a:extLst>
                <a:ext uri="{FF2B5EF4-FFF2-40B4-BE49-F238E27FC236}">
                  <a16:creationId xmlns:a16="http://schemas.microsoft.com/office/drawing/2014/main" id="{8C68541F-0B28-1E4D-9938-8D693AF9C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325" y="1420123"/>
              <a:ext cx="1181100" cy="1143806"/>
            </a:xfrm>
            <a:prstGeom prst="line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6" name="Line 28">
              <a:extLst>
                <a:ext uri="{FF2B5EF4-FFF2-40B4-BE49-F238E27FC236}">
                  <a16:creationId xmlns:a16="http://schemas.microsoft.com/office/drawing/2014/main" id="{B98AF97F-6076-D948-9CF0-3784B9C0F2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7200" y="1292342"/>
              <a:ext cx="1147762" cy="5544"/>
            </a:xfrm>
            <a:prstGeom prst="line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9" name="Text Box 31">
              <a:extLst>
                <a:ext uri="{FF2B5EF4-FFF2-40B4-BE49-F238E27FC236}">
                  <a16:creationId xmlns:a16="http://schemas.microsoft.com/office/drawing/2014/main" id="{C6A5951B-DDCE-7D4D-A887-C7012B769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510" y="1868574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zh-TW" dirty="0">
                  <a:solidFill>
                    <a:schemeClr val="tx1"/>
                  </a:solidFill>
                </a:rPr>
                <a:t> = 6</a:t>
              </a:r>
            </a:p>
          </p:txBody>
        </p:sp>
        <p:sp>
          <p:nvSpPr>
            <p:cNvPr id="114720" name="Rectangle 32">
              <a:extLst>
                <a:ext uri="{FF2B5EF4-FFF2-40B4-BE49-F238E27FC236}">
                  <a16:creationId xmlns:a16="http://schemas.microsoft.com/office/drawing/2014/main" id="{99AF2F79-E36F-B64E-A401-FBF2F4F1D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161" y="2917912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zh-TW" dirty="0">
                  <a:solidFill>
                    <a:schemeClr val="tx1"/>
                  </a:solidFill>
                </a:rPr>
                <a:t> = 4</a:t>
              </a:r>
            </a:p>
          </p:txBody>
        </p:sp>
        <p:sp>
          <p:nvSpPr>
            <p:cNvPr id="114722" name="Rectangle 34">
              <a:extLst>
                <a:ext uri="{FF2B5EF4-FFF2-40B4-BE49-F238E27FC236}">
                  <a16:creationId xmlns:a16="http://schemas.microsoft.com/office/drawing/2014/main" id="{0E6FE8BF-02B1-244D-996B-21EDCCBA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454" y="2186162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zh-TW" dirty="0">
                  <a:solidFill>
                    <a:schemeClr val="tx1"/>
                  </a:solidFill>
                </a:rPr>
                <a:t> = 5</a:t>
              </a:r>
            </a:p>
          </p:txBody>
        </p:sp>
        <p:sp>
          <p:nvSpPr>
            <p:cNvPr id="114723" name="Rectangle 35">
              <a:extLst>
                <a:ext uri="{FF2B5EF4-FFF2-40B4-BE49-F238E27FC236}">
                  <a16:creationId xmlns:a16="http://schemas.microsoft.com/office/drawing/2014/main" id="{1BF22B14-9DF8-4D4D-859F-1C9076182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224" y="3268749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4</a:t>
              </a:r>
              <a:r>
                <a:rPr lang="en-US" altLang="zh-TW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14725" name="Rectangle 37">
              <a:extLst>
                <a:ext uri="{FF2B5EF4-FFF2-40B4-BE49-F238E27FC236}">
                  <a16:creationId xmlns:a16="http://schemas.microsoft.com/office/drawing/2014/main" id="{43047812-ADF7-6B42-BB19-D7316E37C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949" y="2141624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6</a:t>
              </a:r>
              <a:r>
                <a:rPr lang="en-US" altLang="zh-TW" dirty="0">
                  <a:solidFill>
                    <a:schemeClr val="tx1"/>
                  </a:solidFill>
                </a:rPr>
                <a:t> = 9</a:t>
              </a:r>
            </a:p>
          </p:txBody>
        </p:sp>
        <p:sp>
          <p:nvSpPr>
            <p:cNvPr id="114727" name="Rectangle 39">
              <a:extLst>
                <a:ext uri="{FF2B5EF4-FFF2-40B4-BE49-F238E27FC236}">
                  <a16:creationId xmlns:a16="http://schemas.microsoft.com/office/drawing/2014/main" id="{B89CCC9B-C3CF-F242-9230-F2B49EE1F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8529" y="916886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5</a:t>
              </a:r>
              <a:r>
                <a:rPr lang="en-US" altLang="zh-TW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87" name="Rectangle 32">
              <a:extLst>
                <a:ext uri="{FF2B5EF4-FFF2-40B4-BE49-F238E27FC236}">
                  <a16:creationId xmlns:a16="http://schemas.microsoft.com/office/drawing/2014/main" id="{B3D07F2A-1116-CB4E-AA77-FE35F4B61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1" y="3149656"/>
              <a:ext cx="6238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88" name="Rectangle 32">
              <a:extLst>
                <a:ext uri="{FF2B5EF4-FFF2-40B4-BE49-F238E27FC236}">
                  <a16:creationId xmlns:a16="http://schemas.microsoft.com/office/drawing/2014/main" id="{4B67FFCB-CF72-0C4A-92D1-96B200009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475" y="1041077"/>
              <a:ext cx="76655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finish</a:t>
              </a:r>
            </a:p>
          </p:txBody>
        </p:sp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E8F9539B-AD8E-2A47-A15F-5E9E21974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4738" y="1016506"/>
              <a:ext cx="476250" cy="4937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</a:rPr>
                <a:t>4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ECCD3D62-C5C4-2B43-A5CF-B83591F0B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6550" y="1551463"/>
              <a:ext cx="0" cy="887054"/>
            </a:xfrm>
            <a:prstGeom prst="line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44A7811-9DA1-BF4A-988D-5F887B61E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3321" y="1657048"/>
              <a:ext cx="7841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a</a:t>
              </a:r>
              <a:r>
                <a:rPr lang="en-US" altLang="zh-TW" baseline="-25000" dirty="0">
                  <a:solidFill>
                    <a:schemeClr val="tx1"/>
                  </a:solidFill>
                </a:rPr>
                <a:t>7</a:t>
              </a:r>
              <a:r>
                <a:rPr lang="en-US" altLang="zh-TW" dirty="0">
                  <a:solidFill>
                    <a:schemeClr val="tx1"/>
                  </a:solidFill>
                </a:rPr>
                <a:t> = 1</a:t>
              </a:r>
            </a:p>
          </p:txBody>
        </p:sp>
      </p:grpSp>
      <p:sp>
        <p:nvSpPr>
          <p:cNvPr id="43" name="Rectangle 3">
            <a:extLst>
              <a:ext uri="{FF2B5EF4-FFF2-40B4-BE49-F238E27FC236}">
                <a16:creationId xmlns:a16="http://schemas.microsoft.com/office/drawing/2014/main" id="{B6654336-737B-EB40-8712-86BEAC4155ED}"/>
              </a:ext>
            </a:extLst>
          </p:cNvPr>
          <p:cNvSpPr txBox="1">
            <a:spLocks noChangeArrowheads="1"/>
          </p:cNvSpPr>
          <p:nvPr/>
        </p:nvSpPr>
        <p:spPr>
          <a:xfrm>
            <a:off x="6379979" y="1383089"/>
            <a:ext cx="6967686" cy="473615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7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0 1 6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0 2 4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1 3 5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2 3 1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4 5 2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5 3 9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4 3 1</a:t>
            </a:r>
          </a:p>
        </p:txBody>
      </p:sp>
    </p:spTree>
    <p:extLst>
      <p:ext uri="{BB962C8B-B14F-4D97-AF65-F5344CB8AC3E}">
        <p14:creationId xmlns:p14="http://schemas.microsoft.com/office/powerpoint/2010/main" val="144956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5FD6CA29-B79E-904A-8BFF-6A62818EE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82DDF495-C7D4-594F-9B2B-C374FA29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70A-B83B-0345-A787-8A22F27E8EE4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42CDE4A-9CA1-874B-B093-781AFFDC3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04" y="309229"/>
            <a:ext cx="78517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/>
              <a:t>Graph Representations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328F5B6-35B1-BA40-94E4-413278476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04" y="1717508"/>
            <a:ext cx="78517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Adjacency Matrix</a:t>
            </a:r>
          </a:p>
          <a:p>
            <a:r>
              <a:rPr lang="en-US" altLang="zh-TW" dirty="0"/>
              <a:t>Adjacency Lists</a:t>
            </a:r>
          </a:p>
          <a:p>
            <a:r>
              <a:rPr lang="en-US" altLang="zh-TW" dirty="0"/>
              <a:t>Adjacency </a:t>
            </a:r>
            <a:r>
              <a:rPr lang="en-US" altLang="zh-TW" dirty="0" err="1"/>
              <a:t>Multilists</a:t>
            </a:r>
            <a:endParaRPr lang="en-US" altLang="zh-TW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3C6A3C62-EF30-BA4E-BF3B-02C34ADC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C6E3FEA-A78A-0D47-8EA5-13279FCE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82A9-D1B5-FD4E-BF25-3BBB5C9337C2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58370" name="Rectangle 1026">
            <a:extLst>
              <a:ext uri="{FF2B5EF4-FFF2-40B4-BE49-F238E27FC236}">
                <a16:creationId xmlns:a16="http://schemas.microsoft.com/office/drawing/2014/main" id="{5DFACC53-1522-6B4A-8EA2-5E2290B04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14" y="0"/>
            <a:ext cx="81518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Adjacency Matrix</a:t>
            </a:r>
          </a:p>
        </p:txBody>
      </p:sp>
      <p:sp>
        <p:nvSpPr>
          <p:cNvPr id="58371" name="Rectangle 1027">
            <a:extLst>
              <a:ext uri="{FF2B5EF4-FFF2-40B4-BE49-F238E27FC236}">
                <a16:creationId xmlns:a16="http://schemas.microsoft.com/office/drawing/2014/main" id="{95FE2FCE-0BF2-314C-8AE5-B4EC9293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39" y="1371600"/>
            <a:ext cx="89916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Let G=(V, E) be a graph with </a:t>
            </a:r>
            <a:r>
              <a:rPr lang="en-US" altLang="zh-TW" i="1" dirty="0"/>
              <a:t>n</a:t>
            </a:r>
            <a:r>
              <a:rPr lang="en-US" altLang="zh-TW" dirty="0"/>
              <a:t> vertices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solidFill>
                  <a:srgbClr val="CC3300"/>
                </a:solidFill>
              </a:rPr>
              <a:t>adjacency matrix</a:t>
            </a:r>
            <a:r>
              <a:rPr lang="en-US" altLang="zh-TW" dirty="0"/>
              <a:t> of G is a two-dimensional </a:t>
            </a:r>
            <a:br>
              <a:rPr lang="en-US" altLang="zh-TW" dirty="0"/>
            </a:br>
            <a:r>
              <a:rPr lang="en-US" altLang="zh-TW" i="1" dirty="0"/>
              <a:t>n</a:t>
            </a:r>
            <a:r>
              <a:rPr lang="en-US" altLang="zh-TW" dirty="0"/>
              <a:t> by </a:t>
            </a:r>
            <a:r>
              <a:rPr lang="en-US" altLang="zh-TW" i="1" dirty="0"/>
              <a:t>n</a:t>
            </a:r>
            <a:r>
              <a:rPr lang="en-US" altLang="zh-TW" dirty="0"/>
              <a:t> array, say </a:t>
            </a:r>
            <a:r>
              <a:rPr lang="en-US" altLang="zh-TW" i="1" dirty="0"/>
              <a:t>a</a:t>
            </a:r>
          </a:p>
          <a:p>
            <a:r>
              <a:rPr lang="en-US" altLang="zh-TW" dirty="0"/>
              <a:t>If the edge (</a:t>
            </a:r>
            <a:r>
              <a:rPr lang="en-US" altLang="zh-TW" i="1" dirty="0" err="1"/>
              <a:t>i</a:t>
            </a:r>
            <a:r>
              <a:rPr lang="en-US" altLang="zh-TW" dirty="0"/>
              <a:t>, </a:t>
            </a:r>
            <a:r>
              <a:rPr lang="en-US" altLang="zh-TW" i="1" dirty="0"/>
              <a:t>j</a:t>
            </a:r>
            <a:r>
              <a:rPr lang="en-US" altLang="zh-TW" dirty="0"/>
              <a:t>) is in E(G), a[</a:t>
            </a:r>
            <a:r>
              <a:rPr lang="en-US" altLang="zh-TW" dirty="0" err="1"/>
              <a:t>i</a:t>
            </a:r>
            <a:r>
              <a:rPr lang="en-US" altLang="zh-TW" dirty="0"/>
              <a:t>][j]=1</a:t>
            </a:r>
          </a:p>
          <a:p>
            <a:r>
              <a:rPr lang="en-US" altLang="zh-TW" dirty="0"/>
              <a:t>If there is no such edge in E(G), a[</a:t>
            </a:r>
            <a:r>
              <a:rPr lang="en-US" altLang="zh-TW" dirty="0" err="1"/>
              <a:t>i</a:t>
            </a:r>
            <a:r>
              <a:rPr lang="en-US" altLang="zh-TW" dirty="0"/>
              <a:t>][j]=0</a:t>
            </a:r>
          </a:p>
          <a:p>
            <a:r>
              <a:rPr lang="en-US" altLang="zh-TW" dirty="0"/>
              <a:t>The adjacency matrix for an undirected graph is </a:t>
            </a:r>
            <a:r>
              <a:rPr lang="en-US" altLang="zh-TW" b="1" dirty="0"/>
              <a:t>symmetric</a:t>
            </a:r>
            <a:r>
              <a:rPr lang="en-US" altLang="zh-TW" dirty="0"/>
              <a:t>; the adjacency matrix for a digraph </a:t>
            </a:r>
            <a:br>
              <a:rPr lang="en-US" altLang="zh-TW" dirty="0"/>
            </a:br>
            <a:r>
              <a:rPr lang="en-US" altLang="zh-TW" dirty="0"/>
              <a:t>may not be symmetric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頁尾版面配置區 2">
            <a:extLst>
              <a:ext uri="{FF2B5EF4-FFF2-40B4-BE49-F238E27FC236}">
                <a16:creationId xmlns:a16="http://schemas.microsoft.com/office/drawing/2014/main" id="{BC867431-DED1-C549-BF4D-0901A1A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2" name="投影片編號版面配置區 3">
            <a:extLst>
              <a:ext uri="{FF2B5EF4-FFF2-40B4-BE49-F238E27FC236}">
                <a16:creationId xmlns:a16="http://schemas.microsoft.com/office/drawing/2014/main" id="{FEEF06F9-2CB5-504C-A71C-98CBFAF3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5A7-9160-6A43-B3FC-00C9C9BC5405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65FBFADA-E6F6-2449-8293-185764871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8" y="0"/>
            <a:ext cx="8469312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3200" dirty="0">
                <a:solidFill>
                  <a:schemeClr val="tx1"/>
                </a:solidFill>
              </a:rPr>
              <a:t>Examples for Adjacency Matrix</a:t>
            </a:r>
            <a:endParaRPr lang="en-US" altLang="zh-TW" dirty="0"/>
          </a:p>
        </p:txBody>
      </p:sp>
      <p:graphicFrame>
        <p:nvGraphicFramePr>
          <p:cNvPr id="59395" name="Object 3">
            <a:extLst>
              <a:ext uri="{FF2B5EF4-FFF2-40B4-BE49-F238E27FC236}">
                <a16:creationId xmlns:a16="http://schemas.microsoft.com/office/drawing/2014/main" id="{545F3427-2130-254D-8DDB-DEDACC47816C}"/>
              </a:ext>
            </a:extLst>
          </p:cNvPr>
          <p:cNvGraphicFramePr>
            <a:graphicFrameLocks/>
          </p:cNvGraphicFramePr>
          <p:nvPr/>
        </p:nvGraphicFramePr>
        <p:xfrm>
          <a:off x="944563" y="2157413"/>
          <a:ext cx="1709737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97" name="方程式" r:id="rId3" imgW="17551400" imgH="18135600" progId="Equation.2">
                  <p:embed/>
                </p:oleObj>
              </mc:Choice>
              <mc:Fallback>
                <p:oleObj name="方程式" r:id="rId3" imgW="17551400" imgH="18135600" progId="Equation.2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2157413"/>
                        <a:ext cx="1709737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5">
            <a:extLst>
              <a:ext uri="{FF2B5EF4-FFF2-40B4-BE49-F238E27FC236}">
                <a16:creationId xmlns:a16="http://schemas.microsoft.com/office/drawing/2014/main" id="{C48B1436-4225-BB4F-BAF5-D4475335FC28}"/>
              </a:ext>
            </a:extLst>
          </p:cNvPr>
          <p:cNvGraphicFramePr>
            <a:graphicFrameLocks/>
          </p:cNvGraphicFramePr>
          <p:nvPr/>
        </p:nvGraphicFramePr>
        <p:xfrm>
          <a:off x="5970588" y="2827338"/>
          <a:ext cx="3173412" cy="331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98" name="方程式" r:id="rId5" imgW="34226500" imgH="35699700" progId="Equation.2">
                  <p:embed/>
                </p:oleObj>
              </mc:Choice>
              <mc:Fallback>
                <p:oleObj name="方程式" r:id="rId5" imgW="34226500" imgH="35699700" progId="Equation.2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0588" y="2827338"/>
                        <a:ext cx="3173412" cy="331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8" name="Rectangle 6">
            <a:extLst>
              <a:ext uri="{FF2B5EF4-FFF2-40B4-BE49-F238E27FC236}">
                <a16:creationId xmlns:a16="http://schemas.microsoft.com/office/drawing/2014/main" id="{00FFC023-F6F4-7D42-ABE6-E2557AB49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475" y="3841750"/>
            <a:ext cx="638175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ED70F8D3-7D3D-2543-9F98-553D68C28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2697" y="6172673"/>
            <a:ext cx="56586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  <a:endParaRPr lang="en-US" altLang="zh-TW" sz="1600" baseline="-250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59401" name="Oval 9">
            <a:extLst>
              <a:ext uri="{FF2B5EF4-FFF2-40B4-BE49-F238E27FC236}">
                <a16:creationId xmlns:a16="http://schemas.microsoft.com/office/drawing/2014/main" id="{CF3CC7B0-E4F9-B64E-92CB-CBF2271AA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163" y="5016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2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59402" name="Oval 10">
            <a:extLst>
              <a:ext uri="{FF2B5EF4-FFF2-40B4-BE49-F238E27FC236}">
                <a16:creationId xmlns:a16="http://schemas.microsoft.com/office/drawing/2014/main" id="{1828007B-DA6C-BE48-955F-6660A3588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12636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2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9403" name="Oval 11">
            <a:extLst>
              <a:ext uri="{FF2B5EF4-FFF2-40B4-BE49-F238E27FC236}">
                <a16:creationId xmlns:a16="http://schemas.microsoft.com/office/drawing/2014/main" id="{65F06DC0-540F-A949-B9F9-8BE580170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63" y="12636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2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59404" name="Oval 12">
            <a:extLst>
              <a:ext uri="{FF2B5EF4-FFF2-40B4-BE49-F238E27FC236}">
                <a16:creationId xmlns:a16="http://schemas.microsoft.com/office/drawing/2014/main" id="{962F57BE-2EE8-2541-9D03-EA0B8E20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163" y="1873250"/>
            <a:ext cx="444500" cy="444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800">
                <a:solidFill>
                  <a:schemeClr val="tx2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59405" name="Line 13">
            <a:extLst>
              <a:ext uri="{FF2B5EF4-FFF2-40B4-BE49-F238E27FC236}">
                <a16:creationId xmlns:a16="http://schemas.microsoft.com/office/drawing/2014/main" id="{423C687A-BB5C-3546-8E13-20E8F7699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9413" y="952500"/>
            <a:ext cx="0" cy="914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06" name="Line 14">
            <a:extLst>
              <a:ext uri="{FF2B5EF4-FFF2-40B4-BE49-F238E27FC236}">
                <a16:creationId xmlns:a16="http://schemas.microsoft.com/office/drawing/2014/main" id="{EF6882C0-57EF-A242-AA84-22AB83617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2213" y="1485900"/>
            <a:ext cx="914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07" name="Line 15">
            <a:extLst>
              <a:ext uri="{FF2B5EF4-FFF2-40B4-BE49-F238E27FC236}">
                <a16:creationId xmlns:a16="http://schemas.microsoft.com/office/drawing/2014/main" id="{202CB080-1F2A-6A49-B4F6-8DAB34DA5A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81088" y="876300"/>
            <a:ext cx="407987" cy="4349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08" name="Line 16">
            <a:extLst>
              <a:ext uri="{FF2B5EF4-FFF2-40B4-BE49-F238E27FC236}">
                <a16:creationId xmlns:a16="http://schemas.microsoft.com/office/drawing/2014/main" id="{450BE7B8-C341-FA44-8639-59AF38DB6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1813" y="876300"/>
            <a:ext cx="422275" cy="4349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09" name="Line 17">
            <a:extLst>
              <a:ext uri="{FF2B5EF4-FFF2-40B4-BE49-F238E27FC236}">
                <a16:creationId xmlns:a16="http://schemas.microsoft.com/office/drawing/2014/main" id="{4281E097-7A2A-BA46-A81B-7E2069879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692275"/>
            <a:ext cx="354013" cy="31273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10" name="Line 18">
            <a:extLst>
              <a:ext uri="{FF2B5EF4-FFF2-40B4-BE49-F238E27FC236}">
                <a16:creationId xmlns:a16="http://schemas.microsoft.com/office/drawing/2014/main" id="{DB8E2C1A-8828-5A42-B75B-2813A43551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55788" y="1665288"/>
            <a:ext cx="327025" cy="3397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C08B98B-490F-124F-8DA9-98C72ACC1643}"/>
              </a:ext>
            </a:extLst>
          </p:cNvPr>
          <p:cNvGrpSpPr/>
          <p:nvPr/>
        </p:nvGrpSpPr>
        <p:grpSpPr>
          <a:xfrm>
            <a:off x="3196852" y="1157338"/>
            <a:ext cx="1803400" cy="3381362"/>
            <a:chOff x="3040063" y="771525"/>
            <a:chExt cx="1803400" cy="3381362"/>
          </a:xfrm>
        </p:grpSpPr>
        <p:graphicFrame>
          <p:nvGraphicFramePr>
            <p:cNvPr id="59396" name="Object 4">
              <a:extLst>
                <a:ext uri="{FF2B5EF4-FFF2-40B4-BE49-F238E27FC236}">
                  <a16:creationId xmlns:a16="http://schemas.microsoft.com/office/drawing/2014/main" id="{FC4D6BDE-0BB7-4143-9B3F-7C698A137F6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1458979"/>
                </p:ext>
              </p:extLst>
            </p:nvPr>
          </p:nvGraphicFramePr>
          <p:xfrm>
            <a:off x="3617913" y="2236788"/>
            <a:ext cx="1225550" cy="125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799" name="方程式" r:id="rId7" imgW="13462000" imgH="13754100" progId="Equation.2">
                    <p:embed/>
                  </p:oleObj>
                </mc:Choice>
                <mc:Fallback>
                  <p:oleObj name="方程式" r:id="rId7" imgW="13462000" imgH="13754100" progId="Equation.2">
                    <p:embed/>
                    <p:pic>
                      <p:nvPicPr>
                        <p:cNvPr id="0" name="Object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7913" y="2236788"/>
                          <a:ext cx="1225550" cy="125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399" name="Rectangle 7">
              <a:extLst>
                <a:ext uri="{FF2B5EF4-FFF2-40B4-BE49-F238E27FC236}">
                  <a16:creationId xmlns:a16="http://schemas.microsoft.com/office/drawing/2014/main" id="{D0BB5B31-3F69-FC4E-BCF2-5C9C4F368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2088" y="362902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59412" name="Oval 20">
              <a:extLst>
                <a:ext uri="{FF2B5EF4-FFF2-40B4-BE49-F238E27FC236}">
                  <a16:creationId xmlns:a16="http://schemas.microsoft.com/office/drawing/2014/main" id="{74B91F30-A3C2-634A-9401-074C339C9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0" y="7715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59413" name="Oval 21">
              <a:extLst>
                <a:ext uri="{FF2B5EF4-FFF2-40B4-BE49-F238E27FC236}">
                  <a16:creationId xmlns:a16="http://schemas.microsoft.com/office/drawing/2014/main" id="{FE27B029-41D6-1A48-BE52-CC266CD10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063" y="18748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59414" name="Oval 22">
              <a:extLst>
                <a:ext uri="{FF2B5EF4-FFF2-40B4-BE49-F238E27FC236}">
                  <a16:creationId xmlns:a16="http://schemas.microsoft.com/office/drawing/2014/main" id="{5A5934BE-A9EB-F04A-AE6C-EC66A9AD9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5938" y="28940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59415" name="Line 23">
              <a:extLst>
                <a:ext uri="{FF2B5EF4-FFF2-40B4-BE49-F238E27FC236}">
                  <a16:creationId xmlns:a16="http://schemas.microsoft.com/office/drawing/2014/main" id="{0D70D962-A03C-2F46-9063-CC8CD7895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8188" y="2330450"/>
              <a:ext cx="0" cy="5588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16" name="Line 24">
              <a:extLst>
                <a:ext uri="{FF2B5EF4-FFF2-40B4-BE49-F238E27FC236}">
                  <a16:creationId xmlns:a16="http://schemas.microsoft.com/office/drawing/2014/main" id="{A7B98FCF-0B28-D64A-A0B4-C679BCF521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5988" y="1160463"/>
              <a:ext cx="0" cy="720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17" name="Line 25">
              <a:extLst>
                <a:ext uri="{FF2B5EF4-FFF2-40B4-BE49-F238E27FC236}">
                  <a16:creationId xmlns:a16="http://schemas.microsoft.com/office/drawing/2014/main" id="{79D06344-525C-394E-AC14-F3CC6E5A18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7688" y="1187450"/>
              <a:ext cx="0" cy="73501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5298C028-00EA-234D-8B0C-959438CCBF10}"/>
              </a:ext>
            </a:extLst>
          </p:cNvPr>
          <p:cNvGrpSpPr/>
          <p:nvPr/>
        </p:nvGrpSpPr>
        <p:grpSpPr>
          <a:xfrm>
            <a:off x="6439621" y="771525"/>
            <a:ext cx="1308343" cy="1591077"/>
            <a:chOff x="6147104" y="476569"/>
            <a:chExt cx="1308343" cy="1591077"/>
          </a:xfrm>
        </p:grpSpPr>
        <p:sp>
          <p:nvSpPr>
            <p:cNvPr id="59421" name="Line 29">
              <a:extLst>
                <a:ext uri="{FF2B5EF4-FFF2-40B4-BE49-F238E27FC236}">
                  <a16:creationId xmlns:a16="http://schemas.microsoft.com/office/drawing/2014/main" id="{E1979825-4456-1C46-853E-9812555FC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2963" y="769662"/>
              <a:ext cx="265923" cy="366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22" name="Line 30">
              <a:extLst>
                <a:ext uri="{FF2B5EF4-FFF2-40B4-BE49-F238E27FC236}">
                  <a16:creationId xmlns:a16="http://schemas.microsoft.com/office/drawing/2014/main" id="{4A4EE3AB-E8D1-EE4C-BB8D-E650DBD40C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87422" y="1429121"/>
              <a:ext cx="180828" cy="408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18E6785-0E4E-204B-9EEB-1577D892158F}"/>
                </a:ext>
              </a:extLst>
            </p:cNvPr>
            <p:cNvGrpSpPr/>
            <p:nvPr/>
          </p:nvGrpSpPr>
          <p:grpSpPr>
            <a:xfrm>
              <a:off x="6147104" y="476569"/>
              <a:ext cx="1308343" cy="1591077"/>
              <a:chOff x="6147104" y="476569"/>
              <a:chExt cx="1308343" cy="1591077"/>
            </a:xfrm>
          </p:grpSpPr>
          <p:sp>
            <p:nvSpPr>
              <p:cNvPr id="59420" name="Oval 28">
                <a:extLst>
                  <a:ext uri="{FF2B5EF4-FFF2-40B4-BE49-F238E27FC236}">
                    <a16:creationId xmlns:a16="http://schemas.microsoft.com/office/drawing/2014/main" id="{F35C030C-952B-F246-B363-4FDFCC313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3154" y="1104625"/>
                <a:ext cx="372293" cy="35589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grpSp>
            <p:nvGrpSpPr>
              <p:cNvPr id="59423" name="Group 31">
                <a:extLst>
                  <a:ext uri="{FF2B5EF4-FFF2-40B4-BE49-F238E27FC236}">
                    <a16:creationId xmlns:a16="http://schemas.microsoft.com/office/drawing/2014/main" id="{746E16B8-C941-E644-8611-877EF5748C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47104" y="476569"/>
                <a:ext cx="850955" cy="1591077"/>
                <a:chOff x="852" y="1116"/>
                <a:chExt cx="960" cy="1824"/>
              </a:xfrm>
            </p:grpSpPr>
            <p:sp>
              <p:nvSpPr>
                <p:cNvPr id="59424" name="Oval 32">
                  <a:extLst>
                    <a:ext uri="{FF2B5EF4-FFF2-40B4-BE49-F238E27FC236}">
                      <a16:creationId xmlns:a16="http://schemas.microsoft.com/office/drawing/2014/main" id="{49C7479B-8028-B140-8421-D30024A5EC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6" y="1116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 dirty="0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59425" name="Oval 33">
                  <a:extLst>
                    <a:ext uri="{FF2B5EF4-FFF2-40B4-BE49-F238E27FC236}">
                      <a16:creationId xmlns:a16="http://schemas.microsoft.com/office/drawing/2014/main" id="{A27284CD-3676-734A-8532-7C7B4BF5A2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848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59426" name="Oval 34">
                  <a:extLst>
                    <a:ext uri="{FF2B5EF4-FFF2-40B4-BE49-F238E27FC236}">
                      <a16:creationId xmlns:a16="http://schemas.microsoft.com/office/drawing/2014/main" id="{242BAD30-9CED-854A-BA97-6952E312AD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" y="2532"/>
                  <a:ext cx="420" cy="40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b="1" dirty="0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59427" name="Line 35">
                  <a:extLst>
                    <a:ext uri="{FF2B5EF4-FFF2-40B4-BE49-F238E27FC236}">
                      <a16:creationId xmlns:a16="http://schemas.microsoft.com/office/drawing/2014/main" id="{15618C26-4ACE-8D47-9AD8-666CA9BD76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40" y="1476"/>
                  <a:ext cx="276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59428" name="Line 36">
                  <a:extLst>
                    <a:ext uri="{FF2B5EF4-FFF2-40B4-BE49-F238E27FC236}">
                      <a16:creationId xmlns:a16="http://schemas.microsoft.com/office/drawing/2014/main" id="{DDF2949E-F3C1-BA42-B6DD-5046E193B1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6" y="2220"/>
                  <a:ext cx="216" cy="4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BCDE3070-4B6D-0D4C-A16A-8EED6B76C04D}"/>
              </a:ext>
            </a:extLst>
          </p:cNvPr>
          <p:cNvGrpSpPr/>
          <p:nvPr/>
        </p:nvGrpSpPr>
        <p:grpSpPr>
          <a:xfrm>
            <a:off x="7928792" y="176952"/>
            <a:ext cx="850955" cy="2418018"/>
            <a:chOff x="7966020" y="445166"/>
            <a:chExt cx="850955" cy="2418018"/>
          </a:xfrm>
        </p:grpSpPr>
        <p:grpSp>
          <p:nvGrpSpPr>
            <p:cNvPr id="59429" name="Group 37">
              <a:extLst>
                <a:ext uri="{FF2B5EF4-FFF2-40B4-BE49-F238E27FC236}">
                  <a16:creationId xmlns:a16="http://schemas.microsoft.com/office/drawing/2014/main" id="{8B347665-3F56-BF43-A737-5E241A9835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020" y="445166"/>
              <a:ext cx="850955" cy="1591077"/>
              <a:chOff x="852" y="1116"/>
              <a:chExt cx="960" cy="1824"/>
            </a:xfrm>
          </p:grpSpPr>
          <p:sp>
            <p:nvSpPr>
              <p:cNvPr id="59430" name="Oval 38">
                <a:extLst>
                  <a:ext uri="{FF2B5EF4-FFF2-40B4-BE49-F238E27FC236}">
                    <a16:creationId xmlns:a16="http://schemas.microsoft.com/office/drawing/2014/main" id="{CD397BB4-71D7-D547-9F34-AABE9F456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59431" name="Oval 39">
                <a:extLst>
                  <a:ext uri="{FF2B5EF4-FFF2-40B4-BE49-F238E27FC236}">
                    <a16:creationId xmlns:a16="http://schemas.microsoft.com/office/drawing/2014/main" id="{8932B339-3A4C-6D4E-A318-F975E7C5C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59432" name="Oval 40">
                <a:extLst>
                  <a:ext uri="{FF2B5EF4-FFF2-40B4-BE49-F238E27FC236}">
                    <a16:creationId xmlns:a16="http://schemas.microsoft.com/office/drawing/2014/main" id="{2444FE98-5421-3640-BF4D-58822883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59433" name="Line 41">
                <a:extLst>
                  <a:ext uri="{FF2B5EF4-FFF2-40B4-BE49-F238E27FC236}">
                    <a16:creationId xmlns:a16="http://schemas.microsoft.com/office/drawing/2014/main" id="{A7E7B77C-0FFF-994F-A235-D52D3A642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9434" name="Line 42">
                <a:extLst>
                  <a:ext uri="{FF2B5EF4-FFF2-40B4-BE49-F238E27FC236}">
                    <a16:creationId xmlns:a16="http://schemas.microsoft.com/office/drawing/2014/main" id="{5991FB9D-1895-6649-B77B-6C6FFB410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59435" name="Oval 43">
              <a:extLst>
                <a:ext uri="{FF2B5EF4-FFF2-40B4-BE49-F238E27FC236}">
                  <a16:creationId xmlns:a16="http://schemas.microsoft.com/office/drawing/2014/main" id="{3BE5FAF6-8F15-884B-A158-55815A92B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842" y="2507285"/>
              <a:ext cx="372293" cy="35589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59436" name="Line 44">
              <a:extLst>
                <a:ext uri="{FF2B5EF4-FFF2-40B4-BE49-F238E27FC236}">
                  <a16:creationId xmlns:a16="http://schemas.microsoft.com/office/drawing/2014/main" id="{B76FB741-6753-0A44-B19B-1B6C19E9B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7039" y="2025775"/>
              <a:ext cx="223376" cy="523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9439" name="Rectangle 47">
            <a:extLst>
              <a:ext uri="{FF2B5EF4-FFF2-40B4-BE49-F238E27FC236}">
                <a16:creationId xmlns:a16="http://schemas.microsoft.com/office/drawing/2014/main" id="{A999C742-C23D-474C-AB23-DC01665EE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320" y="2912905"/>
            <a:ext cx="183487" cy="336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zh-TW" sz="2400" b="1" baseline="-25000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sp>
        <p:nvSpPr>
          <p:cNvPr id="59441" name="Line 49">
            <a:extLst>
              <a:ext uri="{FF2B5EF4-FFF2-40B4-BE49-F238E27FC236}">
                <a16:creationId xmlns:a16="http://schemas.microsoft.com/office/drawing/2014/main" id="{1CADE81C-2ECF-2645-984B-B8CF884748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52650" y="4127500"/>
            <a:ext cx="563563" cy="1004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42" name="Line 50">
            <a:extLst>
              <a:ext uri="{FF2B5EF4-FFF2-40B4-BE49-F238E27FC236}">
                <a16:creationId xmlns:a16="http://schemas.microsoft.com/office/drawing/2014/main" id="{5C45B11B-24BD-BA4D-B8B0-C262BDB20C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86325" y="3933825"/>
            <a:ext cx="935038" cy="130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443" name="Text Box 51">
            <a:extLst>
              <a:ext uri="{FF2B5EF4-FFF2-40B4-BE49-F238E27FC236}">
                <a16:creationId xmlns:a16="http://schemas.microsoft.com/office/drawing/2014/main" id="{E54759EF-0BD9-924A-8A0B-7B0636170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5168900"/>
            <a:ext cx="1468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symmetric</a:t>
            </a:r>
          </a:p>
        </p:txBody>
      </p:sp>
      <p:sp>
        <p:nvSpPr>
          <p:cNvPr id="59444" name="Text Box 52">
            <a:extLst>
              <a:ext uri="{FF2B5EF4-FFF2-40B4-BE49-F238E27FC236}">
                <a16:creationId xmlns:a16="http://schemas.microsoft.com/office/drawing/2014/main" id="{740B585D-B718-2643-926B-936A9DCF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61" y="5153581"/>
            <a:ext cx="208262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solidFill>
                  <a:srgbClr val="7030A0"/>
                </a:solidFill>
                <a:ea typeface="新細明體" panose="02020500000000000000" pitchFamily="18" charset="-120"/>
              </a:rPr>
              <a:t>Space: O(</a:t>
            </a:r>
            <a:r>
              <a:rPr lang="en-US" altLang="zh-TW" sz="2400" i="1" dirty="0">
                <a:solidFill>
                  <a:srgbClr val="7030A0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sz="2400" baseline="30000" dirty="0">
                <a:solidFill>
                  <a:srgbClr val="7030A0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sz="2400" dirty="0">
                <a:solidFill>
                  <a:srgbClr val="7030A0"/>
                </a:solidFill>
                <a:ea typeface="新細明體" panose="02020500000000000000" pitchFamily="18" charset="-120"/>
              </a:rPr>
              <a:t>)</a:t>
            </a:r>
          </a:p>
          <a:p>
            <a:pPr algn="l"/>
            <a:r>
              <a:rPr lang="en-US" altLang="zh-TW" sz="2400" dirty="0">
                <a:solidFill>
                  <a:srgbClr val="7030A0"/>
                </a:solidFill>
                <a:ea typeface="新細明體" panose="02020500000000000000" pitchFamily="18" charset="-120"/>
              </a:rPr>
              <a:t>Good for dense</a:t>
            </a:r>
          </a:p>
          <a:p>
            <a:pPr algn="l"/>
            <a:r>
              <a:rPr lang="en-US" altLang="zh-TW" sz="2400" dirty="0">
                <a:solidFill>
                  <a:srgbClr val="7030A0"/>
                </a:solidFill>
                <a:ea typeface="新細明體" panose="02020500000000000000" pitchFamily="18" charset="-120"/>
              </a:rPr>
              <a:t>Bad for sparse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頁尾版面配置區 2">
            <a:extLst>
              <a:ext uri="{FF2B5EF4-FFF2-40B4-BE49-F238E27FC236}">
                <a16:creationId xmlns:a16="http://schemas.microsoft.com/office/drawing/2014/main" id="{1C322E90-0AC4-2D4B-913E-616842FA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1" name="投影片編號版面配置區 3">
            <a:extLst>
              <a:ext uri="{FF2B5EF4-FFF2-40B4-BE49-F238E27FC236}">
                <a16:creationId xmlns:a16="http://schemas.microsoft.com/office/drawing/2014/main" id="{F14E2E5C-8CC9-724D-B1C8-12688A2D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2FF71-2E46-8F45-A883-59144518246D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BAE82257-4C05-D248-BA47-7118A7BF0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782" y="158751"/>
            <a:ext cx="81518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Merits of Adjacency Matrix</a:t>
            </a:r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FAD86BD0-F0F0-9240-8DFA-8A0FE5E70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49926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zh-TW" sz="2400">
              <a:ea typeface="新細明體" panose="02020500000000000000" pitchFamily="18" charset="-120"/>
            </a:endParaRPr>
          </a:p>
        </p:txBody>
      </p:sp>
      <p:sp>
        <p:nvSpPr>
          <p:cNvPr id="60423" name="Text Box 7">
            <a:extLst>
              <a:ext uri="{FF2B5EF4-FFF2-40B4-BE49-F238E27FC236}">
                <a16:creationId xmlns:a16="http://schemas.microsoft.com/office/drawing/2014/main" id="{C4C81378-862E-474F-8CA1-A7100F7DB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5688" y="50974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zh-TW" sz="240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19" name="Rectangle 3">
                <a:extLst>
                  <a:ext uri="{FF2B5EF4-FFF2-40B4-BE49-F238E27FC236}">
                    <a16:creationId xmlns:a16="http://schemas.microsoft.com/office/drawing/2014/main" id="{B70212E2-D450-0A40-B9A3-98D2C6CCA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178" y="1642269"/>
                <a:ext cx="8151812" cy="411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dirty="0"/>
                  <a:t>From the adjacency matrix, to determine the connection of vertices is easy</a:t>
                </a:r>
              </a:p>
              <a:p>
                <a:r>
                  <a:rPr lang="en-US" altLang="zh-TW" dirty="0"/>
                  <a:t>The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degree</a:t>
                </a:r>
                <a:r>
                  <a:rPr lang="en-US" altLang="zh-TW" dirty="0"/>
                  <a:t> of vertex</a:t>
                </a:r>
                <a:r>
                  <a:rPr lang="zh-TW" altLang="en-US" dirty="0"/>
                  <a:t> </a:t>
                </a:r>
                <a:r>
                  <a:rPr lang="en-US" altLang="zh-TW" i="1" dirty="0" err="1"/>
                  <a:t>i</a:t>
                </a:r>
                <a:r>
                  <a:rPr lang="en-US" altLang="zh-TW" dirty="0"/>
                  <a:t>:</a:t>
                </a:r>
                <a:r>
                  <a:rPr lang="en-US" altLang="zh-TW" i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For a digraph, the </a:t>
                </a:r>
                <a:r>
                  <a:rPr lang="en-US" altLang="zh-TW" i="1" dirty="0"/>
                  <a:t>row sum</a:t>
                </a:r>
                <a:r>
                  <a:rPr lang="en-US" altLang="zh-TW" dirty="0"/>
                  <a:t> is the out-degree, while the </a:t>
                </a:r>
                <a:r>
                  <a:rPr lang="en-US" altLang="zh-TW" i="1" dirty="0"/>
                  <a:t>column sum</a:t>
                </a:r>
                <a:r>
                  <a:rPr lang="en-US" altLang="zh-TW" dirty="0"/>
                  <a:t> is the in-degree</a:t>
                </a:r>
              </a:p>
            </p:txBody>
          </p:sp>
        </mc:Choice>
        <mc:Fallback xmlns="">
          <p:sp>
            <p:nvSpPr>
              <p:cNvPr id="60419" name="Rectangle 3">
                <a:extLst>
                  <a:ext uri="{FF2B5EF4-FFF2-40B4-BE49-F238E27FC236}">
                    <a16:creationId xmlns:a16="http://schemas.microsoft.com/office/drawing/2014/main" id="{B70212E2-D450-0A40-B9A3-98D2C6CC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178" y="1642269"/>
                <a:ext cx="8151812" cy="4114800"/>
              </a:xfrm>
              <a:prstGeom prst="rect">
                <a:avLst/>
              </a:prstGeom>
              <a:blipFill>
                <a:blip r:embed="rId3"/>
                <a:stretch>
                  <a:fillRect l="-779" t="-1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76C514B7-1A08-4648-918D-372289B7E7B4}"/>
              </a:ext>
            </a:extLst>
          </p:cNvPr>
          <p:cNvSpPr/>
          <p:nvPr/>
        </p:nvSpPr>
        <p:spPr bwMode="auto">
          <a:xfrm>
            <a:off x="1329973" y="2891633"/>
            <a:ext cx="1537302" cy="320278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3E12464-8A5E-834A-A342-74434E0528F4}"/>
              </a:ext>
            </a:extLst>
          </p:cNvPr>
          <p:cNvSpPr/>
          <p:nvPr/>
        </p:nvSpPr>
        <p:spPr bwMode="auto">
          <a:xfrm>
            <a:off x="5680995" y="4474646"/>
            <a:ext cx="1568700" cy="892692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A471A9B-3E70-DA4E-BED5-0424DF7EE4FB}"/>
              </a:ext>
            </a:extLst>
          </p:cNvPr>
          <p:cNvSpPr/>
          <p:nvPr/>
        </p:nvSpPr>
        <p:spPr bwMode="auto">
          <a:xfrm>
            <a:off x="5680995" y="3288464"/>
            <a:ext cx="1568700" cy="438986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62BB029-C330-A540-9AF6-D44CEAE74E03}"/>
              </a:ext>
            </a:extLst>
          </p:cNvPr>
          <p:cNvSpPr/>
          <p:nvPr/>
        </p:nvSpPr>
        <p:spPr bwMode="auto">
          <a:xfrm>
            <a:off x="3482975" y="4911823"/>
            <a:ext cx="1582320" cy="827088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885897-72A8-8649-B6D7-7DA1CE818A39}"/>
              </a:ext>
            </a:extLst>
          </p:cNvPr>
          <p:cNvSpPr/>
          <p:nvPr/>
        </p:nvSpPr>
        <p:spPr bwMode="auto">
          <a:xfrm>
            <a:off x="3482975" y="3305175"/>
            <a:ext cx="1582320" cy="827088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35" name="頁尾版面配置區 2">
            <a:extLst>
              <a:ext uri="{FF2B5EF4-FFF2-40B4-BE49-F238E27FC236}">
                <a16:creationId xmlns:a16="http://schemas.microsoft.com/office/drawing/2014/main" id="{2C14B77B-5B10-604B-932B-94AB387C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6" name="投影片編號版面配置區 3">
            <a:extLst>
              <a:ext uri="{FF2B5EF4-FFF2-40B4-BE49-F238E27FC236}">
                <a16:creationId xmlns:a16="http://schemas.microsoft.com/office/drawing/2014/main" id="{B1B15554-18A2-E244-83F9-D2B12041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60A4-B27E-8548-8B38-33F1B80CFBD4}" type="slidenum">
              <a:rPr lang="en-US" altLang="zh-TW"/>
              <a:pPr/>
              <a:t>26</a:t>
            </a:fld>
            <a:endParaRPr lang="en-US" altLang="zh-TW"/>
          </a:p>
        </p:txBody>
      </p:sp>
      <p:graphicFrame>
        <p:nvGraphicFramePr>
          <p:cNvPr id="64515" name="Object 1027">
            <a:extLst>
              <a:ext uri="{FF2B5EF4-FFF2-40B4-BE49-F238E27FC236}">
                <a16:creationId xmlns:a16="http://schemas.microsoft.com/office/drawing/2014/main" id="{BF899257-5838-EE42-B963-900EAF872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970293"/>
              </p:ext>
            </p:extLst>
          </p:nvPr>
        </p:nvGraphicFramePr>
        <p:xfrm>
          <a:off x="1298575" y="2895600"/>
          <a:ext cx="6738938" cy="366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03" name="文件" r:id="rId3" imgW="20256500" imgH="11036300" progId="Word.Document.8">
                  <p:embed/>
                </p:oleObj>
              </mc:Choice>
              <mc:Fallback>
                <p:oleObj name="文件" r:id="rId3" imgW="20256500" imgH="11036300" progId="Word.Document.8">
                  <p:embed/>
                  <p:pic>
                    <p:nvPicPr>
                      <p:cNvPr id="0" name="Object 102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2895600"/>
                        <a:ext cx="6738938" cy="366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516" name="Group 1028">
            <a:extLst>
              <a:ext uri="{FF2B5EF4-FFF2-40B4-BE49-F238E27FC236}">
                <a16:creationId xmlns:a16="http://schemas.microsoft.com/office/drawing/2014/main" id="{F3413B6D-A6A8-2C47-ADB8-8509B680949B}"/>
              </a:ext>
            </a:extLst>
          </p:cNvPr>
          <p:cNvGrpSpPr>
            <a:grpSpLocks/>
          </p:cNvGrpSpPr>
          <p:nvPr/>
        </p:nvGrpSpPr>
        <p:grpSpPr bwMode="auto">
          <a:xfrm>
            <a:off x="777875" y="954088"/>
            <a:ext cx="2854325" cy="2143125"/>
            <a:chOff x="636" y="409"/>
            <a:chExt cx="3240" cy="3461"/>
          </a:xfrm>
        </p:grpSpPr>
        <p:sp>
          <p:nvSpPr>
            <p:cNvPr id="64517" name="Oval 1029">
              <a:extLst>
                <a:ext uri="{FF2B5EF4-FFF2-40B4-BE49-F238E27FC236}">
                  <a16:creationId xmlns:a16="http://schemas.microsoft.com/office/drawing/2014/main" id="{C12F6827-0C17-1245-A6EE-32488F604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4518" name="Line 1030">
              <a:extLst>
                <a:ext uri="{FF2B5EF4-FFF2-40B4-BE49-F238E27FC236}">
                  <a16:creationId xmlns:a16="http://schemas.microsoft.com/office/drawing/2014/main" id="{40EC8ED4-86AD-A345-B9E3-6FFBC3B76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948"/>
              <a:ext cx="300" cy="4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19" name="Line 1031">
              <a:extLst>
                <a:ext uri="{FF2B5EF4-FFF2-40B4-BE49-F238E27FC236}">
                  <a16:creationId xmlns:a16="http://schemas.microsoft.com/office/drawing/2014/main" id="{D8F53234-BE2C-D54C-8107-62F3F37CE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" y="1704"/>
              <a:ext cx="204" cy="4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4520" name="Group 1032">
              <a:extLst>
                <a:ext uri="{FF2B5EF4-FFF2-40B4-BE49-F238E27FC236}">
                  <a16:creationId xmlns:a16="http://schemas.microsoft.com/office/drawing/2014/main" id="{F0E96B93-73E5-8C4C-8BFF-36B300AF0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612"/>
              <a:ext cx="960" cy="1824"/>
              <a:chOff x="852" y="1116"/>
              <a:chExt cx="960" cy="1824"/>
            </a:xfrm>
          </p:grpSpPr>
          <p:sp>
            <p:nvSpPr>
              <p:cNvPr id="64521" name="Oval 1033">
                <a:extLst>
                  <a:ext uri="{FF2B5EF4-FFF2-40B4-BE49-F238E27FC236}">
                    <a16:creationId xmlns:a16="http://schemas.microsoft.com/office/drawing/2014/main" id="{84B5CF19-B9ED-374C-99A3-F41CC1B17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64522" name="Oval 1034">
                <a:extLst>
                  <a:ext uri="{FF2B5EF4-FFF2-40B4-BE49-F238E27FC236}">
                    <a16:creationId xmlns:a16="http://schemas.microsoft.com/office/drawing/2014/main" id="{FE5DD728-4B4B-B042-A62E-CF51809F3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64523" name="Oval 1035">
                <a:extLst>
                  <a:ext uri="{FF2B5EF4-FFF2-40B4-BE49-F238E27FC236}">
                    <a16:creationId xmlns:a16="http://schemas.microsoft.com/office/drawing/2014/main" id="{71E0D75B-3B08-5348-A262-47147A667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64524" name="Line 1036">
                <a:extLst>
                  <a:ext uri="{FF2B5EF4-FFF2-40B4-BE49-F238E27FC236}">
                    <a16:creationId xmlns:a16="http://schemas.microsoft.com/office/drawing/2014/main" id="{3C24D9C4-34B1-8D40-BA20-0311F91A0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4525" name="Line 1037">
                <a:extLst>
                  <a:ext uri="{FF2B5EF4-FFF2-40B4-BE49-F238E27FC236}">
                    <a16:creationId xmlns:a16="http://schemas.microsoft.com/office/drawing/2014/main" id="{6768632C-740E-4747-BA05-B52D2037E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4526" name="Group 1038">
              <a:extLst>
                <a:ext uri="{FF2B5EF4-FFF2-40B4-BE49-F238E27FC236}">
                  <a16:creationId xmlns:a16="http://schemas.microsoft.com/office/drawing/2014/main" id="{FE0E89A0-C7A3-1546-A7D2-4CE60AAF7F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6" y="576"/>
              <a:ext cx="960" cy="1824"/>
              <a:chOff x="852" y="1116"/>
              <a:chExt cx="960" cy="1824"/>
            </a:xfrm>
          </p:grpSpPr>
          <p:sp>
            <p:nvSpPr>
              <p:cNvPr id="64527" name="Oval 1039">
                <a:extLst>
                  <a:ext uri="{FF2B5EF4-FFF2-40B4-BE49-F238E27FC236}">
                    <a16:creationId xmlns:a16="http://schemas.microsoft.com/office/drawing/2014/main" id="{497AD786-385B-DF49-A15F-330EEA7DE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64528" name="Oval 1040">
                <a:extLst>
                  <a:ext uri="{FF2B5EF4-FFF2-40B4-BE49-F238E27FC236}">
                    <a16:creationId xmlns:a16="http://schemas.microsoft.com/office/drawing/2014/main" id="{7A511283-CED3-304F-859D-28569D3DE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64529" name="Oval 1041">
                <a:extLst>
                  <a:ext uri="{FF2B5EF4-FFF2-40B4-BE49-F238E27FC236}">
                    <a16:creationId xmlns:a16="http://schemas.microsoft.com/office/drawing/2014/main" id="{FFF65CD8-5E9A-B14D-B211-C0AD67A4B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64530" name="Line 1042">
                <a:extLst>
                  <a:ext uri="{FF2B5EF4-FFF2-40B4-BE49-F238E27FC236}">
                    <a16:creationId xmlns:a16="http://schemas.microsoft.com/office/drawing/2014/main" id="{DBC3CDA5-ADE6-9A4F-A626-009B10DC7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4531" name="Line 1043">
                <a:extLst>
                  <a:ext uri="{FF2B5EF4-FFF2-40B4-BE49-F238E27FC236}">
                    <a16:creationId xmlns:a16="http://schemas.microsoft.com/office/drawing/2014/main" id="{A201951E-15E0-1044-B3AA-6911449CA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4532" name="Oval 1044">
              <a:extLst>
                <a:ext uri="{FF2B5EF4-FFF2-40B4-BE49-F238E27FC236}">
                  <a16:creationId xmlns:a16="http://schemas.microsoft.com/office/drawing/2014/main" id="{0F7D545E-1896-4B4C-9FC6-C80B602B7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2940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64533" name="Line 1045">
              <a:extLst>
                <a:ext uri="{FF2B5EF4-FFF2-40B4-BE49-F238E27FC236}">
                  <a16:creationId xmlns:a16="http://schemas.microsoft.com/office/drawing/2014/main" id="{22ACCFD6-2AAA-4046-85CC-841CFD4A3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388"/>
              <a:ext cx="252" cy="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34" name="Text Box 1046">
              <a:extLst>
                <a:ext uri="{FF2B5EF4-FFF2-40B4-BE49-F238E27FC236}">
                  <a16:creationId xmlns:a16="http://schemas.microsoft.com/office/drawing/2014/main" id="{46A03B59-F98B-7C4D-A55A-AB1131D8B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" y="409"/>
              <a:ext cx="209" cy="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4535" name="Rectangle 1047">
              <a:extLst>
                <a:ext uri="{FF2B5EF4-FFF2-40B4-BE49-F238E27FC236}">
                  <a16:creationId xmlns:a16="http://schemas.microsoft.com/office/drawing/2014/main" id="{079EBE68-133B-7045-B7FB-BBB015319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494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4536" name="Rectangle 1048">
              <a:extLst>
                <a:ext uri="{FF2B5EF4-FFF2-40B4-BE49-F238E27FC236}">
                  <a16:creationId xmlns:a16="http://schemas.microsoft.com/office/drawing/2014/main" id="{716433D9-95B8-144B-9448-BFF73939B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327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64537" name="Text Box 1049">
            <a:extLst>
              <a:ext uri="{FF2B5EF4-FFF2-40B4-BE49-F238E27FC236}">
                <a16:creationId xmlns:a16="http://schemas.microsoft.com/office/drawing/2014/main" id="{E8578133-B56C-4E4E-941E-4FBC53363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425" y="33051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64538" name="Text Box 1050">
            <a:extLst>
              <a:ext uri="{FF2B5EF4-FFF2-40B4-BE49-F238E27FC236}">
                <a16:creationId xmlns:a16="http://schemas.microsoft.com/office/drawing/2014/main" id="{9294E381-058C-5C49-BB45-E01A5902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425" y="4132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4539" name="Text Box 1051">
            <a:extLst>
              <a:ext uri="{FF2B5EF4-FFF2-40B4-BE49-F238E27FC236}">
                <a16:creationId xmlns:a16="http://schemas.microsoft.com/office/drawing/2014/main" id="{23FD9477-59D0-D94E-8D1F-C657FB1AA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013" y="49101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4540" name="Text Box 1052">
            <a:extLst>
              <a:ext uri="{FF2B5EF4-FFF2-40B4-BE49-F238E27FC236}">
                <a16:creationId xmlns:a16="http://schemas.microsoft.com/office/drawing/2014/main" id="{C052F539-921C-2C45-AA80-A6CFEBDF9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57038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4541" name="Text Box 1053">
            <a:extLst>
              <a:ext uri="{FF2B5EF4-FFF2-40B4-BE49-F238E27FC236}">
                <a16:creationId xmlns:a16="http://schemas.microsoft.com/office/drawing/2014/main" id="{4342497B-34F2-E740-92FA-59F83809E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513" y="32702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64542" name="Text Box 1054">
            <a:extLst>
              <a:ext uri="{FF2B5EF4-FFF2-40B4-BE49-F238E27FC236}">
                <a16:creationId xmlns:a16="http://schemas.microsoft.com/office/drawing/2014/main" id="{38C69BEC-BFA3-B646-AD44-E6230599C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513" y="36750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64543" name="Text Box 1055">
            <a:extLst>
              <a:ext uri="{FF2B5EF4-FFF2-40B4-BE49-F238E27FC236}">
                <a16:creationId xmlns:a16="http://schemas.microsoft.com/office/drawing/2014/main" id="{4ABBBAA7-BE7C-CE4D-9F85-A003C21D5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44513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64544" name="Text Box 1056">
            <a:extLst>
              <a:ext uri="{FF2B5EF4-FFF2-40B4-BE49-F238E27FC236}">
                <a16:creationId xmlns:a16="http://schemas.microsoft.com/office/drawing/2014/main" id="{C9971083-C912-D543-82AF-33321541E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52625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64545" name="Text Box 1057">
            <a:extLst>
              <a:ext uri="{FF2B5EF4-FFF2-40B4-BE49-F238E27FC236}">
                <a16:creationId xmlns:a16="http://schemas.microsoft.com/office/drawing/2014/main" id="{725DF5DD-F95D-D34B-AF6C-F7784D6B3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1296988"/>
            <a:ext cx="50403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node[0] … node[n-1]: starting point for vertices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node[n]: n+2e+1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node[n+1] … node[n+2e]: head node of edge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64546" name="Rectangle 1058">
            <a:extLst>
              <a:ext uri="{FF2B5EF4-FFF2-40B4-BE49-F238E27FC236}">
                <a16:creationId xmlns:a16="http://schemas.microsoft.com/office/drawing/2014/main" id="{AF5BC0DB-D409-D34C-A317-BCEBE918FC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68325" y="185738"/>
            <a:ext cx="7772400" cy="814387"/>
          </a:xfrm>
        </p:spPr>
        <p:txBody>
          <a:bodyPr/>
          <a:lstStyle/>
          <a:p>
            <a:pPr algn="ctr"/>
            <a:r>
              <a:rPr lang="en-US" altLang="zh-TW" sz="4000" dirty="0"/>
              <a:t>Sequential Representation</a:t>
            </a:r>
            <a:endParaRPr lang="en-US" altLang="zh-TW" sz="5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AFCBD9-F344-BF4C-AB11-535BDF8E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46EE72-4AA4-6B48-95FA-BB20F2AA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763-E0F8-7C4D-A337-1D324A04697C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2391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3C6A3C62-EF30-BA4E-BF3B-02C34ADC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C6E3FEA-A78A-0D47-8EA5-13279FCE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82A9-D1B5-FD4E-BF25-3BBB5C9337C2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58370" name="Rectangle 1026">
            <a:extLst>
              <a:ext uri="{FF2B5EF4-FFF2-40B4-BE49-F238E27FC236}">
                <a16:creationId xmlns:a16="http://schemas.microsoft.com/office/drawing/2014/main" id="{5DFACC53-1522-6B4A-8EA2-5E2290B04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14" y="0"/>
            <a:ext cx="81518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Adjacency Lists</a:t>
            </a:r>
          </a:p>
        </p:txBody>
      </p:sp>
      <p:sp>
        <p:nvSpPr>
          <p:cNvPr id="58371" name="Rectangle 1027">
            <a:extLst>
              <a:ext uri="{FF2B5EF4-FFF2-40B4-BE49-F238E27FC236}">
                <a16:creationId xmlns:a16="http://schemas.microsoft.com/office/drawing/2014/main" id="{95FE2FCE-0BF2-314C-8AE5-B4EC9293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143000"/>
            <a:ext cx="89916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Let G=(V, E) be a graph with </a:t>
            </a:r>
            <a:r>
              <a:rPr lang="en-US" altLang="zh-TW" i="1" dirty="0"/>
              <a:t>n</a:t>
            </a:r>
            <a:r>
              <a:rPr lang="en-US" altLang="zh-TW" dirty="0"/>
              <a:t> vertices</a:t>
            </a:r>
          </a:p>
          <a:p>
            <a:r>
              <a:rPr lang="en-US" altLang="zh-TW" dirty="0"/>
              <a:t>The </a:t>
            </a:r>
            <a:r>
              <a:rPr lang="en-US" altLang="zh-TW" i="1" dirty="0"/>
              <a:t>n</a:t>
            </a:r>
            <a:r>
              <a:rPr lang="en-US" altLang="zh-TW" dirty="0"/>
              <a:t> rows of the adjacency matrix are represented as </a:t>
            </a:r>
            <a:r>
              <a:rPr lang="en-US" altLang="zh-TW" i="1" dirty="0">
                <a:solidFill>
                  <a:srgbClr val="C00000"/>
                </a:solidFill>
              </a:rPr>
              <a:t>n</a:t>
            </a:r>
            <a:r>
              <a:rPr lang="en-US" altLang="zh-TW" dirty="0">
                <a:solidFill>
                  <a:srgbClr val="C00000"/>
                </a:solidFill>
              </a:rPr>
              <a:t> chains </a:t>
            </a:r>
          </a:p>
          <a:p>
            <a:r>
              <a:rPr lang="en-US" altLang="zh-TW" dirty="0"/>
              <a:t>The </a:t>
            </a:r>
            <a:r>
              <a:rPr lang="en-US" altLang="zh-TW" i="1" dirty="0"/>
              <a:t>data</a:t>
            </a:r>
            <a:r>
              <a:rPr lang="en-US" altLang="zh-TW" dirty="0"/>
              <a:t> field of a chain node stores the index of an adjacent node</a:t>
            </a:r>
          </a:p>
          <a:p>
            <a:r>
              <a:rPr lang="en-US" altLang="zh-TW" dirty="0"/>
              <a:t>An array </a:t>
            </a:r>
            <a:r>
              <a:rPr lang="en-US" altLang="zh-TW" i="1" dirty="0" err="1"/>
              <a:t>adjLists</a:t>
            </a:r>
            <a:r>
              <a:rPr lang="en-US" altLang="zh-TW" dirty="0"/>
              <a:t> is used so that we can access the </a:t>
            </a:r>
            <a:r>
              <a:rPr lang="en-US" altLang="zh-TW" dirty="0">
                <a:solidFill>
                  <a:srgbClr val="0070C0"/>
                </a:solidFill>
              </a:rPr>
              <a:t>adjacency list </a:t>
            </a:r>
            <a:r>
              <a:rPr lang="en-US" altLang="zh-TW" dirty="0"/>
              <a:t>for any vertex in O(1) time</a:t>
            </a:r>
          </a:p>
          <a:p>
            <a:r>
              <a:rPr lang="en-US" altLang="zh-TW" i="1" dirty="0" err="1"/>
              <a:t>adjLists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 is a pointer to the first node in the adjacency list for vertex </a:t>
            </a:r>
            <a:r>
              <a:rPr lang="en-US" altLang="zh-TW" i="1" dirty="0" err="1"/>
              <a:t>i</a:t>
            </a:r>
            <a:endParaRPr lang="en-US" altLang="zh-TW" i="1" dirty="0"/>
          </a:p>
        </p:txBody>
      </p:sp>
    </p:spTree>
    <p:extLst>
      <p:ext uri="{BB962C8B-B14F-4D97-AF65-F5344CB8AC3E}">
        <p14:creationId xmlns:p14="http://schemas.microsoft.com/office/powerpoint/2010/main" val="907732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C8869CCD-571B-B34D-96A4-173D46BD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EE5293C5-628D-5B42-8DF2-01A75524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7C6D-65B7-6C45-9F13-B27AA5E88FC7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4ED05A47-A2CD-9747-AA00-FCD7E519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38" y="309563"/>
            <a:ext cx="83994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Data Structures for Adjacency Lists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3B8B199-48A4-7943-A25E-4957B482B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2082132"/>
            <a:ext cx="88519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#define MAX_VERTICES 50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node *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nodePointer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node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vertex;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nodePointer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link;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nodePointer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graph[MAX_VERTICES];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n=0; /* vertices currently in use */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4CA0CB4A-6F20-9F4D-BD55-B39A7DED1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91" y="1402891"/>
            <a:ext cx="808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Each row in adjacency matrix is represented as an adjacency list.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46AC623C-84D4-554B-B610-E24B7E24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64DD617-B4E5-2244-934A-E8567508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43938-9ADE-AD4C-8A26-174EF6E22CA8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6FC748E-E2A7-2748-A888-90419D3C9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13324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>
                <a:solidFill>
                  <a:srgbClr val="0070C0"/>
                </a:solidFill>
              </a:rPr>
              <a:t>Degree of a vertex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the number of edges incident to it</a:t>
            </a:r>
          </a:p>
          <a:p>
            <a:r>
              <a:rPr lang="en-US" altLang="zh-TW" dirty="0"/>
              <a:t>Euler showed that</a:t>
            </a:r>
            <a:br>
              <a:rPr lang="en-US" altLang="zh-TW" dirty="0"/>
            </a:br>
            <a:r>
              <a:rPr lang="en-US" altLang="zh-TW" dirty="0"/>
              <a:t>there is a walk starting at any vertex, going through each edge exactly once and terminating at the start vertex </a:t>
            </a:r>
            <a:r>
              <a:rPr lang="en-US" altLang="zh-TW" b="1" dirty="0" err="1"/>
              <a:t>iff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the degree of each vertex is even</a:t>
            </a:r>
            <a:endParaRPr lang="en-US" altLang="zh-TW" dirty="0"/>
          </a:p>
          <a:p>
            <a:r>
              <a:rPr lang="en-US" altLang="zh-TW" dirty="0"/>
              <a:t>This walk is called Eulerian cycle</a:t>
            </a:r>
          </a:p>
          <a:p>
            <a:r>
              <a:rPr lang="en-US" altLang="zh-TW" dirty="0"/>
              <a:t>No Eulerian cycle for the Konigsberg bridge problem since all four vertices are of odd edges</a:t>
            </a:r>
          </a:p>
          <a:p>
            <a:endParaRPr lang="en-US" altLang="zh-TW" b="1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BDCC1A-98DD-A645-BBA7-378CBCBE7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13" y="159085"/>
            <a:ext cx="8220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Euler’s Graph</a:t>
            </a:r>
          </a:p>
        </p:txBody>
      </p:sp>
    </p:spTree>
    <p:extLst>
      <p:ext uri="{BB962C8B-B14F-4D97-AF65-F5344CB8AC3E}">
        <p14:creationId xmlns:p14="http://schemas.microsoft.com/office/powerpoint/2010/main" val="424681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投影片編號版面配置區 3">
            <a:extLst>
              <a:ext uri="{FF2B5EF4-FFF2-40B4-BE49-F238E27FC236}">
                <a16:creationId xmlns:a16="http://schemas.microsoft.com/office/drawing/2014/main" id="{68F4E9D4-C80F-4D48-A728-3FC713F6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2661-C68F-1A4D-A8D1-0C4D4E457E74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62541" name="Rectangle 77">
            <a:extLst>
              <a:ext uri="{FF2B5EF4-FFF2-40B4-BE49-F238E27FC236}">
                <a16:creationId xmlns:a16="http://schemas.microsoft.com/office/drawing/2014/main" id="{5352AFDE-F2C6-A041-8D5B-B95920790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19812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42" name="Group 78">
            <a:extLst>
              <a:ext uri="{FF2B5EF4-FFF2-40B4-BE49-F238E27FC236}">
                <a16:creationId xmlns:a16="http://schemas.microsoft.com/office/drawing/2014/main" id="{A3054E56-0A21-9E4E-A186-C0B3B3825559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1981200"/>
            <a:ext cx="700088" cy="327025"/>
            <a:chOff x="3827" y="1282"/>
            <a:chExt cx="441" cy="206"/>
          </a:xfrm>
        </p:grpSpPr>
        <p:sp>
          <p:nvSpPr>
            <p:cNvPr id="62543" name="Rectangle 79">
              <a:extLst>
                <a:ext uri="{FF2B5EF4-FFF2-40B4-BE49-F238E27FC236}">
                  <a16:creationId xmlns:a16="http://schemas.microsoft.com/office/drawing/2014/main" id="{3A1691A0-99AB-8F45-9A5E-8FA797DB4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128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44" name="Line 80">
              <a:extLst>
                <a:ext uri="{FF2B5EF4-FFF2-40B4-BE49-F238E27FC236}">
                  <a16:creationId xmlns:a16="http://schemas.microsoft.com/office/drawing/2014/main" id="{A5A62BAC-ADE7-134D-BFB6-C873B11050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2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45" name="Group 81">
            <a:extLst>
              <a:ext uri="{FF2B5EF4-FFF2-40B4-BE49-F238E27FC236}">
                <a16:creationId xmlns:a16="http://schemas.microsoft.com/office/drawing/2014/main" id="{0ED97E6D-0CFD-464E-9A28-69AB425E1524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1981200"/>
            <a:ext cx="700088" cy="327025"/>
            <a:chOff x="4499" y="1282"/>
            <a:chExt cx="441" cy="206"/>
          </a:xfrm>
        </p:grpSpPr>
        <p:sp>
          <p:nvSpPr>
            <p:cNvPr id="62546" name="Rectangle 82">
              <a:extLst>
                <a:ext uri="{FF2B5EF4-FFF2-40B4-BE49-F238E27FC236}">
                  <a16:creationId xmlns:a16="http://schemas.microsoft.com/office/drawing/2014/main" id="{9C048477-D4DF-2A4A-81E4-3E05EBB3B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128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47" name="Line 83">
              <a:extLst>
                <a:ext uri="{FF2B5EF4-FFF2-40B4-BE49-F238E27FC236}">
                  <a16:creationId xmlns:a16="http://schemas.microsoft.com/office/drawing/2014/main" id="{9DA98529-F512-6A4A-AE27-C8B7F5726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2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48" name="Line 84">
            <a:extLst>
              <a:ext uri="{FF2B5EF4-FFF2-40B4-BE49-F238E27FC236}">
                <a16:creationId xmlns:a16="http://schemas.microsoft.com/office/drawing/2014/main" id="{4338A65B-8DB1-3D42-8ACF-46604C3143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21558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49" name="Line 85">
            <a:extLst>
              <a:ext uri="{FF2B5EF4-FFF2-40B4-BE49-F238E27FC236}">
                <a16:creationId xmlns:a16="http://schemas.microsoft.com/office/drawing/2014/main" id="{414256FC-01C4-2343-A119-D5362E9B1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21558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50" name="Line 86">
            <a:extLst>
              <a:ext uri="{FF2B5EF4-FFF2-40B4-BE49-F238E27FC236}">
                <a16:creationId xmlns:a16="http://schemas.microsoft.com/office/drawing/2014/main" id="{A38164C9-6785-204B-A652-2C2F5FA6C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20034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51" name="Rectangle 87">
            <a:extLst>
              <a:ext uri="{FF2B5EF4-FFF2-40B4-BE49-F238E27FC236}">
                <a16:creationId xmlns:a16="http://schemas.microsoft.com/office/drawing/2014/main" id="{D8C04F2A-91E5-3F4C-A95C-DA737E3C6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24384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52" name="Group 88">
            <a:extLst>
              <a:ext uri="{FF2B5EF4-FFF2-40B4-BE49-F238E27FC236}">
                <a16:creationId xmlns:a16="http://schemas.microsoft.com/office/drawing/2014/main" id="{DD83A4FE-D711-AF45-AAF3-8D896A5E276D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2438400"/>
            <a:ext cx="700088" cy="327025"/>
            <a:chOff x="3827" y="1570"/>
            <a:chExt cx="441" cy="206"/>
          </a:xfrm>
        </p:grpSpPr>
        <p:sp>
          <p:nvSpPr>
            <p:cNvPr id="62553" name="Rectangle 89">
              <a:extLst>
                <a:ext uri="{FF2B5EF4-FFF2-40B4-BE49-F238E27FC236}">
                  <a16:creationId xmlns:a16="http://schemas.microsoft.com/office/drawing/2014/main" id="{8B504C99-9CDC-5149-8E4A-F64DB07D1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157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54" name="Line 90">
              <a:extLst>
                <a:ext uri="{FF2B5EF4-FFF2-40B4-BE49-F238E27FC236}">
                  <a16:creationId xmlns:a16="http://schemas.microsoft.com/office/drawing/2014/main" id="{84936546-0395-7642-BEF0-B9C2BB13E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55" name="Group 91">
            <a:extLst>
              <a:ext uri="{FF2B5EF4-FFF2-40B4-BE49-F238E27FC236}">
                <a16:creationId xmlns:a16="http://schemas.microsoft.com/office/drawing/2014/main" id="{B80E29E8-F8BD-8E4E-B3A3-9791AF0521A7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2438400"/>
            <a:ext cx="700088" cy="327025"/>
            <a:chOff x="4499" y="1570"/>
            <a:chExt cx="441" cy="206"/>
          </a:xfrm>
        </p:grpSpPr>
        <p:sp>
          <p:nvSpPr>
            <p:cNvPr id="62556" name="Rectangle 92">
              <a:extLst>
                <a:ext uri="{FF2B5EF4-FFF2-40B4-BE49-F238E27FC236}">
                  <a16:creationId xmlns:a16="http://schemas.microsoft.com/office/drawing/2014/main" id="{36B9DABB-DEF7-854F-A3AE-8B72B88B3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157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57" name="Line 93">
              <a:extLst>
                <a:ext uri="{FF2B5EF4-FFF2-40B4-BE49-F238E27FC236}">
                  <a16:creationId xmlns:a16="http://schemas.microsoft.com/office/drawing/2014/main" id="{3652C4EB-D121-1B47-A1AA-0A1412EC52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58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58" name="Line 94">
            <a:extLst>
              <a:ext uri="{FF2B5EF4-FFF2-40B4-BE49-F238E27FC236}">
                <a16:creationId xmlns:a16="http://schemas.microsoft.com/office/drawing/2014/main" id="{4A601A6E-FDAC-E145-93BA-5456BE9EC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26130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59" name="Line 95">
            <a:extLst>
              <a:ext uri="{FF2B5EF4-FFF2-40B4-BE49-F238E27FC236}">
                <a16:creationId xmlns:a16="http://schemas.microsoft.com/office/drawing/2014/main" id="{0FC0DCB5-7C77-7842-B13A-B340C43476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26130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60" name="Line 96">
            <a:extLst>
              <a:ext uri="{FF2B5EF4-FFF2-40B4-BE49-F238E27FC236}">
                <a16:creationId xmlns:a16="http://schemas.microsoft.com/office/drawing/2014/main" id="{ED0BC405-02BE-1E46-B8FC-8EF4700A8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24606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61" name="Rectangle 97">
            <a:extLst>
              <a:ext uri="{FF2B5EF4-FFF2-40B4-BE49-F238E27FC236}">
                <a16:creationId xmlns:a16="http://schemas.microsoft.com/office/drawing/2014/main" id="{8CECF580-B1CE-684F-9DAF-CC415FBF7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28956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62" name="Group 98">
            <a:extLst>
              <a:ext uri="{FF2B5EF4-FFF2-40B4-BE49-F238E27FC236}">
                <a16:creationId xmlns:a16="http://schemas.microsoft.com/office/drawing/2014/main" id="{72846249-DC28-A340-B8A3-C66CA2174152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2895600"/>
            <a:ext cx="700088" cy="327025"/>
            <a:chOff x="3827" y="1858"/>
            <a:chExt cx="441" cy="206"/>
          </a:xfrm>
        </p:grpSpPr>
        <p:sp>
          <p:nvSpPr>
            <p:cNvPr id="62563" name="Rectangle 99">
              <a:extLst>
                <a:ext uri="{FF2B5EF4-FFF2-40B4-BE49-F238E27FC236}">
                  <a16:creationId xmlns:a16="http://schemas.microsoft.com/office/drawing/2014/main" id="{021938D2-1830-9A4E-B91C-96A491C89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1858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64" name="Line 100">
              <a:extLst>
                <a:ext uri="{FF2B5EF4-FFF2-40B4-BE49-F238E27FC236}">
                  <a16:creationId xmlns:a16="http://schemas.microsoft.com/office/drawing/2014/main" id="{A66C81B2-D522-F84A-83A2-4DEBD5A90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8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65" name="Group 101">
            <a:extLst>
              <a:ext uri="{FF2B5EF4-FFF2-40B4-BE49-F238E27FC236}">
                <a16:creationId xmlns:a16="http://schemas.microsoft.com/office/drawing/2014/main" id="{2BC59BD1-4C63-6840-8442-14B405D3679D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2895600"/>
            <a:ext cx="700088" cy="327025"/>
            <a:chOff x="4499" y="1858"/>
            <a:chExt cx="441" cy="206"/>
          </a:xfrm>
        </p:grpSpPr>
        <p:sp>
          <p:nvSpPr>
            <p:cNvPr id="62566" name="Rectangle 102">
              <a:extLst>
                <a:ext uri="{FF2B5EF4-FFF2-40B4-BE49-F238E27FC236}">
                  <a16:creationId xmlns:a16="http://schemas.microsoft.com/office/drawing/2014/main" id="{ADCDA906-5544-D54A-80C7-86F152F5F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1858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67" name="Line 103">
              <a:extLst>
                <a:ext uri="{FF2B5EF4-FFF2-40B4-BE49-F238E27FC236}">
                  <a16:creationId xmlns:a16="http://schemas.microsoft.com/office/drawing/2014/main" id="{66B64E3F-EE6A-C242-B07D-D8B08A20F7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8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68" name="Line 104">
            <a:extLst>
              <a:ext uri="{FF2B5EF4-FFF2-40B4-BE49-F238E27FC236}">
                <a16:creationId xmlns:a16="http://schemas.microsoft.com/office/drawing/2014/main" id="{97CBE504-F225-AB47-93AB-94E1FC051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30702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69" name="Line 105">
            <a:extLst>
              <a:ext uri="{FF2B5EF4-FFF2-40B4-BE49-F238E27FC236}">
                <a16:creationId xmlns:a16="http://schemas.microsoft.com/office/drawing/2014/main" id="{625EBFBA-3E13-B247-BA3F-2D487594F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30702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70" name="Line 106">
            <a:extLst>
              <a:ext uri="{FF2B5EF4-FFF2-40B4-BE49-F238E27FC236}">
                <a16:creationId xmlns:a16="http://schemas.microsoft.com/office/drawing/2014/main" id="{B5E25547-C519-DA4F-A6A0-6217CB932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29178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71" name="Rectangle 107">
            <a:extLst>
              <a:ext uri="{FF2B5EF4-FFF2-40B4-BE49-F238E27FC236}">
                <a16:creationId xmlns:a16="http://schemas.microsoft.com/office/drawing/2014/main" id="{C776E94B-BB5A-484B-A1B4-B57EBDC63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33528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72" name="Group 108">
            <a:extLst>
              <a:ext uri="{FF2B5EF4-FFF2-40B4-BE49-F238E27FC236}">
                <a16:creationId xmlns:a16="http://schemas.microsoft.com/office/drawing/2014/main" id="{30EAF946-731B-FF40-B953-364B64AD7137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3352800"/>
            <a:ext cx="700088" cy="327025"/>
            <a:chOff x="3827" y="2146"/>
            <a:chExt cx="441" cy="206"/>
          </a:xfrm>
        </p:grpSpPr>
        <p:sp>
          <p:nvSpPr>
            <p:cNvPr id="62573" name="Rectangle 109">
              <a:extLst>
                <a:ext uri="{FF2B5EF4-FFF2-40B4-BE49-F238E27FC236}">
                  <a16:creationId xmlns:a16="http://schemas.microsoft.com/office/drawing/2014/main" id="{6BD2E2AE-273E-A74B-9D11-7AEB4D92F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2146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74" name="Line 110">
              <a:extLst>
                <a:ext uri="{FF2B5EF4-FFF2-40B4-BE49-F238E27FC236}">
                  <a16:creationId xmlns:a16="http://schemas.microsoft.com/office/drawing/2014/main" id="{2EB15186-6096-EE41-A9DA-C2B6B25E0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1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75" name="Group 111">
            <a:extLst>
              <a:ext uri="{FF2B5EF4-FFF2-40B4-BE49-F238E27FC236}">
                <a16:creationId xmlns:a16="http://schemas.microsoft.com/office/drawing/2014/main" id="{2B9AE323-9E6E-D74C-AB50-CBB83D9CABDF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3352800"/>
            <a:ext cx="700088" cy="327025"/>
            <a:chOff x="4499" y="2146"/>
            <a:chExt cx="441" cy="206"/>
          </a:xfrm>
        </p:grpSpPr>
        <p:sp>
          <p:nvSpPr>
            <p:cNvPr id="62576" name="Rectangle 112">
              <a:extLst>
                <a:ext uri="{FF2B5EF4-FFF2-40B4-BE49-F238E27FC236}">
                  <a16:creationId xmlns:a16="http://schemas.microsoft.com/office/drawing/2014/main" id="{A613035E-7452-9147-8167-04FBE7E8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2146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77" name="Line 113">
              <a:extLst>
                <a:ext uri="{FF2B5EF4-FFF2-40B4-BE49-F238E27FC236}">
                  <a16:creationId xmlns:a16="http://schemas.microsoft.com/office/drawing/2014/main" id="{6D64D099-0E3E-D74B-BB5B-BCE642771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1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78" name="Line 114">
            <a:extLst>
              <a:ext uri="{FF2B5EF4-FFF2-40B4-BE49-F238E27FC236}">
                <a16:creationId xmlns:a16="http://schemas.microsoft.com/office/drawing/2014/main" id="{11AA7C19-DF3C-FE46-80F7-D63FA36052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35274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79" name="Line 115">
            <a:extLst>
              <a:ext uri="{FF2B5EF4-FFF2-40B4-BE49-F238E27FC236}">
                <a16:creationId xmlns:a16="http://schemas.microsoft.com/office/drawing/2014/main" id="{5842D418-740C-D149-A9AB-F73F68CC3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35274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0" name="Line 116">
            <a:extLst>
              <a:ext uri="{FF2B5EF4-FFF2-40B4-BE49-F238E27FC236}">
                <a16:creationId xmlns:a16="http://schemas.microsoft.com/office/drawing/2014/main" id="{2F70F922-0D0D-B541-89BD-547EA3B7B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33750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1" name="Rectangle 117">
            <a:extLst>
              <a:ext uri="{FF2B5EF4-FFF2-40B4-BE49-F238E27FC236}">
                <a16:creationId xmlns:a16="http://schemas.microsoft.com/office/drawing/2014/main" id="{14B9B7D5-3240-134F-A1AD-E74E309BE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38100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82" name="Group 118">
            <a:extLst>
              <a:ext uri="{FF2B5EF4-FFF2-40B4-BE49-F238E27FC236}">
                <a16:creationId xmlns:a16="http://schemas.microsoft.com/office/drawing/2014/main" id="{9AB3343D-313B-C244-B45B-72D3F3EE9C45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3810000"/>
            <a:ext cx="700088" cy="327025"/>
            <a:chOff x="3827" y="2434"/>
            <a:chExt cx="441" cy="206"/>
          </a:xfrm>
        </p:grpSpPr>
        <p:sp>
          <p:nvSpPr>
            <p:cNvPr id="62583" name="Rectangle 119">
              <a:extLst>
                <a:ext uri="{FF2B5EF4-FFF2-40B4-BE49-F238E27FC236}">
                  <a16:creationId xmlns:a16="http://schemas.microsoft.com/office/drawing/2014/main" id="{709ACE2E-D0EC-9E46-BCE7-AC34DAA3D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2434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84" name="Line 120">
              <a:extLst>
                <a:ext uri="{FF2B5EF4-FFF2-40B4-BE49-F238E27FC236}">
                  <a16:creationId xmlns:a16="http://schemas.microsoft.com/office/drawing/2014/main" id="{751A5FC5-DF3D-4B4D-80D0-95F4D7D49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44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85" name="Line 121">
            <a:extLst>
              <a:ext uri="{FF2B5EF4-FFF2-40B4-BE49-F238E27FC236}">
                <a16:creationId xmlns:a16="http://schemas.microsoft.com/office/drawing/2014/main" id="{6CAB0084-77F8-184B-998F-6B0435495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39846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6" name="Line 122">
            <a:extLst>
              <a:ext uri="{FF2B5EF4-FFF2-40B4-BE49-F238E27FC236}">
                <a16:creationId xmlns:a16="http://schemas.microsoft.com/office/drawing/2014/main" id="{75A608B5-5BE0-344E-9998-27F9B315C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3263" y="38322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7" name="Rectangle 123">
            <a:extLst>
              <a:ext uri="{FF2B5EF4-FFF2-40B4-BE49-F238E27FC236}">
                <a16:creationId xmlns:a16="http://schemas.microsoft.com/office/drawing/2014/main" id="{5434103B-AE8F-FE48-9BED-02BEAD76D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42672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88" name="Group 124">
            <a:extLst>
              <a:ext uri="{FF2B5EF4-FFF2-40B4-BE49-F238E27FC236}">
                <a16:creationId xmlns:a16="http://schemas.microsoft.com/office/drawing/2014/main" id="{EE950FE4-B7CD-B440-B410-1BA272B1F9FD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4267200"/>
            <a:ext cx="700088" cy="327025"/>
            <a:chOff x="3827" y="2722"/>
            <a:chExt cx="441" cy="206"/>
          </a:xfrm>
        </p:grpSpPr>
        <p:sp>
          <p:nvSpPr>
            <p:cNvPr id="62589" name="Rectangle 125">
              <a:extLst>
                <a:ext uri="{FF2B5EF4-FFF2-40B4-BE49-F238E27FC236}">
                  <a16:creationId xmlns:a16="http://schemas.microsoft.com/office/drawing/2014/main" id="{31C5242E-58D9-FB46-BDC1-A0DA86875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272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90" name="Line 126">
              <a:extLst>
                <a:ext uri="{FF2B5EF4-FFF2-40B4-BE49-F238E27FC236}">
                  <a16:creationId xmlns:a16="http://schemas.microsoft.com/office/drawing/2014/main" id="{8C737450-BACB-B54C-AE09-7ACDA75B8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73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91" name="Group 127">
            <a:extLst>
              <a:ext uri="{FF2B5EF4-FFF2-40B4-BE49-F238E27FC236}">
                <a16:creationId xmlns:a16="http://schemas.microsoft.com/office/drawing/2014/main" id="{3E460185-6CF7-2248-A95C-4003DC7C235A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4267200"/>
            <a:ext cx="700088" cy="327025"/>
            <a:chOff x="4499" y="2722"/>
            <a:chExt cx="441" cy="206"/>
          </a:xfrm>
        </p:grpSpPr>
        <p:sp>
          <p:nvSpPr>
            <p:cNvPr id="62592" name="Rectangle 128">
              <a:extLst>
                <a:ext uri="{FF2B5EF4-FFF2-40B4-BE49-F238E27FC236}">
                  <a16:creationId xmlns:a16="http://schemas.microsoft.com/office/drawing/2014/main" id="{57829F43-39A3-2943-B4A4-EFBCE517F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272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93" name="Line 129">
              <a:extLst>
                <a:ext uri="{FF2B5EF4-FFF2-40B4-BE49-F238E27FC236}">
                  <a16:creationId xmlns:a16="http://schemas.microsoft.com/office/drawing/2014/main" id="{AFF0F8DD-0A3D-E94B-8342-A414F46F7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73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94" name="Line 130">
            <a:extLst>
              <a:ext uri="{FF2B5EF4-FFF2-40B4-BE49-F238E27FC236}">
                <a16:creationId xmlns:a16="http://schemas.microsoft.com/office/drawing/2014/main" id="{E977C4B5-FEDA-E441-99A5-791D4E0600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44418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95" name="Line 131">
            <a:extLst>
              <a:ext uri="{FF2B5EF4-FFF2-40B4-BE49-F238E27FC236}">
                <a16:creationId xmlns:a16="http://schemas.microsoft.com/office/drawing/2014/main" id="{6A698A85-4132-ED40-A0B7-B283735248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44418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96" name="Line 132">
            <a:extLst>
              <a:ext uri="{FF2B5EF4-FFF2-40B4-BE49-F238E27FC236}">
                <a16:creationId xmlns:a16="http://schemas.microsoft.com/office/drawing/2014/main" id="{B0FDB5AD-66B1-CA4F-84AB-47332F185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42894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97" name="Rectangle 133">
            <a:extLst>
              <a:ext uri="{FF2B5EF4-FFF2-40B4-BE49-F238E27FC236}">
                <a16:creationId xmlns:a16="http://schemas.microsoft.com/office/drawing/2014/main" id="{05C066C5-919B-5240-89FB-1E8DA11F8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47244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98" name="Group 134">
            <a:extLst>
              <a:ext uri="{FF2B5EF4-FFF2-40B4-BE49-F238E27FC236}">
                <a16:creationId xmlns:a16="http://schemas.microsoft.com/office/drawing/2014/main" id="{B252A07B-6450-E042-BA35-2391C0A3A0FC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4724400"/>
            <a:ext cx="700088" cy="327025"/>
            <a:chOff x="3827" y="3010"/>
            <a:chExt cx="441" cy="206"/>
          </a:xfrm>
        </p:grpSpPr>
        <p:sp>
          <p:nvSpPr>
            <p:cNvPr id="62599" name="Rectangle 135">
              <a:extLst>
                <a:ext uri="{FF2B5EF4-FFF2-40B4-BE49-F238E27FC236}">
                  <a16:creationId xmlns:a16="http://schemas.microsoft.com/office/drawing/2014/main" id="{B6ED58E2-8730-274B-8AA3-A65E8A3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301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00" name="Line 136">
              <a:extLst>
                <a:ext uri="{FF2B5EF4-FFF2-40B4-BE49-F238E27FC236}">
                  <a16:creationId xmlns:a16="http://schemas.microsoft.com/office/drawing/2014/main" id="{0D2E1CBE-2636-094B-8149-59C19B947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601" name="Group 137">
            <a:extLst>
              <a:ext uri="{FF2B5EF4-FFF2-40B4-BE49-F238E27FC236}">
                <a16:creationId xmlns:a16="http://schemas.microsoft.com/office/drawing/2014/main" id="{DA17E4F1-328F-AA44-82A7-433E858610A6}"/>
              </a:ext>
            </a:extLst>
          </p:cNvPr>
          <p:cNvGrpSpPr>
            <a:grpSpLocks/>
          </p:cNvGrpSpPr>
          <p:nvPr/>
        </p:nvGrpSpPr>
        <p:grpSpPr bwMode="auto">
          <a:xfrm>
            <a:off x="7718425" y="4724400"/>
            <a:ext cx="700088" cy="327025"/>
            <a:chOff x="4499" y="3010"/>
            <a:chExt cx="441" cy="206"/>
          </a:xfrm>
        </p:grpSpPr>
        <p:sp>
          <p:nvSpPr>
            <p:cNvPr id="62602" name="Rectangle 138">
              <a:extLst>
                <a:ext uri="{FF2B5EF4-FFF2-40B4-BE49-F238E27FC236}">
                  <a16:creationId xmlns:a16="http://schemas.microsoft.com/office/drawing/2014/main" id="{D5C9ED74-E782-BE47-BA5F-FE3B759B0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301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03" name="Line 139">
              <a:extLst>
                <a:ext uri="{FF2B5EF4-FFF2-40B4-BE49-F238E27FC236}">
                  <a16:creationId xmlns:a16="http://schemas.microsoft.com/office/drawing/2014/main" id="{8F28A270-429C-034C-AB40-184AB1154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604" name="Line 140">
            <a:extLst>
              <a:ext uri="{FF2B5EF4-FFF2-40B4-BE49-F238E27FC236}">
                <a16:creationId xmlns:a16="http://schemas.microsoft.com/office/drawing/2014/main" id="{7A0919D9-79D2-D248-86C3-82492F543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48990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05" name="Line 141">
            <a:extLst>
              <a:ext uri="{FF2B5EF4-FFF2-40B4-BE49-F238E27FC236}">
                <a16:creationId xmlns:a16="http://schemas.microsoft.com/office/drawing/2014/main" id="{E49D661C-A975-1944-9AE5-ACA181767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3" y="48990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06" name="Line 142">
            <a:extLst>
              <a:ext uri="{FF2B5EF4-FFF2-40B4-BE49-F238E27FC236}">
                <a16:creationId xmlns:a16="http://schemas.microsoft.com/office/drawing/2014/main" id="{08346EEF-F28A-AC44-9326-A7C624092B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3" y="47466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07" name="Rectangle 143">
            <a:extLst>
              <a:ext uri="{FF2B5EF4-FFF2-40B4-BE49-F238E27FC236}">
                <a16:creationId xmlns:a16="http://schemas.microsoft.com/office/drawing/2014/main" id="{D2CAD967-F3B4-CC48-8EE7-5D06969CA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51816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608" name="Group 144">
            <a:extLst>
              <a:ext uri="{FF2B5EF4-FFF2-40B4-BE49-F238E27FC236}">
                <a16:creationId xmlns:a16="http://schemas.microsoft.com/office/drawing/2014/main" id="{B565856D-0284-A540-B0EE-3495A5AFCBD5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5181600"/>
            <a:ext cx="700088" cy="327025"/>
            <a:chOff x="3827" y="3298"/>
            <a:chExt cx="441" cy="206"/>
          </a:xfrm>
        </p:grpSpPr>
        <p:sp>
          <p:nvSpPr>
            <p:cNvPr id="62609" name="Rectangle 145">
              <a:extLst>
                <a:ext uri="{FF2B5EF4-FFF2-40B4-BE49-F238E27FC236}">
                  <a16:creationId xmlns:a16="http://schemas.microsoft.com/office/drawing/2014/main" id="{52BC662C-953C-6A42-B0F7-129D22F91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3298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10" name="Line 146">
              <a:extLst>
                <a:ext uri="{FF2B5EF4-FFF2-40B4-BE49-F238E27FC236}">
                  <a16:creationId xmlns:a16="http://schemas.microsoft.com/office/drawing/2014/main" id="{0CC37DB8-5947-1D40-84EC-11E62C456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31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611" name="Line 147">
            <a:extLst>
              <a:ext uri="{FF2B5EF4-FFF2-40B4-BE49-F238E27FC236}">
                <a16:creationId xmlns:a16="http://schemas.microsoft.com/office/drawing/2014/main" id="{4F3D3A44-D276-474F-BF80-B6A4303A2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3" y="53562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12" name="Line 148">
            <a:extLst>
              <a:ext uri="{FF2B5EF4-FFF2-40B4-BE49-F238E27FC236}">
                <a16:creationId xmlns:a16="http://schemas.microsoft.com/office/drawing/2014/main" id="{07CAA30F-980C-6D4D-9926-6B6CC154A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3263" y="52038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15" name="Rectangle 151">
            <a:extLst>
              <a:ext uri="{FF2B5EF4-FFF2-40B4-BE49-F238E27FC236}">
                <a16:creationId xmlns:a16="http://schemas.microsoft.com/office/drawing/2014/main" id="{7C1DF00E-3BE8-914F-AE3E-FFC409DFE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1955800"/>
            <a:ext cx="361950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62633" name="Rectangle 169">
            <a:extLst>
              <a:ext uri="{FF2B5EF4-FFF2-40B4-BE49-F238E27FC236}">
                <a16:creationId xmlns:a16="http://schemas.microsoft.com/office/drawing/2014/main" id="{EB70700B-FB4D-F041-880B-C3A6D6E5C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613" y="19192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2634" name="Rectangle 170">
            <a:extLst>
              <a:ext uri="{FF2B5EF4-FFF2-40B4-BE49-F238E27FC236}">
                <a16:creationId xmlns:a16="http://schemas.microsoft.com/office/drawing/2014/main" id="{59AD19CD-595D-3845-89B9-3612EF50A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650" y="19335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2635" name="Rectangle 171">
            <a:extLst>
              <a:ext uri="{FF2B5EF4-FFF2-40B4-BE49-F238E27FC236}">
                <a16:creationId xmlns:a16="http://schemas.microsoft.com/office/drawing/2014/main" id="{BD283A8F-60E9-CC4D-B8A5-6A8BB2DC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900" y="23812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62636" name="Rectangle 172">
            <a:extLst>
              <a:ext uri="{FF2B5EF4-FFF2-40B4-BE49-F238E27FC236}">
                <a16:creationId xmlns:a16="http://schemas.microsoft.com/office/drawing/2014/main" id="{77DE43DA-401B-3143-BBA8-EA9EA953A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063" y="238283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2637" name="Rectangle 173">
            <a:extLst>
              <a:ext uri="{FF2B5EF4-FFF2-40B4-BE49-F238E27FC236}">
                <a16:creationId xmlns:a16="http://schemas.microsoft.com/office/drawing/2014/main" id="{304D2928-EF42-AE49-A23E-40E1AE928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432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62638" name="Rectangle 174">
            <a:extLst>
              <a:ext uri="{FF2B5EF4-FFF2-40B4-BE49-F238E27FC236}">
                <a16:creationId xmlns:a16="http://schemas.microsoft.com/office/drawing/2014/main" id="{DF22729E-D1DF-104F-B249-23D697CD7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363" y="28448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2639" name="Rectangle 175">
            <a:extLst>
              <a:ext uri="{FF2B5EF4-FFF2-40B4-BE49-F238E27FC236}">
                <a16:creationId xmlns:a16="http://schemas.microsoft.com/office/drawing/2014/main" id="{382E183D-3846-A748-824A-D83DD5E5A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32940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2640" name="Rectangle 176">
            <a:extLst>
              <a:ext uri="{FF2B5EF4-FFF2-40B4-BE49-F238E27FC236}">
                <a16:creationId xmlns:a16="http://schemas.microsoft.com/office/drawing/2014/main" id="{93D8AEE1-6355-5F44-8C7F-3A5622366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32940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2641" name="Rectangle 177">
            <a:extLst>
              <a:ext uri="{FF2B5EF4-FFF2-40B4-BE49-F238E27FC236}">
                <a16:creationId xmlns:a16="http://schemas.microsoft.com/office/drawing/2014/main" id="{ECD997F4-6A72-CF49-A565-67CA448ED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613" y="375602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62642" name="Rectangle 178">
            <a:extLst>
              <a:ext uri="{FF2B5EF4-FFF2-40B4-BE49-F238E27FC236}">
                <a16:creationId xmlns:a16="http://schemas.microsoft.com/office/drawing/2014/main" id="{1190DBCF-D427-1E4C-A1C1-5045AD2E2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5913" y="42322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62643" name="Rectangle 179">
            <a:extLst>
              <a:ext uri="{FF2B5EF4-FFF2-40B4-BE49-F238E27FC236}">
                <a16:creationId xmlns:a16="http://schemas.microsoft.com/office/drawing/2014/main" id="{CFC60458-C40C-7C49-BB3B-67B73687A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7950" y="42052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62644" name="Rectangle 180">
            <a:extLst>
              <a:ext uri="{FF2B5EF4-FFF2-40B4-BE49-F238E27FC236}">
                <a16:creationId xmlns:a16="http://schemas.microsoft.com/office/drawing/2014/main" id="{01AB350A-3A27-1741-9F6E-6F30E2B4B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6672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62645" name="Rectangle 181">
            <a:extLst>
              <a:ext uri="{FF2B5EF4-FFF2-40B4-BE49-F238E27FC236}">
                <a16:creationId xmlns:a16="http://schemas.microsoft.com/office/drawing/2014/main" id="{F464723F-A0CB-C246-94DE-544E49469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46672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62646" name="Rectangle 182">
            <a:extLst>
              <a:ext uri="{FF2B5EF4-FFF2-40B4-BE49-F238E27FC236}">
                <a16:creationId xmlns:a16="http://schemas.microsoft.com/office/drawing/2014/main" id="{48ECAC7F-21B9-2C44-A5EA-6850025CD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513873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62647" name="Rectangle 183">
            <a:extLst>
              <a:ext uri="{FF2B5EF4-FFF2-40B4-BE49-F238E27FC236}">
                <a16:creationId xmlns:a16="http://schemas.microsoft.com/office/drawing/2014/main" id="{01C57E24-C36B-1749-ADCA-7B89A6163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425" y="5629275"/>
            <a:ext cx="56586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99B6A53-39B4-4F44-BDD5-81C308EE8DFB}"/>
              </a:ext>
            </a:extLst>
          </p:cNvPr>
          <p:cNvGrpSpPr/>
          <p:nvPr/>
        </p:nvGrpSpPr>
        <p:grpSpPr>
          <a:xfrm>
            <a:off x="398462" y="44532"/>
            <a:ext cx="3902075" cy="3825875"/>
            <a:chOff x="865188" y="0"/>
            <a:chExt cx="3902075" cy="3825875"/>
          </a:xfrm>
        </p:grpSpPr>
        <p:sp>
          <p:nvSpPr>
            <p:cNvPr id="62467" name="Rectangle 3">
              <a:extLst>
                <a:ext uri="{FF2B5EF4-FFF2-40B4-BE49-F238E27FC236}">
                  <a16:creationId xmlns:a16="http://schemas.microsoft.com/office/drawing/2014/main" id="{D351D93B-C063-B14C-B35E-FB92749E6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19812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468" name="Group 4">
              <a:extLst>
                <a:ext uri="{FF2B5EF4-FFF2-40B4-BE49-F238E27FC236}">
                  <a16:creationId xmlns:a16="http://schemas.microsoft.com/office/drawing/2014/main" id="{65B6AFD6-F520-0146-BB36-56DD06137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1981200"/>
              <a:ext cx="700088" cy="327025"/>
              <a:chOff x="947" y="1282"/>
              <a:chExt cx="441" cy="206"/>
            </a:xfrm>
          </p:grpSpPr>
          <p:sp>
            <p:nvSpPr>
              <p:cNvPr id="62469" name="Rectangle 5">
                <a:extLst>
                  <a:ext uri="{FF2B5EF4-FFF2-40B4-BE49-F238E27FC236}">
                    <a16:creationId xmlns:a16="http://schemas.microsoft.com/office/drawing/2014/main" id="{37A7A067-AC0B-AD4D-8B0F-7AD47852A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28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024FE063-2843-D74F-9B2B-1AF664FC2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29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71" name="Group 7">
              <a:extLst>
                <a:ext uri="{FF2B5EF4-FFF2-40B4-BE49-F238E27FC236}">
                  <a16:creationId xmlns:a16="http://schemas.microsoft.com/office/drawing/2014/main" id="{5B1BF9ED-44C1-0E4D-BF59-20C2A8590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1981200"/>
              <a:ext cx="700088" cy="327025"/>
              <a:chOff x="1571" y="1282"/>
              <a:chExt cx="441" cy="206"/>
            </a:xfrm>
          </p:grpSpPr>
          <p:sp>
            <p:nvSpPr>
              <p:cNvPr id="62472" name="Rectangle 8">
                <a:extLst>
                  <a:ext uri="{FF2B5EF4-FFF2-40B4-BE49-F238E27FC236}">
                    <a16:creationId xmlns:a16="http://schemas.microsoft.com/office/drawing/2014/main" id="{CD901DB8-1C2B-0541-B87E-7A9B50BB8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128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73" name="Line 9">
                <a:extLst>
                  <a:ext uri="{FF2B5EF4-FFF2-40B4-BE49-F238E27FC236}">
                    <a16:creationId xmlns:a16="http://schemas.microsoft.com/office/drawing/2014/main" id="{53F746A0-C9E3-7443-AC87-448C17F9E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29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74" name="Group 10">
              <a:extLst>
                <a:ext uri="{FF2B5EF4-FFF2-40B4-BE49-F238E27FC236}">
                  <a16:creationId xmlns:a16="http://schemas.microsoft.com/office/drawing/2014/main" id="{5D07CAF3-94D9-334F-8D11-EC961E119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1981200"/>
              <a:ext cx="700088" cy="327025"/>
              <a:chOff x="2195" y="1282"/>
              <a:chExt cx="441" cy="206"/>
            </a:xfrm>
          </p:grpSpPr>
          <p:sp>
            <p:nvSpPr>
              <p:cNvPr id="62475" name="Rectangle 11">
                <a:extLst>
                  <a:ext uri="{FF2B5EF4-FFF2-40B4-BE49-F238E27FC236}">
                    <a16:creationId xmlns:a16="http://schemas.microsoft.com/office/drawing/2014/main" id="{3770869C-E749-3D46-9561-F6BD7FA5B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128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76" name="Line 12">
                <a:extLst>
                  <a:ext uri="{FF2B5EF4-FFF2-40B4-BE49-F238E27FC236}">
                    <a16:creationId xmlns:a16="http://schemas.microsoft.com/office/drawing/2014/main" id="{352C87A8-7B08-814E-927D-51C5D74DEA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29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477" name="Line 13">
              <a:extLst>
                <a:ext uri="{FF2B5EF4-FFF2-40B4-BE49-F238E27FC236}">
                  <a16:creationId xmlns:a16="http://schemas.microsoft.com/office/drawing/2014/main" id="{A472CB31-4187-1F43-B720-EE2C990F2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2155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78" name="Line 14">
              <a:extLst>
                <a:ext uri="{FF2B5EF4-FFF2-40B4-BE49-F238E27FC236}">
                  <a16:creationId xmlns:a16="http://schemas.microsoft.com/office/drawing/2014/main" id="{08EA485B-4032-B94A-9913-42D13935FF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2155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79" name="Line 15">
              <a:extLst>
                <a:ext uri="{FF2B5EF4-FFF2-40B4-BE49-F238E27FC236}">
                  <a16:creationId xmlns:a16="http://schemas.microsoft.com/office/drawing/2014/main" id="{DD1B0A72-9DAF-BE43-ACCE-C326976282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2155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80" name="Line 16">
              <a:extLst>
                <a:ext uri="{FF2B5EF4-FFF2-40B4-BE49-F238E27FC236}">
                  <a16:creationId xmlns:a16="http://schemas.microsoft.com/office/drawing/2014/main" id="{E191C5D2-57B8-A945-BA45-F304C25226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20034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81" name="Rectangle 17">
              <a:extLst>
                <a:ext uri="{FF2B5EF4-FFF2-40B4-BE49-F238E27FC236}">
                  <a16:creationId xmlns:a16="http://schemas.microsoft.com/office/drawing/2014/main" id="{E5B9453A-52CB-8C4E-B837-7AD97A0A0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24384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482" name="Group 18">
              <a:extLst>
                <a:ext uri="{FF2B5EF4-FFF2-40B4-BE49-F238E27FC236}">
                  <a16:creationId xmlns:a16="http://schemas.microsoft.com/office/drawing/2014/main" id="{BBDE09A1-09D2-E941-9B98-1C815400FE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2438400"/>
              <a:ext cx="700088" cy="327025"/>
              <a:chOff x="947" y="1570"/>
              <a:chExt cx="441" cy="206"/>
            </a:xfrm>
          </p:grpSpPr>
          <p:sp>
            <p:nvSpPr>
              <p:cNvPr id="62483" name="Rectangle 19">
                <a:extLst>
                  <a:ext uri="{FF2B5EF4-FFF2-40B4-BE49-F238E27FC236}">
                    <a16:creationId xmlns:a16="http://schemas.microsoft.com/office/drawing/2014/main" id="{D798DC41-C6A3-5443-AF63-6B2108EFD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570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84" name="Line 20">
                <a:extLst>
                  <a:ext uri="{FF2B5EF4-FFF2-40B4-BE49-F238E27FC236}">
                    <a16:creationId xmlns:a16="http://schemas.microsoft.com/office/drawing/2014/main" id="{DFF3D042-2F7C-3E42-B221-61A4F4102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5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85" name="Group 21">
              <a:extLst>
                <a:ext uri="{FF2B5EF4-FFF2-40B4-BE49-F238E27FC236}">
                  <a16:creationId xmlns:a16="http://schemas.microsoft.com/office/drawing/2014/main" id="{AF0EA210-4A20-F045-B4D8-B750E62429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2438400"/>
              <a:ext cx="700088" cy="327025"/>
              <a:chOff x="1571" y="1570"/>
              <a:chExt cx="441" cy="206"/>
            </a:xfrm>
          </p:grpSpPr>
          <p:sp>
            <p:nvSpPr>
              <p:cNvPr id="62486" name="Rectangle 22">
                <a:extLst>
                  <a:ext uri="{FF2B5EF4-FFF2-40B4-BE49-F238E27FC236}">
                    <a16:creationId xmlns:a16="http://schemas.microsoft.com/office/drawing/2014/main" id="{C8DBF5BE-7049-8244-88C1-AED46D001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1570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87" name="Line 23">
                <a:extLst>
                  <a:ext uri="{FF2B5EF4-FFF2-40B4-BE49-F238E27FC236}">
                    <a16:creationId xmlns:a16="http://schemas.microsoft.com/office/drawing/2014/main" id="{8228F2F5-686A-4845-AEEB-DF9E3F35D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5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88" name="Group 24">
              <a:extLst>
                <a:ext uri="{FF2B5EF4-FFF2-40B4-BE49-F238E27FC236}">
                  <a16:creationId xmlns:a16="http://schemas.microsoft.com/office/drawing/2014/main" id="{5997F176-977F-364D-81EC-156D5C9281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2438400"/>
              <a:ext cx="700088" cy="327025"/>
              <a:chOff x="2195" y="1570"/>
              <a:chExt cx="441" cy="206"/>
            </a:xfrm>
          </p:grpSpPr>
          <p:sp>
            <p:nvSpPr>
              <p:cNvPr id="62489" name="Rectangle 25">
                <a:extLst>
                  <a:ext uri="{FF2B5EF4-FFF2-40B4-BE49-F238E27FC236}">
                    <a16:creationId xmlns:a16="http://schemas.microsoft.com/office/drawing/2014/main" id="{6CFA8799-D579-1240-B80F-BA75397DA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1570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90" name="Line 26">
                <a:extLst>
                  <a:ext uri="{FF2B5EF4-FFF2-40B4-BE49-F238E27FC236}">
                    <a16:creationId xmlns:a16="http://schemas.microsoft.com/office/drawing/2014/main" id="{8CF9F1BF-C40A-2547-8D2B-F3C160DD1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5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491" name="Line 27">
              <a:extLst>
                <a:ext uri="{FF2B5EF4-FFF2-40B4-BE49-F238E27FC236}">
                  <a16:creationId xmlns:a16="http://schemas.microsoft.com/office/drawing/2014/main" id="{5DB71350-42D9-EB4D-868D-EBB429E63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26130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2" name="Line 28">
              <a:extLst>
                <a:ext uri="{FF2B5EF4-FFF2-40B4-BE49-F238E27FC236}">
                  <a16:creationId xmlns:a16="http://schemas.microsoft.com/office/drawing/2014/main" id="{73F3C264-38FE-DE44-8ADE-DC5CD4FA6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26130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3" name="Line 29">
              <a:extLst>
                <a:ext uri="{FF2B5EF4-FFF2-40B4-BE49-F238E27FC236}">
                  <a16:creationId xmlns:a16="http://schemas.microsoft.com/office/drawing/2014/main" id="{91CC85D3-E144-5142-B9A2-11C329B85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26130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4" name="Line 30">
              <a:extLst>
                <a:ext uri="{FF2B5EF4-FFF2-40B4-BE49-F238E27FC236}">
                  <a16:creationId xmlns:a16="http://schemas.microsoft.com/office/drawing/2014/main" id="{A03D3E44-861D-1947-BD85-4FBE9D054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24606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5" name="Rectangle 31">
              <a:extLst>
                <a:ext uri="{FF2B5EF4-FFF2-40B4-BE49-F238E27FC236}">
                  <a16:creationId xmlns:a16="http://schemas.microsoft.com/office/drawing/2014/main" id="{BD39E549-3115-1343-98F4-3078F1B8F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28956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496" name="Group 32">
              <a:extLst>
                <a:ext uri="{FF2B5EF4-FFF2-40B4-BE49-F238E27FC236}">
                  <a16:creationId xmlns:a16="http://schemas.microsoft.com/office/drawing/2014/main" id="{F3BB575E-63A3-7C43-86BB-F2B90602D1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2895600"/>
              <a:ext cx="700088" cy="327025"/>
              <a:chOff x="947" y="1858"/>
              <a:chExt cx="441" cy="206"/>
            </a:xfrm>
          </p:grpSpPr>
          <p:sp>
            <p:nvSpPr>
              <p:cNvPr id="62497" name="Rectangle 33">
                <a:extLst>
                  <a:ext uri="{FF2B5EF4-FFF2-40B4-BE49-F238E27FC236}">
                    <a16:creationId xmlns:a16="http://schemas.microsoft.com/office/drawing/2014/main" id="{4989278F-ADF4-BF47-918E-B38FFEBAD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858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98" name="Line 34">
                <a:extLst>
                  <a:ext uri="{FF2B5EF4-FFF2-40B4-BE49-F238E27FC236}">
                    <a16:creationId xmlns:a16="http://schemas.microsoft.com/office/drawing/2014/main" id="{66B1D8E4-4C45-F34B-941F-7700097B8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87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99" name="Group 35">
              <a:extLst>
                <a:ext uri="{FF2B5EF4-FFF2-40B4-BE49-F238E27FC236}">
                  <a16:creationId xmlns:a16="http://schemas.microsoft.com/office/drawing/2014/main" id="{579279A1-FEC4-B34E-AD3E-444443C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2895600"/>
              <a:ext cx="700088" cy="327025"/>
              <a:chOff x="1571" y="1858"/>
              <a:chExt cx="441" cy="206"/>
            </a:xfrm>
          </p:grpSpPr>
          <p:sp>
            <p:nvSpPr>
              <p:cNvPr id="62500" name="Rectangle 36">
                <a:extLst>
                  <a:ext uri="{FF2B5EF4-FFF2-40B4-BE49-F238E27FC236}">
                    <a16:creationId xmlns:a16="http://schemas.microsoft.com/office/drawing/2014/main" id="{9CB6BD72-7D26-344A-AC1E-AF1D951D4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1858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01" name="Line 37">
                <a:extLst>
                  <a:ext uri="{FF2B5EF4-FFF2-40B4-BE49-F238E27FC236}">
                    <a16:creationId xmlns:a16="http://schemas.microsoft.com/office/drawing/2014/main" id="{D895034B-4572-494B-986A-7E96E3DCC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02" name="Group 38">
              <a:extLst>
                <a:ext uri="{FF2B5EF4-FFF2-40B4-BE49-F238E27FC236}">
                  <a16:creationId xmlns:a16="http://schemas.microsoft.com/office/drawing/2014/main" id="{DAF8C781-2F52-DC4D-A50B-467AF80758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2895600"/>
              <a:ext cx="700088" cy="327025"/>
              <a:chOff x="2195" y="1858"/>
              <a:chExt cx="441" cy="206"/>
            </a:xfrm>
          </p:grpSpPr>
          <p:sp>
            <p:nvSpPr>
              <p:cNvPr id="62503" name="Rectangle 39">
                <a:extLst>
                  <a:ext uri="{FF2B5EF4-FFF2-40B4-BE49-F238E27FC236}">
                    <a16:creationId xmlns:a16="http://schemas.microsoft.com/office/drawing/2014/main" id="{3DE4F107-4D8A-6547-847B-2E479BAB0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1858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04" name="Line 40">
                <a:extLst>
                  <a:ext uri="{FF2B5EF4-FFF2-40B4-BE49-F238E27FC236}">
                    <a16:creationId xmlns:a16="http://schemas.microsoft.com/office/drawing/2014/main" id="{59C812FF-F14A-E448-B458-40240FFC5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05" name="Line 41">
              <a:extLst>
                <a:ext uri="{FF2B5EF4-FFF2-40B4-BE49-F238E27FC236}">
                  <a16:creationId xmlns:a16="http://schemas.microsoft.com/office/drawing/2014/main" id="{8D116F05-FCA7-5143-A8A8-D1EBE30DC6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30702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6" name="Line 42">
              <a:extLst>
                <a:ext uri="{FF2B5EF4-FFF2-40B4-BE49-F238E27FC236}">
                  <a16:creationId xmlns:a16="http://schemas.microsoft.com/office/drawing/2014/main" id="{B0E11396-B579-3B47-BCF6-732CD7EE8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30702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7" name="Line 43">
              <a:extLst>
                <a:ext uri="{FF2B5EF4-FFF2-40B4-BE49-F238E27FC236}">
                  <a16:creationId xmlns:a16="http://schemas.microsoft.com/office/drawing/2014/main" id="{97A2ACDD-85B8-ED49-9A20-E5E326006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30702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8" name="Line 44">
              <a:extLst>
                <a:ext uri="{FF2B5EF4-FFF2-40B4-BE49-F238E27FC236}">
                  <a16:creationId xmlns:a16="http://schemas.microsoft.com/office/drawing/2014/main" id="{DDFB2373-383B-474D-BAD2-DEC627B2E5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29178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9" name="Rectangle 45">
              <a:extLst>
                <a:ext uri="{FF2B5EF4-FFF2-40B4-BE49-F238E27FC236}">
                  <a16:creationId xmlns:a16="http://schemas.microsoft.com/office/drawing/2014/main" id="{ABB8A3EA-54DD-5F4B-A5DA-DE8FCF7BC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33528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510" name="Group 46">
              <a:extLst>
                <a:ext uri="{FF2B5EF4-FFF2-40B4-BE49-F238E27FC236}">
                  <a16:creationId xmlns:a16="http://schemas.microsoft.com/office/drawing/2014/main" id="{8AC05B37-81F5-2A42-89BA-E7866291B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3352800"/>
              <a:ext cx="700088" cy="327025"/>
              <a:chOff x="947" y="2146"/>
              <a:chExt cx="441" cy="206"/>
            </a:xfrm>
          </p:grpSpPr>
          <p:sp>
            <p:nvSpPr>
              <p:cNvPr id="62511" name="Rectangle 47">
                <a:extLst>
                  <a:ext uri="{FF2B5EF4-FFF2-40B4-BE49-F238E27FC236}">
                    <a16:creationId xmlns:a16="http://schemas.microsoft.com/office/drawing/2014/main" id="{7C58B64F-C313-EB4D-A1BD-5395131AC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2146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12" name="Line 48">
                <a:extLst>
                  <a:ext uri="{FF2B5EF4-FFF2-40B4-BE49-F238E27FC236}">
                    <a16:creationId xmlns:a16="http://schemas.microsoft.com/office/drawing/2014/main" id="{2F95719D-EAB8-7A45-87E6-B8FFF405A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13" name="Group 49">
              <a:extLst>
                <a:ext uri="{FF2B5EF4-FFF2-40B4-BE49-F238E27FC236}">
                  <a16:creationId xmlns:a16="http://schemas.microsoft.com/office/drawing/2014/main" id="{94EEE7C8-B4C7-6649-86DF-927C02435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3352800"/>
              <a:ext cx="700088" cy="327025"/>
              <a:chOff x="1571" y="2146"/>
              <a:chExt cx="441" cy="206"/>
            </a:xfrm>
          </p:grpSpPr>
          <p:sp>
            <p:nvSpPr>
              <p:cNvPr id="62514" name="Rectangle 50">
                <a:extLst>
                  <a:ext uri="{FF2B5EF4-FFF2-40B4-BE49-F238E27FC236}">
                    <a16:creationId xmlns:a16="http://schemas.microsoft.com/office/drawing/2014/main" id="{B0B73FF4-A1FE-4449-B5AA-6A1FC18F7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2146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15" name="Line 51">
                <a:extLst>
                  <a:ext uri="{FF2B5EF4-FFF2-40B4-BE49-F238E27FC236}">
                    <a16:creationId xmlns:a16="http://schemas.microsoft.com/office/drawing/2014/main" id="{E34DCA3F-8352-7241-A70B-E6AC53985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16" name="Group 52">
              <a:extLst>
                <a:ext uri="{FF2B5EF4-FFF2-40B4-BE49-F238E27FC236}">
                  <a16:creationId xmlns:a16="http://schemas.microsoft.com/office/drawing/2014/main" id="{628A412E-C8AF-F449-986E-FE0FA8427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3352800"/>
              <a:ext cx="700088" cy="327025"/>
              <a:chOff x="2195" y="2146"/>
              <a:chExt cx="441" cy="206"/>
            </a:xfrm>
          </p:grpSpPr>
          <p:sp>
            <p:nvSpPr>
              <p:cNvPr id="62517" name="Rectangle 53">
                <a:extLst>
                  <a:ext uri="{FF2B5EF4-FFF2-40B4-BE49-F238E27FC236}">
                    <a16:creationId xmlns:a16="http://schemas.microsoft.com/office/drawing/2014/main" id="{452C4910-4D51-354C-9033-FBDF658B1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2146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18" name="Line 54">
                <a:extLst>
                  <a:ext uri="{FF2B5EF4-FFF2-40B4-BE49-F238E27FC236}">
                    <a16:creationId xmlns:a16="http://schemas.microsoft.com/office/drawing/2014/main" id="{24F6C2B4-5653-2048-8B50-C76D544F8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19" name="Line 55">
              <a:extLst>
                <a:ext uri="{FF2B5EF4-FFF2-40B4-BE49-F238E27FC236}">
                  <a16:creationId xmlns:a16="http://schemas.microsoft.com/office/drawing/2014/main" id="{78F57982-41EE-734F-AB98-E25342F56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35274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0" name="Line 56">
              <a:extLst>
                <a:ext uri="{FF2B5EF4-FFF2-40B4-BE49-F238E27FC236}">
                  <a16:creationId xmlns:a16="http://schemas.microsoft.com/office/drawing/2014/main" id="{A05B14A6-E3BC-594E-BB69-7CEBDA293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35274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1" name="Line 57">
              <a:extLst>
                <a:ext uri="{FF2B5EF4-FFF2-40B4-BE49-F238E27FC236}">
                  <a16:creationId xmlns:a16="http://schemas.microsoft.com/office/drawing/2014/main" id="{59806FC8-07D7-DA43-84DE-FE382A51C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35274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2" name="Line 58">
              <a:extLst>
                <a:ext uri="{FF2B5EF4-FFF2-40B4-BE49-F238E27FC236}">
                  <a16:creationId xmlns:a16="http://schemas.microsoft.com/office/drawing/2014/main" id="{DBB86D1B-BB38-0F49-9123-7ADF2DCA0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33750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13" name="Rectangle 149">
              <a:extLst>
                <a:ext uri="{FF2B5EF4-FFF2-40B4-BE49-F238E27FC236}">
                  <a16:creationId xmlns:a16="http://schemas.microsoft.com/office/drawing/2014/main" id="{27D401C5-31C5-2C45-8D7E-0CAC9EF4F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188" y="1887538"/>
              <a:ext cx="361950" cy="1882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16" name="Rectangle 152">
              <a:extLst>
                <a:ext uri="{FF2B5EF4-FFF2-40B4-BE49-F238E27FC236}">
                  <a16:creationId xmlns:a16="http://schemas.microsoft.com/office/drawing/2014/main" id="{BE075978-22B6-8746-8C0F-52707A21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450" y="193040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17" name="Rectangle 153">
              <a:extLst>
                <a:ext uri="{FF2B5EF4-FFF2-40B4-BE49-F238E27FC236}">
                  <a16:creationId xmlns:a16="http://schemas.microsoft.com/office/drawing/2014/main" id="{39CD3DCA-6847-CB47-B6BE-75D1F720B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388" y="19335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18" name="Rectangle 154">
              <a:extLst>
                <a:ext uri="{FF2B5EF4-FFF2-40B4-BE49-F238E27FC236}">
                  <a16:creationId xmlns:a16="http://schemas.microsoft.com/office/drawing/2014/main" id="{801F1DA8-7E95-8A45-8585-306D18AFC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3" y="19335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19" name="Rectangle 155">
              <a:extLst>
                <a:ext uri="{FF2B5EF4-FFF2-40B4-BE49-F238E27FC236}">
                  <a16:creationId xmlns:a16="http://schemas.microsoft.com/office/drawing/2014/main" id="{BC2CC4A3-435B-244D-AF86-26FA6492A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238125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20" name="Rectangle 156">
              <a:extLst>
                <a:ext uri="{FF2B5EF4-FFF2-40B4-BE49-F238E27FC236}">
                  <a16:creationId xmlns:a16="http://schemas.microsoft.com/office/drawing/2014/main" id="{42458EE3-9B26-E84D-A3C6-5DD863A22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388" y="2381250"/>
              <a:ext cx="401637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21" name="Rectangle 157">
              <a:extLst>
                <a:ext uri="{FF2B5EF4-FFF2-40B4-BE49-F238E27FC236}">
                  <a16:creationId xmlns:a16="http://schemas.microsoft.com/office/drawing/2014/main" id="{D6E14D91-23D7-A848-84CE-9F1083B19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238125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22" name="Rectangle 158">
              <a:extLst>
                <a:ext uri="{FF2B5EF4-FFF2-40B4-BE49-F238E27FC236}">
                  <a16:creationId xmlns:a16="http://schemas.microsoft.com/office/drawing/2014/main" id="{27335F51-417F-2140-9013-D921E8D23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283051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23" name="Rectangle 159">
              <a:extLst>
                <a:ext uri="{FF2B5EF4-FFF2-40B4-BE49-F238E27FC236}">
                  <a16:creationId xmlns:a16="http://schemas.microsoft.com/office/drawing/2014/main" id="{333E02F6-C43B-D141-A54D-A5DBDE275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7688" y="283051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24" name="Rectangle 160">
              <a:extLst>
                <a:ext uri="{FF2B5EF4-FFF2-40B4-BE49-F238E27FC236}">
                  <a16:creationId xmlns:a16="http://schemas.microsoft.com/office/drawing/2014/main" id="{F647EF92-AE42-1849-A42E-AB555E93A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283051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25" name="Rectangle 161">
              <a:extLst>
                <a:ext uri="{FF2B5EF4-FFF2-40B4-BE49-F238E27FC236}">
                  <a16:creationId xmlns:a16="http://schemas.microsoft.com/office/drawing/2014/main" id="{5BB20EE3-3B7D-1741-A9CB-26459A86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330676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26" name="Rectangle 162">
              <a:extLst>
                <a:ext uri="{FF2B5EF4-FFF2-40B4-BE49-F238E27FC236}">
                  <a16:creationId xmlns:a16="http://schemas.microsoft.com/office/drawing/2014/main" id="{C2E7D3CD-28F9-664F-9378-F8E7DF099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00" y="32797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27" name="Rectangle 163">
              <a:extLst>
                <a:ext uri="{FF2B5EF4-FFF2-40B4-BE49-F238E27FC236}">
                  <a16:creationId xmlns:a16="http://schemas.microsoft.com/office/drawing/2014/main" id="{869089D9-7A42-214B-BDD5-BA85B3B9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3" y="32797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48" name="Oval 184">
              <a:extLst>
                <a:ext uri="{FF2B5EF4-FFF2-40B4-BE49-F238E27FC236}">
                  <a16:creationId xmlns:a16="http://schemas.microsoft.com/office/drawing/2014/main" id="{4E94F0F0-648A-1A41-9495-24A73A35F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49" name="Oval 185">
              <a:extLst>
                <a:ext uri="{FF2B5EF4-FFF2-40B4-BE49-F238E27FC236}">
                  <a16:creationId xmlns:a16="http://schemas.microsoft.com/office/drawing/2014/main" id="{F0705E24-DC35-3F46-A200-3C11C624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613" y="7620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50" name="Oval 186">
              <a:extLst>
                <a:ext uri="{FF2B5EF4-FFF2-40B4-BE49-F238E27FC236}">
                  <a16:creationId xmlns:a16="http://schemas.microsoft.com/office/drawing/2014/main" id="{38CE8CDE-88D6-B547-8E99-EB2CE18B2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213" y="7620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51" name="Oval 187">
              <a:extLst>
                <a:ext uri="{FF2B5EF4-FFF2-40B4-BE49-F238E27FC236}">
                  <a16:creationId xmlns:a16="http://schemas.microsoft.com/office/drawing/2014/main" id="{C7B9290A-DD52-4F4B-82A8-1068D4941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13716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52" name="Line 188">
              <a:extLst>
                <a:ext uri="{FF2B5EF4-FFF2-40B4-BE49-F238E27FC236}">
                  <a16:creationId xmlns:a16="http://schemas.microsoft.com/office/drawing/2014/main" id="{C6B213DD-5792-2645-9AA9-7C50FA0CC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0663" y="450850"/>
              <a:ext cx="0" cy="914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3" name="Line 189">
              <a:extLst>
                <a:ext uri="{FF2B5EF4-FFF2-40B4-BE49-F238E27FC236}">
                  <a16:creationId xmlns:a16="http://schemas.microsoft.com/office/drawing/2014/main" id="{51DEFA39-88BC-4249-8494-068118E94C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463" y="984250"/>
              <a:ext cx="914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4" name="Line 190">
              <a:extLst>
                <a:ext uri="{FF2B5EF4-FFF2-40B4-BE49-F238E27FC236}">
                  <a16:creationId xmlns:a16="http://schemas.microsoft.com/office/drawing/2014/main" id="{A07698F5-1511-C945-86FF-16359A8F3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2338" y="374650"/>
              <a:ext cx="407987" cy="43497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5" name="Line 191">
              <a:extLst>
                <a:ext uri="{FF2B5EF4-FFF2-40B4-BE49-F238E27FC236}">
                  <a16:creationId xmlns:a16="http://schemas.microsoft.com/office/drawing/2014/main" id="{1A37EA4B-3F6A-414B-A09C-64C5F162D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063" y="374650"/>
              <a:ext cx="422275" cy="43497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6" name="Line 192">
              <a:extLst>
                <a:ext uri="{FF2B5EF4-FFF2-40B4-BE49-F238E27FC236}">
                  <a16:creationId xmlns:a16="http://schemas.microsoft.com/office/drawing/2014/main" id="{E31A4693-752B-CC4D-A514-34BDB560E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8050" y="1190625"/>
              <a:ext cx="354013" cy="31273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7" name="Line 193">
              <a:extLst>
                <a:ext uri="{FF2B5EF4-FFF2-40B4-BE49-F238E27FC236}">
                  <a16:creationId xmlns:a16="http://schemas.microsoft.com/office/drawing/2014/main" id="{88EA50E1-3C40-E64B-AC73-22632ECC74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7038" y="1163638"/>
              <a:ext cx="327025" cy="339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F0A314C-0C49-0240-AA53-981FA8FC258A}"/>
              </a:ext>
            </a:extLst>
          </p:cNvPr>
          <p:cNvGrpSpPr/>
          <p:nvPr/>
        </p:nvGrpSpPr>
        <p:grpSpPr>
          <a:xfrm>
            <a:off x="428625" y="3831973"/>
            <a:ext cx="3905250" cy="2570163"/>
            <a:chOff x="865188" y="3819525"/>
            <a:chExt cx="3905250" cy="2570163"/>
          </a:xfrm>
        </p:grpSpPr>
        <p:sp>
          <p:nvSpPr>
            <p:cNvPr id="62523" name="Rectangle 59">
              <a:extLst>
                <a:ext uri="{FF2B5EF4-FFF2-40B4-BE49-F238E27FC236}">
                  <a16:creationId xmlns:a16="http://schemas.microsoft.com/office/drawing/2014/main" id="{D7559CB5-6EFA-234C-95AE-D78DD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45720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524" name="Group 60">
              <a:extLst>
                <a:ext uri="{FF2B5EF4-FFF2-40B4-BE49-F238E27FC236}">
                  <a16:creationId xmlns:a16="http://schemas.microsoft.com/office/drawing/2014/main" id="{0CD058C8-8E66-5648-B010-25CE587D3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4572000"/>
              <a:ext cx="700088" cy="327025"/>
              <a:chOff x="947" y="2914"/>
              <a:chExt cx="441" cy="206"/>
            </a:xfrm>
          </p:grpSpPr>
          <p:sp>
            <p:nvSpPr>
              <p:cNvPr id="62525" name="Rectangle 61">
                <a:extLst>
                  <a:ext uri="{FF2B5EF4-FFF2-40B4-BE49-F238E27FC236}">
                    <a16:creationId xmlns:a16="http://schemas.microsoft.com/office/drawing/2014/main" id="{77C485B0-D100-234F-B4E1-1235CA4A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2914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26" name="Line 62">
                <a:extLst>
                  <a:ext uri="{FF2B5EF4-FFF2-40B4-BE49-F238E27FC236}">
                    <a16:creationId xmlns:a16="http://schemas.microsoft.com/office/drawing/2014/main" id="{046CA75F-6D8B-F543-AB74-149F8C7C3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928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27" name="Line 63">
              <a:extLst>
                <a:ext uri="{FF2B5EF4-FFF2-40B4-BE49-F238E27FC236}">
                  <a16:creationId xmlns:a16="http://schemas.microsoft.com/office/drawing/2014/main" id="{E388384E-D706-9C46-B0E0-7157AFE63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47466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8" name="Rectangle 64">
              <a:extLst>
                <a:ext uri="{FF2B5EF4-FFF2-40B4-BE49-F238E27FC236}">
                  <a16:creationId xmlns:a16="http://schemas.microsoft.com/office/drawing/2014/main" id="{B597DD5A-906B-8E4E-A4D6-33486E0A7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50292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529" name="Group 65">
              <a:extLst>
                <a:ext uri="{FF2B5EF4-FFF2-40B4-BE49-F238E27FC236}">
                  <a16:creationId xmlns:a16="http://schemas.microsoft.com/office/drawing/2014/main" id="{B983BC70-1CA9-E744-B520-62CA6F30D9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5029200"/>
              <a:ext cx="700088" cy="327025"/>
              <a:chOff x="947" y="3202"/>
              <a:chExt cx="441" cy="206"/>
            </a:xfrm>
          </p:grpSpPr>
          <p:sp>
            <p:nvSpPr>
              <p:cNvPr id="62530" name="Rectangle 66">
                <a:extLst>
                  <a:ext uri="{FF2B5EF4-FFF2-40B4-BE49-F238E27FC236}">
                    <a16:creationId xmlns:a16="http://schemas.microsoft.com/office/drawing/2014/main" id="{315E3327-755F-884F-A803-AB05047FB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320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31" name="Line 67">
                <a:extLst>
                  <a:ext uri="{FF2B5EF4-FFF2-40B4-BE49-F238E27FC236}">
                    <a16:creationId xmlns:a16="http://schemas.microsoft.com/office/drawing/2014/main" id="{14534F31-B19A-F347-AF57-472DA8459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321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32" name="Group 68">
              <a:extLst>
                <a:ext uri="{FF2B5EF4-FFF2-40B4-BE49-F238E27FC236}">
                  <a16:creationId xmlns:a16="http://schemas.microsoft.com/office/drawing/2014/main" id="{0A0F1AD3-AC67-C94F-B27F-0A8022B2BA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5029200"/>
              <a:ext cx="700088" cy="327025"/>
              <a:chOff x="1571" y="3202"/>
              <a:chExt cx="441" cy="206"/>
            </a:xfrm>
          </p:grpSpPr>
          <p:sp>
            <p:nvSpPr>
              <p:cNvPr id="62533" name="Rectangle 69">
                <a:extLst>
                  <a:ext uri="{FF2B5EF4-FFF2-40B4-BE49-F238E27FC236}">
                    <a16:creationId xmlns:a16="http://schemas.microsoft.com/office/drawing/2014/main" id="{1EC0F706-7B18-8B40-9858-413F8F5D5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320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34" name="Line 70">
                <a:extLst>
                  <a:ext uri="{FF2B5EF4-FFF2-40B4-BE49-F238E27FC236}">
                    <a16:creationId xmlns:a16="http://schemas.microsoft.com/office/drawing/2014/main" id="{504E59FB-C19B-0743-B98E-504A45E42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21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35" name="Line 71">
              <a:extLst>
                <a:ext uri="{FF2B5EF4-FFF2-40B4-BE49-F238E27FC236}">
                  <a16:creationId xmlns:a16="http://schemas.microsoft.com/office/drawing/2014/main" id="{16E5C938-090C-E24A-8801-F2AF80AE0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5203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6" name="Line 72">
              <a:extLst>
                <a:ext uri="{FF2B5EF4-FFF2-40B4-BE49-F238E27FC236}">
                  <a16:creationId xmlns:a16="http://schemas.microsoft.com/office/drawing/2014/main" id="{56EB7A50-73D1-094F-8616-1650D97C4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5203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7" name="Rectangle 73">
              <a:extLst>
                <a:ext uri="{FF2B5EF4-FFF2-40B4-BE49-F238E27FC236}">
                  <a16:creationId xmlns:a16="http://schemas.microsoft.com/office/drawing/2014/main" id="{6FFE4AEC-BC4C-2449-AD70-B624B976B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54864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8" name="Line 74">
              <a:extLst>
                <a:ext uri="{FF2B5EF4-FFF2-40B4-BE49-F238E27FC236}">
                  <a16:creationId xmlns:a16="http://schemas.microsoft.com/office/drawing/2014/main" id="{2CBB5488-42B6-F244-8150-9498E4108F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1863" y="50514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9" name="Line 75">
              <a:extLst>
                <a:ext uri="{FF2B5EF4-FFF2-40B4-BE49-F238E27FC236}">
                  <a16:creationId xmlns:a16="http://schemas.microsoft.com/office/drawing/2014/main" id="{A59603FF-71EA-034D-AF42-152D40310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263" y="5508625"/>
              <a:ext cx="4572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40" name="Line 76">
              <a:extLst>
                <a:ext uri="{FF2B5EF4-FFF2-40B4-BE49-F238E27FC236}">
                  <a16:creationId xmlns:a16="http://schemas.microsoft.com/office/drawing/2014/main" id="{42FE2F6A-530C-084E-99AB-B7ED2BF8B0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263" y="45942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14" name="Rectangle 150">
              <a:extLst>
                <a:ext uri="{FF2B5EF4-FFF2-40B4-BE49-F238E27FC236}">
                  <a16:creationId xmlns:a16="http://schemas.microsoft.com/office/drawing/2014/main" id="{92ABB669-9FC2-C24B-B635-98B6F2D93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188" y="4478338"/>
              <a:ext cx="36195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28" name="Rectangle 164">
              <a:extLst>
                <a:ext uri="{FF2B5EF4-FFF2-40B4-BE49-F238E27FC236}">
                  <a16:creationId xmlns:a16="http://schemas.microsoft.com/office/drawing/2014/main" id="{01D634CA-72FA-4C4A-8016-D108115C0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381952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29" name="Rectangle 165">
              <a:extLst>
                <a:ext uri="{FF2B5EF4-FFF2-40B4-BE49-F238E27FC236}">
                  <a16:creationId xmlns:a16="http://schemas.microsoft.com/office/drawing/2014/main" id="{697EBF2A-E342-EA41-8328-410B7F456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45307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30" name="Rectangle 166">
              <a:extLst>
                <a:ext uri="{FF2B5EF4-FFF2-40B4-BE49-F238E27FC236}">
                  <a16:creationId xmlns:a16="http://schemas.microsoft.com/office/drawing/2014/main" id="{36C4DB98-AC75-4441-AF90-1DB54677A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496570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31" name="Rectangle 167">
              <a:extLst>
                <a:ext uri="{FF2B5EF4-FFF2-40B4-BE49-F238E27FC236}">
                  <a16:creationId xmlns:a16="http://schemas.microsoft.com/office/drawing/2014/main" id="{91CFEA59-A68B-E04B-BE9B-CE949EED6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800" y="4967288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32" name="Rectangle 168">
              <a:extLst>
                <a:ext uri="{FF2B5EF4-FFF2-40B4-BE49-F238E27FC236}">
                  <a16:creationId xmlns:a16="http://schemas.microsoft.com/office/drawing/2014/main" id="{6F839D51-6A39-1546-9B8B-3FE9AB44D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572452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58" name="Oval 194">
              <a:extLst>
                <a:ext uri="{FF2B5EF4-FFF2-40B4-BE49-F238E27FC236}">
                  <a16:creationId xmlns:a16="http://schemas.microsoft.com/office/drawing/2014/main" id="{E1F81166-6641-3345-B70F-43507A896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3822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59" name="Oval 195">
              <a:extLst>
                <a:ext uri="{FF2B5EF4-FFF2-40B4-BE49-F238E27FC236}">
                  <a16:creationId xmlns:a16="http://schemas.microsoft.com/office/drawing/2014/main" id="{960B653D-A791-8E4F-83FA-C64EB9695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49260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60" name="Oval 196">
              <a:extLst>
                <a:ext uri="{FF2B5EF4-FFF2-40B4-BE49-F238E27FC236}">
                  <a16:creationId xmlns:a16="http://schemas.microsoft.com/office/drawing/2014/main" id="{9A9575D4-BAA0-8947-B35B-EC6BC2D30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938" y="59451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61" name="Line 197">
              <a:extLst>
                <a:ext uri="{FF2B5EF4-FFF2-40B4-BE49-F238E27FC236}">
                  <a16:creationId xmlns:a16="http://schemas.microsoft.com/office/drawing/2014/main" id="{D9244AF7-7C83-2740-ABDB-AEA4299F8F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8188" y="5381625"/>
              <a:ext cx="0" cy="5588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62" name="Line 198">
              <a:extLst>
                <a:ext uri="{FF2B5EF4-FFF2-40B4-BE49-F238E27FC236}">
                  <a16:creationId xmlns:a16="http://schemas.microsoft.com/office/drawing/2014/main" id="{E06164E1-04ED-E94D-AFE0-64B09BCEED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5988" y="4211638"/>
              <a:ext cx="0" cy="720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63" name="Line 199">
              <a:extLst>
                <a:ext uri="{FF2B5EF4-FFF2-40B4-BE49-F238E27FC236}">
                  <a16:creationId xmlns:a16="http://schemas.microsoft.com/office/drawing/2014/main" id="{D3F1443F-D6AF-5447-A85D-4BB8F1216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688" y="4238625"/>
              <a:ext cx="0" cy="73501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664" name="Group 200">
            <a:extLst>
              <a:ext uri="{FF2B5EF4-FFF2-40B4-BE49-F238E27FC236}">
                <a16:creationId xmlns:a16="http://schemas.microsoft.com/office/drawing/2014/main" id="{4140ECE6-BD1C-4245-97BA-049BF054076C}"/>
              </a:ext>
            </a:extLst>
          </p:cNvPr>
          <p:cNvGrpSpPr>
            <a:grpSpLocks/>
          </p:cNvGrpSpPr>
          <p:nvPr/>
        </p:nvGrpSpPr>
        <p:grpSpPr bwMode="auto">
          <a:xfrm>
            <a:off x="5521325" y="0"/>
            <a:ext cx="2854325" cy="2143125"/>
            <a:chOff x="636" y="409"/>
            <a:chExt cx="3240" cy="3461"/>
          </a:xfrm>
        </p:grpSpPr>
        <p:sp>
          <p:nvSpPr>
            <p:cNvPr id="62665" name="Oval 201">
              <a:extLst>
                <a:ext uri="{FF2B5EF4-FFF2-40B4-BE49-F238E27FC236}">
                  <a16:creationId xmlns:a16="http://schemas.microsoft.com/office/drawing/2014/main" id="{12344672-CC00-7349-AE1F-D9B735534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66" name="Line 202">
              <a:extLst>
                <a:ext uri="{FF2B5EF4-FFF2-40B4-BE49-F238E27FC236}">
                  <a16:creationId xmlns:a16="http://schemas.microsoft.com/office/drawing/2014/main" id="{20D12931-3C12-D94B-8560-F60836A5F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948"/>
              <a:ext cx="300" cy="4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67" name="Line 203">
              <a:extLst>
                <a:ext uri="{FF2B5EF4-FFF2-40B4-BE49-F238E27FC236}">
                  <a16:creationId xmlns:a16="http://schemas.microsoft.com/office/drawing/2014/main" id="{D96928A8-C019-0044-9BDC-C00091607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" y="1704"/>
              <a:ext cx="204" cy="4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668" name="Group 204">
              <a:extLst>
                <a:ext uri="{FF2B5EF4-FFF2-40B4-BE49-F238E27FC236}">
                  <a16:creationId xmlns:a16="http://schemas.microsoft.com/office/drawing/2014/main" id="{3D975D7D-BFDB-3948-A9AC-D3A02AAE1C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612"/>
              <a:ext cx="960" cy="1824"/>
              <a:chOff x="852" y="1116"/>
              <a:chExt cx="960" cy="1824"/>
            </a:xfrm>
          </p:grpSpPr>
          <p:sp>
            <p:nvSpPr>
              <p:cNvPr id="62669" name="Oval 205">
                <a:extLst>
                  <a:ext uri="{FF2B5EF4-FFF2-40B4-BE49-F238E27FC236}">
                    <a16:creationId xmlns:a16="http://schemas.microsoft.com/office/drawing/2014/main" id="{ABEF2D13-5678-4A4D-80FC-660CF12D0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62670" name="Oval 206">
                <a:extLst>
                  <a:ext uri="{FF2B5EF4-FFF2-40B4-BE49-F238E27FC236}">
                    <a16:creationId xmlns:a16="http://schemas.microsoft.com/office/drawing/2014/main" id="{42993C24-458A-D545-B55C-F95C072F2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62671" name="Oval 207">
                <a:extLst>
                  <a:ext uri="{FF2B5EF4-FFF2-40B4-BE49-F238E27FC236}">
                    <a16:creationId xmlns:a16="http://schemas.microsoft.com/office/drawing/2014/main" id="{BCD66611-1E2F-564D-ADAC-3F116271D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62672" name="Line 208">
                <a:extLst>
                  <a:ext uri="{FF2B5EF4-FFF2-40B4-BE49-F238E27FC236}">
                    <a16:creationId xmlns:a16="http://schemas.microsoft.com/office/drawing/2014/main" id="{5FD43DBA-DACC-F143-9F3F-A684F4022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673" name="Line 209">
                <a:extLst>
                  <a:ext uri="{FF2B5EF4-FFF2-40B4-BE49-F238E27FC236}">
                    <a16:creationId xmlns:a16="http://schemas.microsoft.com/office/drawing/2014/main" id="{EEA9E1FD-ED4D-3044-9D13-06AF13D7A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674" name="Group 210">
              <a:extLst>
                <a:ext uri="{FF2B5EF4-FFF2-40B4-BE49-F238E27FC236}">
                  <a16:creationId xmlns:a16="http://schemas.microsoft.com/office/drawing/2014/main" id="{BA311AB2-4822-0947-9A32-E4711BBB1A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6" y="576"/>
              <a:ext cx="960" cy="1824"/>
              <a:chOff x="852" y="1116"/>
              <a:chExt cx="960" cy="1824"/>
            </a:xfrm>
          </p:grpSpPr>
          <p:sp>
            <p:nvSpPr>
              <p:cNvPr id="62675" name="Oval 211">
                <a:extLst>
                  <a:ext uri="{FF2B5EF4-FFF2-40B4-BE49-F238E27FC236}">
                    <a16:creationId xmlns:a16="http://schemas.microsoft.com/office/drawing/2014/main" id="{68E9AD57-B7AC-CE45-B287-710F5C9FD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62676" name="Oval 212">
                <a:extLst>
                  <a:ext uri="{FF2B5EF4-FFF2-40B4-BE49-F238E27FC236}">
                    <a16:creationId xmlns:a16="http://schemas.microsoft.com/office/drawing/2014/main" id="{BB57059C-BA98-D343-AC95-BAE710AD3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62677" name="Oval 213">
                <a:extLst>
                  <a:ext uri="{FF2B5EF4-FFF2-40B4-BE49-F238E27FC236}">
                    <a16:creationId xmlns:a16="http://schemas.microsoft.com/office/drawing/2014/main" id="{1ED8E09F-6C32-AB4B-B357-4A391F24A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62678" name="Line 214">
                <a:extLst>
                  <a:ext uri="{FF2B5EF4-FFF2-40B4-BE49-F238E27FC236}">
                    <a16:creationId xmlns:a16="http://schemas.microsoft.com/office/drawing/2014/main" id="{89DF59B2-8C20-1B4D-8EDB-608D42A21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679" name="Line 215">
                <a:extLst>
                  <a:ext uri="{FF2B5EF4-FFF2-40B4-BE49-F238E27FC236}">
                    <a16:creationId xmlns:a16="http://schemas.microsoft.com/office/drawing/2014/main" id="{AC729699-3C25-4E4C-BA3F-DD128F34D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680" name="Oval 216">
              <a:extLst>
                <a:ext uri="{FF2B5EF4-FFF2-40B4-BE49-F238E27FC236}">
                  <a16:creationId xmlns:a16="http://schemas.microsoft.com/office/drawing/2014/main" id="{93581683-7E85-344C-A7A1-6B0F0E379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2940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62681" name="Line 217">
              <a:extLst>
                <a:ext uri="{FF2B5EF4-FFF2-40B4-BE49-F238E27FC236}">
                  <a16:creationId xmlns:a16="http://schemas.microsoft.com/office/drawing/2014/main" id="{C0075132-1DDD-9D40-ACB1-061C0D975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388"/>
              <a:ext cx="252" cy="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82" name="Text Box 218">
              <a:extLst>
                <a:ext uri="{FF2B5EF4-FFF2-40B4-BE49-F238E27FC236}">
                  <a16:creationId xmlns:a16="http://schemas.microsoft.com/office/drawing/2014/main" id="{A7C436CD-1F47-3442-88DE-ADFAC6DF2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" y="409"/>
              <a:ext cx="209" cy="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2683" name="Rectangle 219">
              <a:extLst>
                <a:ext uri="{FF2B5EF4-FFF2-40B4-BE49-F238E27FC236}">
                  <a16:creationId xmlns:a16="http://schemas.microsoft.com/office/drawing/2014/main" id="{D8EAFBFA-E994-B249-B73E-D583E939A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494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2684" name="Rectangle 220">
              <a:extLst>
                <a:ext uri="{FF2B5EF4-FFF2-40B4-BE49-F238E27FC236}">
                  <a16:creationId xmlns:a16="http://schemas.microsoft.com/office/drawing/2014/main" id="{3538DCAB-ACD2-B641-B1F5-CBCE6DBF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327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62685" name="Text Box 221">
            <a:extLst>
              <a:ext uri="{FF2B5EF4-FFF2-40B4-BE49-F238E27FC236}">
                <a16:creationId xmlns:a16="http://schemas.microsoft.com/office/drawing/2014/main" id="{7C33F332-B7E1-EE40-8332-F2020A606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02" y="6391193"/>
            <a:ext cx="8715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An undirected graph with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vertices and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e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edges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rPr>
              <a:t>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i="1" dirty="0">
                <a:ea typeface="新細明體" panose="02020500000000000000" pitchFamily="18" charset="-120"/>
              </a:rPr>
              <a:t>n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head nodes and </a:t>
            </a:r>
            <a:r>
              <a:rPr lang="en-US" altLang="zh-TW" dirty="0">
                <a:ea typeface="新細明體" panose="02020500000000000000" pitchFamily="18" charset="-120"/>
              </a:rPr>
              <a:t>2</a:t>
            </a:r>
            <a:r>
              <a:rPr lang="en-US" altLang="zh-TW" i="1" dirty="0">
                <a:ea typeface="新細明體" panose="02020500000000000000" pitchFamily="18" charset="-120"/>
              </a:rPr>
              <a:t>e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list nodes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573910-5876-0B4B-AE11-BAEF603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EA11A6-822A-1245-BBB6-19E0153E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94B5-9363-D548-A7A2-87B13562F74C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6152B2A5-D078-624E-AA20-816D80702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8663" y="0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Operations</a:t>
            </a:r>
          </a:p>
        </p:txBody>
      </p:sp>
      <p:sp>
        <p:nvSpPr>
          <p:cNvPr id="63494" name="Text Box 6">
            <a:extLst>
              <a:ext uri="{FF2B5EF4-FFF2-40B4-BE49-F238E27FC236}">
                <a16:creationId xmlns:a16="http://schemas.microsoft.com/office/drawing/2014/main" id="{4C7F854D-1C32-CE48-AF36-C45AD25F5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1099778"/>
            <a:ext cx="7915275" cy="488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zh-TW" altLang="en-US" sz="3200" dirty="0">
                <a:ea typeface="新細明體" panose="02020500000000000000" pitchFamily="18" charset="-120"/>
              </a:rPr>
              <a:t> </a:t>
            </a:r>
            <a:r>
              <a:rPr lang="en-US" altLang="zh-TW" sz="3200" dirty="0">
                <a:ea typeface="新細明體" panose="02020500000000000000" pitchFamily="18" charset="-120"/>
              </a:rPr>
              <a:t>degree of a vertex</a:t>
            </a: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in an undirected graph</a:t>
            </a:r>
          </a:p>
          <a:p>
            <a:pPr lvl="1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# of nodes in its adjacency list 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rPr>
              <a:t> O(</a:t>
            </a:r>
            <a:r>
              <a:rPr lang="en-US" altLang="zh-TW" sz="2800" i="1" dirty="0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rPr>
              <a:t>n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rPr>
              <a:t>)</a:t>
            </a:r>
            <a:endParaRPr lang="en-US" altLang="zh-TW" sz="2800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zh-TW" altLang="en-US" sz="3200" dirty="0">
                <a:ea typeface="新細明體" panose="02020500000000000000" pitchFamily="18" charset="-120"/>
              </a:rPr>
              <a:t> </a:t>
            </a:r>
            <a:r>
              <a:rPr lang="en-US" altLang="zh-TW" sz="3200" dirty="0">
                <a:ea typeface="新細明體" panose="02020500000000000000" pitchFamily="18" charset="-120"/>
              </a:rPr>
              <a:t># of edges</a:t>
            </a: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in a graph</a:t>
            </a:r>
          </a:p>
          <a:p>
            <a:pPr lvl="1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determined in O(</a:t>
            </a:r>
            <a:r>
              <a:rPr lang="en-US" altLang="zh-TW" sz="2800" i="1" dirty="0" err="1">
                <a:solidFill>
                  <a:schemeClr val="tx1"/>
                </a:solidFill>
                <a:ea typeface="新細明體" panose="02020500000000000000" pitchFamily="18" charset="-120"/>
              </a:rPr>
              <a:t>n+e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)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zh-TW" altLang="en-US" sz="3200" dirty="0">
                <a:ea typeface="新細明體" panose="02020500000000000000" pitchFamily="18" charset="-120"/>
              </a:rPr>
              <a:t> </a:t>
            </a:r>
            <a:r>
              <a:rPr lang="en-US" altLang="zh-TW" sz="3200" dirty="0">
                <a:ea typeface="新細明體" panose="02020500000000000000" pitchFamily="18" charset="-120"/>
              </a:rPr>
              <a:t>out-degree</a:t>
            </a: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of a vertex in a directed graph</a:t>
            </a:r>
          </a:p>
          <a:p>
            <a:pPr lvl="1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# of nodes in its adjacency list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zh-TW" altLang="en-US" sz="3200" dirty="0">
                <a:ea typeface="新細明體" panose="02020500000000000000" pitchFamily="18" charset="-120"/>
              </a:rPr>
              <a:t> </a:t>
            </a:r>
            <a:r>
              <a:rPr lang="en-US" altLang="zh-TW" sz="3200" dirty="0">
                <a:ea typeface="新細明體" panose="02020500000000000000" pitchFamily="18" charset="-120"/>
              </a:rPr>
              <a:t>in-degree</a:t>
            </a: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of a vertex in a directed graph</a:t>
            </a:r>
          </a:p>
          <a:p>
            <a:pPr lvl="1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Scan the </a:t>
            </a:r>
            <a:r>
              <a:rPr lang="en-US" altLang="zh-TW" sz="2800" i="1" dirty="0">
                <a:solidFill>
                  <a:schemeClr val="tx1"/>
                </a:solidFill>
                <a:ea typeface="新細明體" panose="02020500000000000000" pitchFamily="18" charset="-120"/>
              </a:rPr>
              <a:t>entire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data structure</a:t>
            </a:r>
          </a:p>
          <a:p>
            <a:pPr>
              <a:spcBef>
                <a:spcPct val="50000"/>
              </a:spcBef>
            </a:pPr>
            <a:endParaRPr lang="en-US" altLang="zh-TW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2">
            <a:extLst>
              <a:ext uri="{FF2B5EF4-FFF2-40B4-BE49-F238E27FC236}">
                <a16:creationId xmlns:a16="http://schemas.microsoft.com/office/drawing/2014/main" id="{A001E8F3-5F85-8C45-9695-7E8080764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775BA42D-CDA4-C64A-8742-67E7A487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3089-CFA0-CB45-A526-CBE13A68EDF3}" type="slidenum">
              <a:rPr lang="en-US" altLang="zh-TW"/>
              <a:pPr/>
              <a:t>32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835945E-BCF6-C94E-8C93-638D7F2E0702}"/>
              </a:ext>
            </a:extLst>
          </p:cNvPr>
          <p:cNvGrpSpPr/>
          <p:nvPr/>
        </p:nvGrpSpPr>
        <p:grpSpPr>
          <a:xfrm>
            <a:off x="1935162" y="2289466"/>
            <a:ext cx="4646613" cy="2566988"/>
            <a:chOff x="1935162" y="2289466"/>
            <a:chExt cx="4646613" cy="2566988"/>
          </a:xfrm>
        </p:grpSpPr>
        <p:sp>
          <p:nvSpPr>
            <p:cNvPr id="8195" name="Rectangle 3">
              <a:extLst>
                <a:ext uri="{FF2B5EF4-FFF2-40B4-BE49-F238E27FC236}">
                  <a16:creationId xmlns:a16="http://schemas.microsoft.com/office/drawing/2014/main" id="{C8F7A926-AF4C-3047-8624-7D2087449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2716504"/>
              <a:ext cx="762000" cy="1733550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  <a:sym typeface="Wingdings" pitchFamily="2" charset="2"/>
                </a:rPr>
                <a:t></a:t>
              </a:r>
            </a:p>
            <a:p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endParaRPr>
            </a:p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  <a:sym typeface="Wingdings" pitchFamily="2" charset="2"/>
                </a:rPr>
                <a:t></a:t>
              </a:r>
            </a:p>
            <a:p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endParaRPr>
            </a:p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  <a:sym typeface="Wingdings" pitchFamily="2" charset="2"/>
                </a:rPr>
                <a:t>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196" name="Line 4">
              <a:extLst>
                <a:ext uri="{FF2B5EF4-FFF2-40B4-BE49-F238E27FC236}">
                  <a16:creationId xmlns:a16="http://schemas.microsoft.com/office/drawing/2014/main" id="{15151D46-65A1-034D-9864-5C1224E23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6625" y="3288004"/>
              <a:ext cx="781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7" name="Line 5">
              <a:extLst>
                <a:ext uri="{FF2B5EF4-FFF2-40B4-BE49-F238E27FC236}">
                  <a16:creationId xmlns:a16="http://schemas.microsoft.com/office/drawing/2014/main" id="{E90DC7FF-3EC9-5941-841F-57BAEAE41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6625" y="3878554"/>
              <a:ext cx="781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9" name="Line 7">
              <a:extLst>
                <a:ext uri="{FF2B5EF4-FFF2-40B4-BE49-F238E27FC236}">
                  <a16:creationId xmlns:a16="http://schemas.microsoft.com/office/drawing/2014/main" id="{1FA19171-239B-AB4B-862F-CE39DBCFF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625" y="2945104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00" name="Line 8">
              <a:extLst>
                <a:ext uri="{FF2B5EF4-FFF2-40B4-BE49-F238E27FC236}">
                  <a16:creationId xmlns:a16="http://schemas.microsoft.com/office/drawing/2014/main" id="{7971A4DE-0EF3-4B49-AB94-64574D2D9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6675" y="3573754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01" name="Line 9">
              <a:extLst>
                <a:ext uri="{FF2B5EF4-FFF2-40B4-BE49-F238E27FC236}">
                  <a16:creationId xmlns:a16="http://schemas.microsoft.com/office/drawing/2014/main" id="{ACA2E252-1953-A449-9891-73E53781A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6675" y="4164304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02" name="Text Box 10">
              <a:extLst>
                <a:ext uri="{FF2B5EF4-FFF2-40B4-BE49-F238E27FC236}">
                  <a16:creationId xmlns:a16="http://schemas.microsoft.com/office/drawing/2014/main" id="{3EB7D8A8-F2B3-C544-AE8D-62D1D3834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7350" y="2830804"/>
              <a:ext cx="355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  </a:t>
              </a:r>
            </a:p>
          </p:txBody>
        </p:sp>
        <p:sp>
          <p:nvSpPr>
            <p:cNvPr id="8203" name="Text Box 11">
              <a:extLst>
                <a:ext uri="{FF2B5EF4-FFF2-40B4-BE49-F238E27FC236}">
                  <a16:creationId xmlns:a16="http://schemas.microsoft.com/office/drawing/2014/main" id="{F119BE59-297E-964A-A16C-163DF4014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1650" y="2822866"/>
              <a:ext cx="311150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  <a:p>
              <a:pPr algn="l"/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  <a:p>
              <a:pPr algn="l"/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  <a:endParaRPr lang="en-US" altLang="zh-TW" sz="2400" b="1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04" name="Rectangle 12">
              <a:extLst>
                <a:ext uri="{FF2B5EF4-FFF2-40B4-BE49-F238E27FC236}">
                  <a16:creationId xmlns:a16="http://schemas.microsoft.com/office/drawing/2014/main" id="{8B4A9DB9-88B0-6445-8894-F968071FC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025" y="2716504"/>
              <a:ext cx="1809750" cy="476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1       NULL</a:t>
              </a:r>
            </a:p>
          </p:txBody>
        </p:sp>
        <p:sp>
          <p:nvSpPr>
            <p:cNvPr id="8205" name="Line 13">
              <a:extLst>
                <a:ext uri="{FF2B5EF4-FFF2-40B4-BE49-F238E27FC236}">
                  <a16:creationId xmlns:a16="http://schemas.microsoft.com/office/drawing/2014/main" id="{3BAE6654-488D-F04F-8DEA-A5A8E8DAD0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3525" y="2716504"/>
              <a:ext cx="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07" name="Rectangle 15">
              <a:extLst>
                <a:ext uri="{FF2B5EF4-FFF2-40B4-BE49-F238E27FC236}">
                  <a16:creationId xmlns:a16="http://schemas.microsoft.com/office/drawing/2014/main" id="{3977B5F5-593B-704C-BA9B-ABA18AB5C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025" y="3364204"/>
              <a:ext cx="1809750" cy="476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0       NULL</a:t>
              </a:r>
            </a:p>
          </p:txBody>
        </p:sp>
        <p:sp>
          <p:nvSpPr>
            <p:cNvPr id="8208" name="Rectangle 16">
              <a:extLst>
                <a:ext uri="{FF2B5EF4-FFF2-40B4-BE49-F238E27FC236}">
                  <a16:creationId xmlns:a16="http://schemas.microsoft.com/office/drawing/2014/main" id="{5B5CD221-E90E-0747-8AA9-B573EB53B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975" y="3973804"/>
              <a:ext cx="1809750" cy="476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1       NULL</a:t>
              </a:r>
            </a:p>
          </p:txBody>
        </p:sp>
        <p:sp>
          <p:nvSpPr>
            <p:cNvPr id="8209" name="Line 17">
              <a:extLst>
                <a:ext uri="{FF2B5EF4-FFF2-40B4-BE49-F238E27FC236}">
                  <a16:creationId xmlns:a16="http://schemas.microsoft.com/office/drawing/2014/main" id="{3018340B-614B-7A41-BFE3-446F8F362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3525" y="3973804"/>
              <a:ext cx="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10" name="Line 18">
              <a:extLst>
                <a:ext uri="{FF2B5EF4-FFF2-40B4-BE49-F238E27FC236}">
                  <a16:creationId xmlns:a16="http://schemas.microsoft.com/office/drawing/2014/main" id="{C0AA49E0-FCAF-FF42-8CF0-C556E852D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3525" y="3364204"/>
              <a:ext cx="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11" name="Oval 19">
              <a:extLst>
                <a:ext uri="{FF2B5EF4-FFF2-40B4-BE49-F238E27FC236}">
                  <a16:creationId xmlns:a16="http://schemas.microsoft.com/office/drawing/2014/main" id="{9D630B0D-D0C2-B64D-AE1F-90DDAC85B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289466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212" name="Oval 20">
              <a:extLst>
                <a:ext uri="{FF2B5EF4-FFF2-40B4-BE49-F238E27FC236}">
                  <a16:creationId xmlns:a16="http://schemas.microsoft.com/office/drawing/2014/main" id="{5B995955-818F-0F4F-AE67-52813F8F5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162" y="3392779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213" name="Oval 21">
              <a:extLst>
                <a:ext uri="{FF2B5EF4-FFF2-40B4-BE49-F238E27FC236}">
                  <a16:creationId xmlns:a16="http://schemas.microsoft.com/office/drawing/2014/main" id="{5204492C-4B92-8A47-B159-910CE9D43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037" y="4411954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214" name="Line 22">
              <a:extLst>
                <a:ext uri="{FF2B5EF4-FFF2-40B4-BE49-F238E27FC236}">
                  <a16:creationId xmlns:a16="http://schemas.microsoft.com/office/drawing/2014/main" id="{4FF4155D-139D-504E-BB87-F03D309CF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3287" y="3848391"/>
              <a:ext cx="0" cy="5588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15" name="Line 23">
              <a:extLst>
                <a:ext uri="{FF2B5EF4-FFF2-40B4-BE49-F238E27FC236}">
                  <a16:creationId xmlns:a16="http://schemas.microsoft.com/office/drawing/2014/main" id="{AA22CE9E-4964-9E4D-B6BF-4847A77E7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1087" y="2678404"/>
              <a:ext cx="0" cy="720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16" name="Line 24">
              <a:extLst>
                <a:ext uri="{FF2B5EF4-FFF2-40B4-BE49-F238E27FC236}">
                  <a16:creationId xmlns:a16="http://schemas.microsoft.com/office/drawing/2014/main" id="{51D69BB9-C873-EA40-8D3B-4064792E4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2787" y="2705391"/>
              <a:ext cx="0" cy="73501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8217" name="Text Box 25">
            <a:extLst>
              <a:ext uri="{FF2B5EF4-FFF2-40B4-BE49-F238E27FC236}">
                <a16:creationId xmlns:a16="http://schemas.microsoft.com/office/drawing/2014/main" id="{D47B1B7E-19D6-3E43-8240-E4A7F7018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543" y="962597"/>
            <a:ext cx="69839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solidFill>
                  <a:srgbClr val="C00000"/>
                </a:solidFill>
                <a:ea typeface="新細明體" panose="02020500000000000000" pitchFamily="18" charset="-120"/>
              </a:rPr>
              <a:t>To resolve the issue of adjacency list for directed graph</a:t>
            </a:r>
          </a:p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Determine in-degree of a vertex in a </a:t>
            </a:r>
            <a:r>
              <a:rPr lang="en-US" altLang="zh-TW" sz="2400" b="1" dirty="0">
                <a:solidFill>
                  <a:schemeClr val="tx1"/>
                </a:solidFill>
                <a:ea typeface="新細明體" panose="02020500000000000000" pitchFamily="18" charset="-120"/>
              </a:rPr>
              <a:t>fast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way.</a:t>
            </a:r>
          </a:p>
        </p:txBody>
      </p:sp>
      <p:sp>
        <p:nvSpPr>
          <p:cNvPr id="8218" name="Rectangle 26">
            <a:extLst>
              <a:ext uri="{FF2B5EF4-FFF2-40B4-BE49-F238E27FC236}">
                <a16:creationId xmlns:a16="http://schemas.microsoft.com/office/drawing/2014/main" id="{9C221CBA-211A-C24E-9B1A-A96888DDA6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7602" y="5353051"/>
            <a:ext cx="7772400" cy="828675"/>
          </a:xfrm>
        </p:spPr>
        <p:txBody>
          <a:bodyPr/>
          <a:lstStyle/>
          <a:p>
            <a:pPr algn="ctr"/>
            <a:r>
              <a:rPr lang="en-US" altLang="zh-TW" sz="2400" b="1" u="sng" dirty="0">
                <a:solidFill>
                  <a:schemeClr val="tx1"/>
                </a:solidFill>
              </a:rPr>
              <a:t>*Figure 6.10: </a:t>
            </a:r>
            <a:r>
              <a:rPr lang="en-US" altLang="zh-TW" sz="2400" u="sng" dirty="0">
                <a:solidFill>
                  <a:schemeClr val="tx1"/>
                </a:solidFill>
              </a:rPr>
              <a:t>Inverse adjacency list for G</a:t>
            </a:r>
            <a:r>
              <a:rPr lang="en-US" altLang="zh-TW" sz="2400" u="sng" baseline="-25000" dirty="0">
                <a:solidFill>
                  <a:schemeClr val="tx1"/>
                </a:solidFill>
              </a:rPr>
              <a:t>3 </a:t>
            </a:r>
            <a:r>
              <a:rPr lang="en-US" altLang="zh-TW" sz="2400" u="sng" dirty="0">
                <a:solidFill>
                  <a:schemeClr val="tx1"/>
                </a:solidFill>
              </a:rPr>
              <a:t>(p.275)</a:t>
            </a:r>
            <a:endParaRPr lang="en-US" altLang="zh-TW" u="sng" dirty="0"/>
          </a:p>
        </p:txBody>
      </p:sp>
      <p:sp>
        <p:nvSpPr>
          <p:cNvPr id="27" name="Rectangle 1058">
            <a:extLst>
              <a:ext uri="{FF2B5EF4-FFF2-40B4-BE49-F238E27FC236}">
                <a16:creationId xmlns:a16="http://schemas.microsoft.com/office/drawing/2014/main" id="{0CDCA8F0-FFE2-8241-B6CF-23210F29A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185738"/>
            <a:ext cx="7772400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b="1" dirty="0"/>
              <a:t>Inverse</a:t>
            </a:r>
            <a:r>
              <a:rPr lang="en-US" altLang="zh-TW" sz="4000" dirty="0"/>
              <a:t> Adjacency Lists</a:t>
            </a:r>
            <a:endParaRPr lang="en-US" altLang="zh-TW" sz="5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頁尾版面配置區 2">
            <a:extLst>
              <a:ext uri="{FF2B5EF4-FFF2-40B4-BE49-F238E27FC236}">
                <a16:creationId xmlns:a16="http://schemas.microsoft.com/office/drawing/2014/main" id="{C770CF0A-C842-1642-B016-06B1C185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5" name="投影片編號版面配置區 3">
            <a:extLst>
              <a:ext uri="{FF2B5EF4-FFF2-40B4-BE49-F238E27FC236}">
                <a16:creationId xmlns:a16="http://schemas.microsoft.com/office/drawing/2014/main" id="{A17C64FC-417E-3C47-9293-5D9B0F90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8DFDA-BC28-FE42-89D2-770B954CAD3B}" type="slidenum">
              <a:rPr lang="en-US" altLang="zh-TW"/>
              <a:pPr/>
              <a:t>33</a:t>
            </a:fld>
            <a:endParaRPr lang="en-US" altLang="zh-TW"/>
          </a:p>
        </p:txBody>
      </p:sp>
      <p:grpSp>
        <p:nvGrpSpPr>
          <p:cNvPr id="10298" name="Group 58">
            <a:extLst>
              <a:ext uri="{FF2B5EF4-FFF2-40B4-BE49-F238E27FC236}">
                <a16:creationId xmlns:a16="http://schemas.microsoft.com/office/drawing/2014/main" id="{CB0F4757-7598-C248-867D-F6A992E2A2B3}"/>
              </a:ext>
            </a:extLst>
          </p:cNvPr>
          <p:cNvGrpSpPr>
            <a:grpSpLocks/>
          </p:cNvGrpSpPr>
          <p:nvPr/>
        </p:nvGrpSpPr>
        <p:grpSpPr bwMode="auto">
          <a:xfrm>
            <a:off x="232277" y="1435425"/>
            <a:ext cx="7562850" cy="3505200"/>
            <a:chOff x="192" y="828"/>
            <a:chExt cx="5376" cy="2280"/>
          </a:xfrm>
        </p:grpSpPr>
        <p:grpSp>
          <p:nvGrpSpPr>
            <p:cNvPr id="10247" name="Group 7">
              <a:extLst>
                <a:ext uri="{FF2B5EF4-FFF2-40B4-BE49-F238E27FC236}">
                  <a16:creationId xmlns:a16="http://schemas.microsoft.com/office/drawing/2014/main" id="{B5958926-063F-A940-84AD-D19928060F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8" y="840"/>
              <a:ext cx="1116" cy="264"/>
              <a:chOff x="1200" y="840"/>
              <a:chExt cx="1296" cy="276"/>
            </a:xfrm>
          </p:grpSpPr>
          <p:sp>
            <p:nvSpPr>
              <p:cNvPr id="10243" name="Rectangle 3">
                <a:extLst>
                  <a:ext uri="{FF2B5EF4-FFF2-40B4-BE49-F238E27FC236}">
                    <a16:creationId xmlns:a16="http://schemas.microsoft.com/office/drawing/2014/main" id="{99BF60CF-1297-A548-AEDB-1796FBC01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840"/>
                <a:ext cx="1296" cy="264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44" name="Rectangle 4">
                <a:extLst>
                  <a:ext uri="{FF2B5EF4-FFF2-40B4-BE49-F238E27FC236}">
                    <a16:creationId xmlns:a16="http://schemas.microsoft.com/office/drawing/2014/main" id="{AFFB44EE-C999-4344-B8AE-8C14D548B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" y="840"/>
                <a:ext cx="696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0</a:t>
                </a:r>
              </a:p>
            </p:txBody>
          </p:sp>
          <p:sp>
            <p:nvSpPr>
              <p:cNvPr id="10245" name="Line 5">
                <a:extLst>
                  <a:ext uri="{FF2B5EF4-FFF2-40B4-BE49-F238E27FC236}">
                    <a16:creationId xmlns:a16="http://schemas.microsoft.com/office/drawing/2014/main" id="{FA30CDD7-88E8-1E49-9E7E-0A820F307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6" y="852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48" name="Group 8">
              <a:extLst>
                <a:ext uri="{FF2B5EF4-FFF2-40B4-BE49-F238E27FC236}">
                  <a16:creationId xmlns:a16="http://schemas.microsoft.com/office/drawing/2014/main" id="{563B2C15-DB76-B443-9FE5-271D9AB5A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840"/>
              <a:ext cx="1116" cy="264"/>
              <a:chOff x="1200" y="840"/>
              <a:chExt cx="1296" cy="276"/>
            </a:xfrm>
          </p:grpSpPr>
          <p:sp>
            <p:nvSpPr>
              <p:cNvPr id="10249" name="Rectangle 9">
                <a:extLst>
                  <a:ext uri="{FF2B5EF4-FFF2-40B4-BE49-F238E27FC236}">
                    <a16:creationId xmlns:a16="http://schemas.microsoft.com/office/drawing/2014/main" id="{4605BB35-2A7C-9E49-8B01-E3249BC33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840"/>
                <a:ext cx="1296" cy="264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50" name="Rectangle 10">
                <a:extLst>
                  <a:ext uri="{FF2B5EF4-FFF2-40B4-BE49-F238E27FC236}">
                    <a16:creationId xmlns:a16="http://schemas.microsoft.com/office/drawing/2014/main" id="{F2D3C346-9C31-E442-B3F7-A656CAEE2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" y="840"/>
                <a:ext cx="696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1</a:t>
                </a:r>
              </a:p>
            </p:txBody>
          </p:sp>
          <p:sp>
            <p:nvSpPr>
              <p:cNvPr id="10251" name="Line 11">
                <a:extLst>
                  <a:ext uri="{FF2B5EF4-FFF2-40B4-BE49-F238E27FC236}">
                    <a16:creationId xmlns:a16="http://schemas.microsoft.com/office/drawing/2014/main" id="{F40FCCC5-64BB-1B41-A538-F2DC5AE0E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6" y="852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52" name="Group 12">
              <a:extLst>
                <a:ext uri="{FF2B5EF4-FFF2-40B4-BE49-F238E27FC236}">
                  <a16:creationId xmlns:a16="http://schemas.microsoft.com/office/drawing/2014/main" id="{FBB7F535-E50F-E348-9552-02AD167C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828"/>
              <a:ext cx="1032" cy="276"/>
              <a:chOff x="1200" y="840"/>
              <a:chExt cx="1296" cy="276"/>
            </a:xfrm>
          </p:grpSpPr>
          <p:sp>
            <p:nvSpPr>
              <p:cNvPr id="10253" name="Rectangle 13">
                <a:extLst>
                  <a:ext uri="{FF2B5EF4-FFF2-40B4-BE49-F238E27FC236}">
                    <a16:creationId xmlns:a16="http://schemas.microsoft.com/office/drawing/2014/main" id="{53F2B9DD-86D1-DF47-955F-6C459A7AF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840"/>
                <a:ext cx="1296" cy="264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54" name="Rectangle 14">
                <a:extLst>
                  <a:ext uri="{FF2B5EF4-FFF2-40B4-BE49-F238E27FC236}">
                    <a16:creationId xmlns:a16="http://schemas.microsoft.com/office/drawing/2014/main" id="{5CBE0B40-6822-4742-B472-85AF41737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" y="840"/>
                <a:ext cx="696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2</a:t>
                </a:r>
              </a:p>
            </p:txBody>
          </p:sp>
          <p:sp>
            <p:nvSpPr>
              <p:cNvPr id="10255" name="Line 15">
                <a:extLst>
                  <a:ext uri="{FF2B5EF4-FFF2-40B4-BE49-F238E27FC236}">
                    <a16:creationId xmlns:a16="http://schemas.microsoft.com/office/drawing/2014/main" id="{BE16540A-2639-AF4C-948D-2A453128E4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6" y="852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70" name="Group 30">
              <a:extLst>
                <a:ext uri="{FF2B5EF4-FFF2-40B4-BE49-F238E27FC236}">
                  <a16:creationId xmlns:a16="http://schemas.microsoft.com/office/drawing/2014/main" id="{F380B7C1-4438-8B4F-8B8E-A96B43B20F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2820"/>
              <a:ext cx="1176" cy="288"/>
              <a:chOff x="192" y="2820"/>
              <a:chExt cx="1176" cy="288"/>
            </a:xfrm>
          </p:grpSpPr>
          <p:sp>
            <p:nvSpPr>
              <p:cNvPr id="10267" name="Rectangle 27">
                <a:extLst>
                  <a:ext uri="{FF2B5EF4-FFF2-40B4-BE49-F238E27FC236}">
                    <a16:creationId xmlns:a16="http://schemas.microsoft.com/office/drawing/2014/main" id="{79969B18-4990-A54E-A2D7-10B8390E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820"/>
                <a:ext cx="117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           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</a:p>
            </p:txBody>
          </p:sp>
          <p:sp>
            <p:nvSpPr>
              <p:cNvPr id="10268" name="Rectangle 28">
                <a:extLst>
                  <a:ext uri="{FF2B5EF4-FFF2-40B4-BE49-F238E27FC236}">
                    <a16:creationId xmlns:a16="http://schemas.microsoft.com/office/drawing/2014/main" id="{270D458E-D650-3043-936B-362024DF2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" y="2820"/>
                <a:ext cx="512" cy="275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</a:p>
            </p:txBody>
          </p:sp>
          <p:sp>
            <p:nvSpPr>
              <p:cNvPr id="10269" name="Line 29">
                <a:extLst>
                  <a:ext uri="{FF2B5EF4-FFF2-40B4-BE49-F238E27FC236}">
                    <a16:creationId xmlns:a16="http://schemas.microsoft.com/office/drawing/2014/main" id="{80AD0A92-A879-A944-9CBB-C1B69B813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" y="2833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71" name="Group 31">
              <a:extLst>
                <a:ext uri="{FF2B5EF4-FFF2-40B4-BE49-F238E27FC236}">
                  <a16:creationId xmlns:a16="http://schemas.microsoft.com/office/drawing/2014/main" id="{1F0ED9A7-305B-A445-AF31-C8F1E959CE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2076"/>
              <a:ext cx="1176" cy="288"/>
              <a:chOff x="192" y="2820"/>
              <a:chExt cx="1176" cy="288"/>
            </a:xfrm>
          </p:grpSpPr>
          <p:sp>
            <p:nvSpPr>
              <p:cNvPr id="10272" name="Rectangle 32">
                <a:extLst>
                  <a:ext uri="{FF2B5EF4-FFF2-40B4-BE49-F238E27FC236}">
                    <a16:creationId xmlns:a16="http://schemas.microsoft.com/office/drawing/2014/main" id="{E9CAF5E2-BAA8-FD4F-B741-A25FD1938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820"/>
                <a:ext cx="117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10273" name="Rectangle 33">
                <a:extLst>
                  <a:ext uri="{FF2B5EF4-FFF2-40B4-BE49-F238E27FC236}">
                    <a16:creationId xmlns:a16="http://schemas.microsoft.com/office/drawing/2014/main" id="{93CD44DB-26DD-8441-932A-BFC448A9F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" y="2820"/>
                <a:ext cx="512" cy="275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</a:p>
            </p:txBody>
          </p:sp>
          <p:sp>
            <p:nvSpPr>
              <p:cNvPr id="10274" name="Line 34">
                <a:extLst>
                  <a:ext uri="{FF2B5EF4-FFF2-40B4-BE49-F238E27FC236}">
                    <a16:creationId xmlns:a16="http://schemas.microsoft.com/office/drawing/2014/main" id="{C231CC4A-24AD-1C41-84CB-3952C3345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" y="2833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75" name="Group 35">
              <a:extLst>
                <a:ext uri="{FF2B5EF4-FFF2-40B4-BE49-F238E27FC236}">
                  <a16:creationId xmlns:a16="http://schemas.microsoft.com/office/drawing/2014/main" id="{9D59C014-8DC6-864E-B6A3-C9D2959B0C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1356"/>
              <a:ext cx="1176" cy="288"/>
              <a:chOff x="192" y="2820"/>
              <a:chExt cx="1176" cy="288"/>
            </a:xfrm>
          </p:grpSpPr>
          <p:sp>
            <p:nvSpPr>
              <p:cNvPr id="10276" name="Rectangle 36">
                <a:extLst>
                  <a:ext uri="{FF2B5EF4-FFF2-40B4-BE49-F238E27FC236}">
                    <a16:creationId xmlns:a16="http://schemas.microsoft.com/office/drawing/2014/main" id="{24308B5D-5768-8940-8830-D146670F3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820"/>
                <a:ext cx="117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               </a:t>
                </a:r>
              </a:p>
            </p:txBody>
          </p:sp>
          <p:sp>
            <p:nvSpPr>
              <p:cNvPr id="10277" name="Rectangle 37">
                <a:extLst>
                  <a:ext uri="{FF2B5EF4-FFF2-40B4-BE49-F238E27FC236}">
                    <a16:creationId xmlns:a16="http://schemas.microsoft.com/office/drawing/2014/main" id="{5B263A62-E541-BE4C-9398-C014A7C52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" y="2820"/>
                <a:ext cx="512" cy="275"/>
              </a:xfrm>
              <a:prstGeom prst="rect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</a:p>
            </p:txBody>
          </p:sp>
          <p:sp>
            <p:nvSpPr>
              <p:cNvPr id="10278" name="Line 38">
                <a:extLst>
                  <a:ext uri="{FF2B5EF4-FFF2-40B4-BE49-F238E27FC236}">
                    <a16:creationId xmlns:a16="http://schemas.microsoft.com/office/drawing/2014/main" id="{63D2295C-E002-8146-8003-42A2552F2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" y="2833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83" name="Group 43">
              <a:extLst>
                <a:ext uri="{FF2B5EF4-FFF2-40B4-BE49-F238E27FC236}">
                  <a16:creationId xmlns:a16="http://schemas.microsoft.com/office/drawing/2014/main" id="{F802A4AB-A41F-0C44-931B-0646B5DDC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6" y="2076"/>
              <a:ext cx="1320" cy="288"/>
              <a:chOff x="1596" y="2076"/>
              <a:chExt cx="1320" cy="288"/>
            </a:xfrm>
          </p:grpSpPr>
          <p:sp>
            <p:nvSpPr>
              <p:cNvPr id="10280" name="Rectangle 40">
                <a:extLst>
                  <a:ext uri="{FF2B5EF4-FFF2-40B4-BE49-F238E27FC236}">
                    <a16:creationId xmlns:a16="http://schemas.microsoft.com/office/drawing/2014/main" id="{79C81E91-E506-A346-9DA5-271674465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2076"/>
                <a:ext cx="1320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1    0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  <a:endPara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0281" name="Rectangle 41">
                <a:extLst>
                  <a:ext uri="{FF2B5EF4-FFF2-40B4-BE49-F238E27FC236}">
                    <a16:creationId xmlns:a16="http://schemas.microsoft.com/office/drawing/2014/main" id="{BB2EFD43-C798-B349-AFF8-0597ADEB3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6" y="2076"/>
                <a:ext cx="65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 </a:t>
                </a:r>
              </a:p>
            </p:txBody>
          </p:sp>
          <p:sp>
            <p:nvSpPr>
              <p:cNvPr id="10282" name="Line 42">
                <a:extLst>
                  <a:ext uri="{FF2B5EF4-FFF2-40B4-BE49-F238E27FC236}">
                    <a16:creationId xmlns:a16="http://schemas.microsoft.com/office/drawing/2014/main" id="{5A717C82-D96A-FB49-A5EB-2F20334E8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3" y="2089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84" name="Group 44">
              <a:extLst>
                <a:ext uri="{FF2B5EF4-FFF2-40B4-BE49-F238E27FC236}">
                  <a16:creationId xmlns:a16="http://schemas.microsoft.com/office/drawing/2014/main" id="{370ABEC9-7ECA-0848-B8E4-647D55EB7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0" y="1392"/>
              <a:ext cx="1320" cy="288"/>
              <a:chOff x="1596" y="2076"/>
              <a:chExt cx="1320" cy="288"/>
            </a:xfrm>
          </p:grpSpPr>
          <p:sp>
            <p:nvSpPr>
              <p:cNvPr id="10285" name="Rectangle 45">
                <a:extLst>
                  <a:ext uri="{FF2B5EF4-FFF2-40B4-BE49-F238E27FC236}">
                    <a16:creationId xmlns:a16="http://schemas.microsoft.com/office/drawing/2014/main" id="{0DFE4B8C-7053-3C4F-9A93-83CEBA6D4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2076"/>
                <a:ext cx="1320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0    1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</a:t>
                </a:r>
              </a:p>
            </p:txBody>
          </p:sp>
          <p:sp>
            <p:nvSpPr>
              <p:cNvPr id="10286" name="Rectangle 46">
                <a:extLst>
                  <a:ext uri="{FF2B5EF4-FFF2-40B4-BE49-F238E27FC236}">
                    <a16:creationId xmlns:a16="http://schemas.microsoft.com/office/drawing/2014/main" id="{4B88B9EF-3EA6-BF48-89B7-DBF8B552B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6" y="2076"/>
                <a:ext cx="65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 </a:t>
                </a:r>
              </a:p>
            </p:txBody>
          </p:sp>
          <p:sp>
            <p:nvSpPr>
              <p:cNvPr id="10287" name="Line 47">
                <a:extLst>
                  <a:ext uri="{FF2B5EF4-FFF2-40B4-BE49-F238E27FC236}">
                    <a16:creationId xmlns:a16="http://schemas.microsoft.com/office/drawing/2014/main" id="{F59A81B6-253E-0546-808D-803E6D9C9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3" y="2089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0288" name="Group 48">
              <a:extLst>
                <a:ext uri="{FF2B5EF4-FFF2-40B4-BE49-F238E27FC236}">
                  <a16:creationId xmlns:a16="http://schemas.microsoft.com/office/drawing/2014/main" id="{EE0BEB0D-66F8-EF48-B9E9-74C60F597D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" y="2100"/>
              <a:ext cx="1320" cy="288"/>
              <a:chOff x="1596" y="2076"/>
              <a:chExt cx="1320" cy="288"/>
            </a:xfrm>
          </p:grpSpPr>
          <p:sp>
            <p:nvSpPr>
              <p:cNvPr id="10289" name="Rectangle 49">
                <a:extLst>
                  <a:ext uri="{FF2B5EF4-FFF2-40B4-BE49-F238E27FC236}">
                    <a16:creationId xmlns:a16="http://schemas.microsoft.com/office/drawing/2014/main" id="{A76195A9-D5E5-A548-B5E9-2855AF556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2076"/>
                <a:ext cx="1320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1    2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</a:t>
                </a:r>
                <a:r>
                  <a:rPr lang="en-US" altLang="zh-TW" sz="1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NULL</a:t>
                </a:r>
                <a:r>
                  <a:rPr lang="en-US" altLang="zh-TW" sz="1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</a:t>
                </a:r>
              </a:p>
            </p:txBody>
          </p:sp>
          <p:sp>
            <p:nvSpPr>
              <p:cNvPr id="10290" name="Rectangle 50">
                <a:extLst>
                  <a:ext uri="{FF2B5EF4-FFF2-40B4-BE49-F238E27FC236}">
                    <a16:creationId xmlns:a16="http://schemas.microsoft.com/office/drawing/2014/main" id="{F68AA9E2-36A2-E548-8CFF-2B849737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6" y="2076"/>
                <a:ext cx="656" cy="2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r>
                  <a:rPr lang="en-US" altLang="zh-TW" sz="2400" b="1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 </a:t>
                </a:r>
              </a:p>
            </p:txBody>
          </p:sp>
          <p:sp>
            <p:nvSpPr>
              <p:cNvPr id="10291" name="Line 51">
                <a:extLst>
                  <a:ext uri="{FF2B5EF4-FFF2-40B4-BE49-F238E27FC236}">
                    <a16:creationId xmlns:a16="http://schemas.microsoft.com/office/drawing/2014/main" id="{EB00E259-F3E5-5742-B6C4-D028B941B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3" y="2089"/>
                <a:ext cx="0" cy="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0292" name="Line 52">
              <a:extLst>
                <a:ext uri="{FF2B5EF4-FFF2-40B4-BE49-F238E27FC236}">
                  <a16:creationId xmlns:a16="http://schemas.microsoft.com/office/drawing/2014/main" id="{9572CAED-37ED-F648-930B-A2FFA3640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" y="2220"/>
              <a:ext cx="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93" name="Line 53">
              <a:extLst>
                <a:ext uri="{FF2B5EF4-FFF2-40B4-BE49-F238E27FC236}">
                  <a16:creationId xmlns:a16="http://schemas.microsoft.com/office/drawing/2014/main" id="{29B6DCB3-02C5-BA4B-B8C6-3FD6877B30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2" y="1488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94" name="Line 54">
              <a:extLst>
                <a:ext uri="{FF2B5EF4-FFF2-40B4-BE49-F238E27FC236}">
                  <a16:creationId xmlns:a16="http://schemas.microsoft.com/office/drawing/2014/main" id="{4E3578E4-98CE-D147-ADE4-D0552E877E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4" y="99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95" name="Line 55">
              <a:extLst>
                <a:ext uri="{FF2B5EF4-FFF2-40B4-BE49-F238E27FC236}">
                  <a16:creationId xmlns:a16="http://schemas.microsoft.com/office/drawing/2014/main" id="{45863FA7-A655-A246-818C-938F8F3AC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0" y="9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96" name="Line 56">
              <a:extLst>
                <a:ext uri="{FF2B5EF4-FFF2-40B4-BE49-F238E27FC236}">
                  <a16:creationId xmlns:a16="http://schemas.microsoft.com/office/drawing/2014/main" id="{C13315D3-09A9-3D49-AC93-DD4F81E4C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4" y="2220"/>
              <a:ext cx="13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97" name="Line 57">
              <a:extLst>
                <a:ext uri="{FF2B5EF4-FFF2-40B4-BE49-F238E27FC236}">
                  <a16:creationId xmlns:a16="http://schemas.microsoft.com/office/drawing/2014/main" id="{667A5932-0F94-1B48-8001-56396C374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0" y="996"/>
              <a:ext cx="0" cy="1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3FDADE-698A-3447-8C43-F69A9641DD9B}"/>
              </a:ext>
            </a:extLst>
          </p:cNvPr>
          <p:cNvGrpSpPr/>
          <p:nvPr/>
        </p:nvGrpSpPr>
        <p:grpSpPr>
          <a:xfrm>
            <a:off x="8270521" y="1970428"/>
            <a:ext cx="460375" cy="2566988"/>
            <a:chOff x="8340725" y="2587625"/>
            <a:chExt cx="460375" cy="2566988"/>
          </a:xfrm>
        </p:grpSpPr>
        <p:sp>
          <p:nvSpPr>
            <p:cNvPr id="10305" name="Oval 65">
              <a:extLst>
                <a:ext uri="{FF2B5EF4-FFF2-40B4-BE49-F238E27FC236}">
                  <a16:creationId xmlns:a16="http://schemas.microsoft.com/office/drawing/2014/main" id="{5D5BFADF-A705-BF43-BF97-7458B781A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312" y="25876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10306" name="Oval 66">
              <a:extLst>
                <a:ext uri="{FF2B5EF4-FFF2-40B4-BE49-F238E27FC236}">
                  <a16:creationId xmlns:a16="http://schemas.microsoft.com/office/drawing/2014/main" id="{86803639-A13D-9544-A4E9-4416ABE83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0725" y="36909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10307" name="Oval 67">
              <a:extLst>
                <a:ext uri="{FF2B5EF4-FFF2-40B4-BE49-F238E27FC236}">
                  <a16:creationId xmlns:a16="http://schemas.microsoft.com/office/drawing/2014/main" id="{B85232D5-E4B2-2D43-A04C-4A5E4DC59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600" y="47101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10308" name="Line 68">
              <a:extLst>
                <a:ext uri="{FF2B5EF4-FFF2-40B4-BE49-F238E27FC236}">
                  <a16:creationId xmlns:a16="http://schemas.microsoft.com/office/drawing/2014/main" id="{A20E454F-C2C0-5D44-9EA0-9D24E8287D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78850" y="4146550"/>
              <a:ext cx="0" cy="5588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09" name="Line 69">
              <a:extLst>
                <a:ext uri="{FF2B5EF4-FFF2-40B4-BE49-F238E27FC236}">
                  <a16:creationId xmlns:a16="http://schemas.microsoft.com/office/drawing/2014/main" id="{6701428C-8873-AC4C-A467-519241609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56650" y="2976563"/>
              <a:ext cx="0" cy="720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10" name="Line 70">
              <a:extLst>
                <a:ext uri="{FF2B5EF4-FFF2-40B4-BE49-F238E27FC236}">
                  <a16:creationId xmlns:a16="http://schemas.microsoft.com/office/drawing/2014/main" id="{C5D9A8F4-A0CB-1544-BA14-BFF7A972DB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8350" y="3003550"/>
              <a:ext cx="0" cy="73501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10311" name="Object 71">
            <a:extLst>
              <a:ext uri="{FF2B5EF4-FFF2-40B4-BE49-F238E27FC236}">
                <a16:creationId xmlns:a16="http://schemas.microsoft.com/office/drawing/2014/main" id="{D3407279-E11C-F447-9492-E303734B23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796513"/>
              </p:ext>
            </p:extLst>
          </p:nvPr>
        </p:nvGraphicFramePr>
        <p:xfrm>
          <a:off x="4432300" y="4293576"/>
          <a:ext cx="122555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04" name="方程式" r:id="rId3" imgW="13462000" imgH="13754100" progId="Equation.2">
                  <p:embed/>
                </p:oleObj>
              </mc:Choice>
              <mc:Fallback>
                <p:oleObj name="方程式" r:id="rId3" imgW="13462000" imgH="13754100" progId="Equation.2">
                  <p:embed/>
                  <p:pic>
                    <p:nvPicPr>
                      <p:cNvPr id="0" name="Object 7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4293576"/>
                        <a:ext cx="1225550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2" name="Rectangle 72">
            <a:extLst>
              <a:ext uri="{FF2B5EF4-FFF2-40B4-BE49-F238E27FC236}">
                <a16:creationId xmlns:a16="http://schemas.microsoft.com/office/drawing/2014/main" id="{43D02999-31EB-E644-99A3-F77BD51256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5463239"/>
            <a:ext cx="7772400" cy="842963"/>
          </a:xfrm>
        </p:spPr>
        <p:txBody>
          <a:bodyPr/>
          <a:lstStyle/>
          <a:p>
            <a:r>
              <a:rPr lang="en-US" altLang="zh-TW" sz="2400" b="1" u="sng" dirty="0">
                <a:solidFill>
                  <a:schemeClr val="tx1"/>
                </a:solidFill>
              </a:rPr>
              <a:t>Figure 6.11: </a:t>
            </a:r>
            <a:r>
              <a:rPr lang="en-US" altLang="zh-TW" sz="2400" u="sng" dirty="0">
                <a:solidFill>
                  <a:schemeClr val="tx1"/>
                </a:solidFill>
              </a:rPr>
              <a:t>Orthogonal representation for graph G</a:t>
            </a:r>
            <a:r>
              <a:rPr lang="en-US" altLang="zh-TW" sz="2400" baseline="-25000" dirty="0">
                <a:solidFill>
                  <a:schemeClr val="tx1"/>
                </a:solidFill>
              </a:rPr>
              <a:t>3</a:t>
            </a:r>
            <a:r>
              <a:rPr lang="en-US" altLang="zh-TW" sz="2400" u="sng" dirty="0">
                <a:solidFill>
                  <a:schemeClr val="tx1"/>
                </a:solidFill>
              </a:rPr>
              <a:t>(p.276)</a:t>
            </a:r>
            <a:endParaRPr lang="en-US" altLang="zh-TW" dirty="0"/>
          </a:p>
        </p:txBody>
      </p:sp>
      <p:sp>
        <p:nvSpPr>
          <p:cNvPr id="56" name="Rectangle 1058">
            <a:extLst>
              <a:ext uri="{FF2B5EF4-FFF2-40B4-BE49-F238E27FC236}">
                <a16:creationId xmlns:a16="http://schemas.microsoft.com/office/drawing/2014/main" id="{D4C2832F-A7F8-CB43-B9B3-827B60836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69827"/>
            <a:ext cx="7772400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Orthogonal Representation</a:t>
            </a:r>
            <a:endParaRPr lang="en-US" altLang="zh-TW" sz="5400" dirty="0"/>
          </a:p>
        </p:txBody>
      </p:sp>
      <p:sp>
        <p:nvSpPr>
          <p:cNvPr id="58" name="Text Box 25">
            <a:extLst>
              <a:ext uri="{FF2B5EF4-FFF2-40B4-BE49-F238E27FC236}">
                <a16:creationId xmlns:a16="http://schemas.microsoft.com/office/drawing/2014/main" id="{3005426E-2462-3544-AB1B-444C762E5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67" y="590075"/>
            <a:ext cx="19447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Header nodes </a:t>
            </a:r>
          </a:p>
          <a:p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(shown twice)</a:t>
            </a:r>
          </a:p>
        </p:txBody>
      </p:sp>
      <p:cxnSp>
        <p:nvCxnSpPr>
          <p:cNvPr id="5" name="曲線接點 4">
            <a:extLst>
              <a:ext uri="{FF2B5EF4-FFF2-40B4-BE49-F238E27FC236}">
                <a16:creationId xmlns:a16="http://schemas.microsoft.com/office/drawing/2014/main" id="{0E957B39-7BF0-A346-AE22-8F1D1BD4548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 rot="16200000" flipH="1">
            <a:off x="1388045" y="1106576"/>
            <a:ext cx="243196" cy="87218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曲線接點 65">
            <a:extLst>
              <a:ext uri="{FF2B5EF4-FFF2-40B4-BE49-F238E27FC236}">
                <a16:creationId xmlns:a16="http://schemas.microsoft.com/office/drawing/2014/main" id="{E783B002-918F-4A4E-9A70-F05F17756BAF}"/>
              </a:ext>
            </a:extLst>
          </p:cNvPr>
          <p:cNvCxnSpPr>
            <a:cxnSpLocks/>
            <a:stCxn id="58" idx="2"/>
          </p:cNvCxnSpPr>
          <p:nvPr/>
        </p:nvCxnSpPr>
        <p:spPr bwMode="auto">
          <a:xfrm rot="5400000">
            <a:off x="662431" y="1694082"/>
            <a:ext cx="684129" cy="13810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AFCBD9-F344-BF4C-AB11-535BDF8E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46EE72-4AA4-6B48-95FA-BB20F2AA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4763-E0F8-7C4D-A337-1D324A04697C}" type="slidenum">
              <a:rPr lang="en-US" altLang="zh-TW" smtClean="0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4820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頁尾版面配置區 4">
            <a:extLst>
              <a:ext uri="{FF2B5EF4-FFF2-40B4-BE49-F238E27FC236}">
                <a16:creationId xmlns:a16="http://schemas.microsoft.com/office/drawing/2014/main" id="{87F15325-A882-1748-AA55-1C95642A0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3221B5D1-8D2B-394A-B23B-841761DF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26F7-2D00-3644-817E-4CD9590BDF5D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BFE1248E-A545-9147-ABC3-F9FA6AD8C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256" y="34924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Adjacency </a:t>
            </a:r>
            <a:r>
              <a:rPr lang="en-US" altLang="zh-TW" dirty="0" err="1"/>
              <a:t>Multilists</a:t>
            </a:r>
            <a:endParaRPr lang="en-US" altLang="zh-TW" dirty="0"/>
          </a:p>
        </p:txBody>
      </p:sp>
      <p:grpSp>
        <p:nvGrpSpPr>
          <p:cNvPr id="65540" name="Group 4">
            <a:extLst>
              <a:ext uri="{FF2B5EF4-FFF2-40B4-BE49-F238E27FC236}">
                <a16:creationId xmlns:a16="http://schemas.microsoft.com/office/drawing/2014/main" id="{9F8773B4-E926-7243-A9D2-94E1EE9C5907}"/>
              </a:ext>
            </a:extLst>
          </p:cNvPr>
          <p:cNvGrpSpPr>
            <a:grpSpLocks/>
          </p:cNvGrpSpPr>
          <p:nvPr/>
        </p:nvGrpSpPr>
        <p:grpSpPr bwMode="auto">
          <a:xfrm>
            <a:off x="2068763" y="5413729"/>
            <a:ext cx="5006975" cy="484187"/>
            <a:chOff x="910" y="3368"/>
            <a:chExt cx="3154" cy="305"/>
          </a:xfrm>
        </p:grpSpPr>
        <p:sp>
          <p:nvSpPr>
            <p:cNvPr id="65541" name="Rectangle 5">
              <a:extLst>
                <a:ext uri="{FF2B5EF4-FFF2-40B4-BE49-F238E27FC236}">
                  <a16:creationId xmlns:a16="http://schemas.microsoft.com/office/drawing/2014/main" id="{B7839A06-E708-AF48-ADA9-0326FF72F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372"/>
              <a:ext cx="3130" cy="3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42" name="Line 6">
              <a:extLst>
                <a:ext uri="{FF2B5EF4-FFF2-40B4-BE49-F238E27FC236}">
                  <a16:creationId xmlns:a16="http://schemas.microsoft.com/office/drawing/2014/main" id="{08D193A8-656A-A44E-ACA7-04B523BE4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7" y="3377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43" name="Line 7">
              <a:extLst>
                <a:ext uri="{FF2B5EF4-FFF2-40B4-BE49-F238E27FC236}">
                  <a16:creationId xmlns:a16="http://schemas.microsoft.com/office/drawing/2014/main" id="{40E05502-0C6A-054F-BD6C-6D080FB42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8" y="3377"/>
              <a:ext cx="0" cy="2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44" name="Line 8">
              <a:extLst>
                <a:ext uri="{FF2B5EF4-FFF2-40B4-BE49-F238E27FC236}">
                  <a16:creationId xmlns:a16="http://schemas.microsoft.com/office/drawing/2014/main" id="{5DD1EDC8-380E-BA49-9C0C-0CE4BC180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5" y="3368"/>
              <a:ext cx="0" cy="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45" name="Line 9">
              <a:extLst>
                <a:ext uri="{FF2B5EF4-FFF2-40B4-BE49-F238E27FC236}">
                  <a16:creationId xmlns:a16="http://schemas.microsoft.com/office/drawing/2014/main" id="{4A690F00-81B2-4642-AD10-44AAE53F2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7" y="3377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46" name="Rectangle 10">
              <a:extLst>
                <a:ext uri="{FF2B5EF4-FFF2-40B4-BE49-F238E27FC236}">
                  <a16:creationId xmlns:a16="http://schemas.microsoft.com/office/drawing/2014/main" id="{3097C2AB-F75E-9F4F-82E1-498BE2AD9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" y="3385"/>
              <a:ext cx="315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marked    vertex1    vertex2      link1       link2</a:t>
              </a:r>
            </a:p>
          </p:txBody>
        </p:sp>
      </p:grpSp>
      <p:sp>
        <p:nvSpPr>
          <p:cNvPr id="65548" name="Text Box 12">
            <a:extLst>
              <a:ext uri="{FF2B5EF4-FFF2-40B4-BE49-F238E27FC236}">
                <a16:creationId xmlns:a16="http://schemas.microsoft.com/office/drawing/2014/main" id="{888197A3-B420-824A-9415-9766F4183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36" y="1154342"/>
            <a:ext cx="8997364" cy="425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An edge (u, v) in an undirected graph is represented </a:t>
            </a:r>
            <a:r>
              <a:rPr lang="en-US" altLang="zh-TW" sz="3200" dirty="0">
                <a:solidFill>
                  <a:srgbClr val="C00000"/>
                </a:solidFill>
                <a:ea typeface="新細明體" panose="02020500000000000000" pitchFamily="18" charset="-120"/>
              </a:rPr>
              <a:t>by two entries </a:t>
            </a: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in adjacency list representation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One on the list for u and the other on the list for v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endParaRPr lang="en-US" altLang="zh-TW" sz="3200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  <a:ea typeface="新細明體" panose="02020500000000000000" pitchFamily="18" charset="-120"/>
              </a:rPr>
              <a:t> Adjacency </a:t>
            </a:r>
            <a:r>
              <a:rPr lang="en-US" altLang="zh-TW" sz="3200" dirty="0" err="1">
                <a:solidFill>
                  <a:schemeClr val="tx1"/>
                </a:solidFill>
                <a:ea typeface="新細明體" panose="02020500000000000000" pitchFamily="18" charset="-120"/>
              </a:rPr>
              <a:t>Multilists</a:t>
            </a:r>
            <a:endParaRPr lang="en-US" altLang="zh-TW" sz="3200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lvl="1" algn="l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Lists in which </a:t>
            </a:r>
            <a:r>
              <a:rPr lang="en-US" altLang="zh-TW" sz="2800" dirty="0">
                <a:solidFill>
                  <a:srgbClr val="C00000"/>
                </a:solidFill>
                <a:ea typeface="新細明體" panose="02020500000000000000" pitchFamily="18" charset="-120"/>
              </a:rPr>
              <a:t>nodes may be shared</a:t>
            </a: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among several lists.  </a:t>
            </a:r>
            <a:b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</a:b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(an edge is shared by two different links)</a:t>
            </a:r>
          </a:p>
          <a:p>
            <a:pPr>
              <a:spcBef>
                <a:spcPct val="50000"/>
              </a:spcBef>
            </a:pPr>
            <a:endParaRPr lang="en-US" altLang="zh-TW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頁尾版面配置區 2">
            <a:extLst>
              <a:ext uri="{FF2B5EF4-FFF2-40B4-BE49-F238E27FC236}">
                <a16:creationId xmlns:a16="http://schemas.microsoft.com/office/drawing/2014/main" id="{65D5E4D5-4280-8149-9974-2ADD32C0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6" name="投影片編號版面配置區 3">
            <a:extLst>
              <a:ext uri="{FF2B5EF4-FFF2-40B4-BE49-F238E27FC236}">
                <a16:creationId xmlns:a16="http://schemas.microsoft.com/office/drawing/2014/main" id="{46854ADA-FB90-BF4B-A7C3-D4527ADB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86D01-37E9-254D-A67A-93023393924B}" type="slidenum">
              <a:rPr lang="en-US" altLang="zh-TW"/>
              <a:pPr/>
              <a:t>36</a:t>
            </a:fld>
            <a:endParaRPr lang="en-US" altLang="zh-TW"/>
          </a:p>
        </p:txBody>
      </p:sp>
      <p:sp>
        <p:nvSpPr>
          <p:cNvPr id="66563" name="Rectangle 1027">
            <a:extLst>
              <a:ext uri="{FF2B5EF4-FFF2-40B4-BE49-F238E27FC236}">
                <a16:creationId xmlns:a16="http://schemas.microsoft.com/office/drawing/2014/main" id="{0B45529C-4254-5143-A3A7-E8785C9DD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10" y="1287880"/>
            <a:ext cx="1606550" cy="1470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4" name="Line 1028">
            <a:extLst>
              <a:ext uri="{FF2B5EF4-FFF2-40B4-BE49-F238E27FC236}">
                <a16:creationId xmlns:a16="http://schemas.microsoft.com/office/drawing/2014/main" id="{741BA88B-7BDE-DE48-B269-F660A87401B5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560" y="2016543"/>
            <a:ext cx="16049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5" name="Line 1029">
            <a:extLst>
              <a:ext uri="{FF2B5EF4-FFF2-40B4-BE49-F238E27FC236}">
                <a16:creationId xmlns:a16="http://schemas.microsoft.com/office/drawing/2014/main" id="{1C6A591B-462D-2245-BA48-3F609BEBAB3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560" y="1676818"/>
            <a:ext cx="16049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6" name="Line 1030">
            <a:extLst>
              <a:ext uri="{FF2B5EF4-FFF2-40B4-BE49-F238E27FC236}">
                <a16:creationId xmlns:a16="http://schemas.microsoft.com/office/drawing/2014/main" id="{4C7BE552-7295-2442-9B8A-9737C453DF52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560" y="2383255"/>
            <a:ext cx="16049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7" name="Rectangle 1031">
            <a:extLst>
              <a:ext uri="{FF2B5EF4-FFF2-40B4-BE49-F238E27FC236}">
                <a16:creationId xmlns:a16="http://schemas.microsoft.com/office/drawing/2014/main" id="{0D0D9127-932E-CD4B-AAFC-F7974CD49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4160" y="1246605"/>
            <a:ext cx="2341562" cy="395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8" name="Line 1032">
            <a:extLst>
              <a:ext uri="{FF2B5EF4-FFF2-40B4-BE49-F238E27FC236}">
                <a16:creationId xmlns:a16="http://schemas.microsoft.com/office/drawing/2014/main" id="{4F247D4D-BF7A-5249-BD27-BAC6B7117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4835" y="125454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69" name="Rectangle 1033">
            <a:extLst>
              <a:ext uri="{FF2B5EF4-FFF2-40B4-BE49-F238E27FC236}">
                <a16:creationId xmlns:a16="http://schemas.microsoft.com/office/drawing/2014/main" id="{80D639F9-9892-364B-BA9F-31E1455EA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35" y="1195805"/>
            <a:ext cx="214161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0  1   N1  N3</a:t>
            </a:r>
          </a:p>
        </p:txBody>
      </p:sp>
      <p:sp>
        <p:nvSpPr>
          <p:cNvPr id="66570" name="Line 1034">
            <a:extLst>
              <a:ext uri="{FF2B5EF4-FFF2-40B4-BE49-F238E27FC236}">
                <a16:creationId xmlns:a16="http://schemas.microsoft.com/office/drawing/2014/main" id="{18ACB690-946D-684C-928D-573FD35F0A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2822" y="124025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1" name="Line 1035">
            <a:extLst>
              <a:ext uri="{FF2B5EF4-FFF2-40B4-BE49-F238E27FC236}">
                <a16:creationId xmlns:a16="http://schemas.microsoft.com/office/drawing/2014/main" id="{06CC4623-C12F-6A4D-B56D-E048FB1CFD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3822" y="124025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2" name="Line 1036">
            <a:extLst>
              <a:ext uri="{FF2B5EF4-FFF2-40B4-BE49-F238E27FC236}">
                <a16:creationId xmlns:a16="http://schemas.microsoft.com/office/drawing/2014/main" id="{5AD8177D-07EB-644D-A651-1E036BBAE1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7872" y="125454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3" name="Line 1037">
            <a:extLst>
              <a:ext uri="{FF2B5EF4-FFF2-40B4-BE49-F238E27FC236}">
                <a16:creationId xmlns:a16="http://schemas.microsoft.com/office/drawing/2014/main" id="{996277CF-6EAF-034B-A37E-3A28A2D533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2097" y="1240255"/>
            <a:ext cx="298450" cy="407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4" name="Line 1038">
            <a:extLst>
              <a:ext uri="{FF2B5EF4-FFF2-40B4-BE49-F238E27FC236}">
                <a16:creationId xmlns:a16="http://schemas.microsoft.com/office/drawing/2014/main" id="{0C217CA7-4488-C349-B911-F2570E84F5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67810" y="1254543"/>
            <a:ext cx="31273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5" name="Rectangle 1039">
            <a:extLst>
              <a:ext uri="{FF2B5EF4-FFF2-40B4-BE49-F238E27FC236}">
                <a16:creationId xmlns:a16="http://schemas.microsoft.com/office/drawing/2014/main" id="{4DCB663C-6627-7F4B-ACB8-567F30F52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047" y="1875255"/>
            <a:ext cx="2341563" cy="395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6" name="Line 1040">
            <a:extLst>
              <a:ext uri="{FF2B5EF4-FFF2-40B4-BE49-F238E27FC236}">
                <a16:creationId xmlns:a16="http://schemas.microsoft.com/office/drawing/2014/main" id="{D2488CD2-DD05-D441-9AB7-12A94F127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722" y="188319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7" name="Rectangle 1041">
            <a:extLst>
              <a:ext uri="{FF2B5EF4-FFF2-40B4-BE49-F238E27FC236}">
                <a16:creationId xmlns:a16="http://schemas.microsoft.com/office/drawing/2014/main" id="{3CAA4EA0-E983-2944-9734-8942D9DDB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922" y="1824455"/>
            <a:ext cx="214161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0  2   N2  N3</a:t>
            </a:r>
          </a:p>
        </p:txBody>
      </p:sp>
      <p:sp>
        <p:nvSpPr>
          <p:cNvPr id="66578" name="Line 1042">
            <a:extLst>
              <a:ext uri="{FF2B5EF4-FFF2-40B4-BE49-F238E27FC236}">
                <a16:creationId xmlns:a16="http://schemas.microsoft.com/office/drawing/2014/main" id="{DFBD546B-F52D-5240-8ECB-3DEC0581CB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710" y="186890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79" name="Line 1043">
            <a:extLst>
              <a:ext uri="{FF2B5EF4-FFF2-40B4-BE49-F238E27FC236}">
                <a16:creationId xmlns:a16="http://schemas.microsoft.com/office/drawing/2014/main" id="{B01F8CF2-2A0A-EA45-8007-7E098CD89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710" y="186890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0" name="Line 1044">
            <a:extLst>
              <a:ext uri="{FF2B5EF4-FFF2-40B4-BE49-F238E27FC236}">
                <a16:creationId xmlns:a16="http://schemas.microsoft.com/office/drawing/2014/main" id="{EA20BD49-2B6B-984A-B682-D07638F7C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760" y="188319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1" name="Line 1045">
            <a:extLst>
              <a:ext uri="{FF2B5EF4-FFF2-40B4-BE49-F238E27FC236}">
                <a16:creationId xmlns:a16="http://schemas.microsoft.com/office/drawing/2014/main" id="{EB5EB00B-EB57-C04A-B839-524E9D05F4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985" y="1868905"/>
            <a:ext cx="298450" cy="407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2" name="Line 1046">
            <a:extLst>
              <a:ext uri="{FF2B5EF4-FFF2-40B4-BE49-F238E27FC236}">
                <a16:creationId xmlns:a16="http://schemas.microsoft.com/office/drawing/2014/main" id="{F5444A1E-AE50-F944-8D87-96AF9B3DD2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6697" y="1883193"/>
            <a:ext cx="312738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3" name="Rectangle 1047">
            <a:extLst>
              <a:ext uri="{FF2B5EF4-FFF2-40B4-BE49-F238E27FC236}">
                <a16:creationId xmlns:a16="http://schemas.microsoft.com/office/drawing/2014/main" id="{A2E08C26-FB11-3347-825A-496AA7255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460" y="2486443"/>
            <a:ext cx="2341562" cy="395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4" name="Line 1048">
            <a:extLst>
              <a:ext uri="{FF2B5EF4-FFF2-40B4-BE49-F238E27FC236}">
                <a16:creationId xmlns:a16="http://schemas.microsoft.com/office/drawing/2014/main" id="{7833F1B6-1C76-EC42-AD95-E3F5CCC02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2135" y="249438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5" name="Rectangle 1049">
            <a:extLst>
              <a:ext uri="{FF2B5EF4-FFF2-40B4-BE49-F238E27FC236}">
                <a16:creationId xmlns:a16="http://schemas.microsoft.com/office/drawing/2014/main" id="{9BF90C89-0732-6E4B-9986-6A47ECF48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335" y="2435643"/>
            <a:ext cx="215123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0  3          N4</a:t>
            </a:r>
          </a:p>
        </p:txBody>
      </p:sp>
      <p:sp>
        <p:nvSpPr>
          <p:cNvPr id="66586" name="Line 1050">
            <a:extLst>
              <a:ext uri="{FF2B5EF4-FFF2-40B4-BE49-F238E27FC236}">
                <a16:creationId xmlns:a16="http://schemas.microsoft.com/office/drawing/2014/main" id="{2F564BA6-F839-B845-8A67-A2C3E5648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0122" y="248009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7" name="Line 1051">
            <a:extLst>
              <a:ext uri="{FF2B5EF4-FFF2-40B4-BE49-F238E27FC236}">
                <a16:creationId xmlns:a16="http://schemas.microsoft.com/office/drawing/2014/main" id="{C89C98A4-863C-6140-B48B-405C3EF6B0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1122" y="248009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8" name="Line 1052">
            <a:extLst>
              <a:ext uri="{FF2B5EF4-FFF2-40B4-BE49-F238E27FC236}">
                <a16:creationId xmlns:a16="http://schemas.microsoft.com/office/drawing/2014/main" id="{82423879-9146-B642-A755-F1023BB2E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5172" y="249438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89" name="Line 1053">
            <a:extLst>
              <a:ext uri="{FF2B5EF4-FFF2-40B4-BE49-F238E27FC236}">
                <a16:creationId xmlns:a16="http://schemas.microsoft.com/office/drawing/2014/main" id="{C1D158A3-6EAA-0E40-8156-8FC79DF8C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9397" y="2480093"/>
            <a:ext cx="298450" cy="407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0" name="Line 1054">
            <a:extLst>
              <a:ext uri="{FF2B5EF4-FFF2-40B4-BE49-F238E27FC236}">
                <a16:creationId xmlns:a16="http://schemas.microsoft.com/office/drawing/2014/main" id="{1BE48CD9-500C-8841-9A5A-9E4E96D779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5110" y="2494380"/>
            <a:ext cx="31273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1" name="Line 1055">
            <a:extLst>
              <a:ext uri="{FF2B5EF4-FFF2-40B4-BE49-F238E27FC236}">
                <a16:creationId xmlns:a16="http://schemas.microsoft.com/office/drawing/2014/main" id="{F1CCBF47-107D-0542-8BB0-0BA36180E4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9535" y="2492793"/>
            <a:ext cx="65405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2" name="Rectangle 1056">
            <a:extLst>
              <a:ext uri="{FF2B5EF4-FFF2-40B4-BE49-F238E27FC236}">
                <a16:creationId xmlns:a16="http://schemas.microsoft.com/office/drawing/2014/main" id="{1F771D06-288C-C24A-9BCB-3942FE472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635" y="3153193"/>
            <a:ext cx="2341562" cy="395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3" name="Line 1057">
            <a:extLst>
              <a:ext uri="{FF2B5EF4-FFF2-40B4-BE49-F238E27FC236}">
                <a16:creationId xmlns:a16="http://schemas.microsoft.com/office/drawing/2014/main" id="{D093D896-38CD-974C-B8C1-E39984605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5310" y="316113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4" name="Rectangle 1058">
            <a:extLst>
              <a:ext uri="{FF2B5EF4-FFF2-40B4-BE49-F238E27FC236}">
                <a16:creationId xmlns:a16="http://schemas.microsoft.com/office/drawing/2014/main" id="{29B941D2-033B-9044-83EF-2EDC0CD50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510" y="3102393"/>
            <a:ext cx="214161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1  2   N4  N5</a:t>
            </a:r>
          </a:p>
        </p:txBody>
      </p:sp>
      <p:sp>
        <p:nvSpPr>
          <p:cNvPr id="66595" name="Line 1059">
            <a:extLst>
              <a:ext uri="{FF2B5EF4-FFF2-40B4-BE49-F238E27FC236}">
                <a16:creationId xmlns:a16="http://schemas.microsoft.com/office/drawing/2014/main" id="{D111EFD2-474D-3E49-8ABE-D395A9DAF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3297" y="314684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6" name="Line 1060">
            <a:extLst>
              <a:ext uri="{FF2B5EF4-FFF2-40B4-BE49-F238E27FC236}">
                <a16:creationId xmlns:a16="http://schemas.microsoft.com/office/drawing/2014/main" id="{4DAC395F-DEA2-914B-8D57-9B7537396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4297" y="314684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7" name="Line 1061">
            <a:extLst>
              <a:ext uri="{FF2B5EF4-FFF2-40B4-BE49-F238E27FC236}">
                <a16:creationId xmlns:a16="http://schemas.microsoft.com/office/drawing/2014/main" id="{34AAEEA5-C392-B84E-B4AA-5EE73BBB4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8347" y="316113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8" name="Line 1062">
            <a:extLst>
              <a:ext uri="{FF2B5EF4-FFF2-40B4-BE49-F238E27FC236}">
                <a16:creationId xmlns:a16="http://schemas.microsoft.com/office/drawing/2014/main" id="{95FA2EDF-F0C8-6C44-A0A4-4A346850C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2572" y="3146843"/>
            <a:ext cx="298450" cy="407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599" name="Line 1063">
            <a:extLst>
              <a:ext uri="{FF2B5EF4-FFF2-40B4-BE49-F238E27FC236}">
                <a16:creationId xmlns:a16="http://schemas.microsoft.com/office/drawing/2014/main" id="{495AA96F-9C2D-EB4F-918D-E9C8568650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8285" y="3161130"/>
            <a:ext cx="31273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0" name="Rectangle 1064">
            <a:extLst>
              <a:ext uri="{FF2B5EF4-FFF2-40B4-BE49-F238E27FC236}">
                <a16:creationId xmlns:a16="http://schemas.microsoft.com/office/drawing/2014/main" id="{43CFC5E0-AFED-814F-B879-46CC20BF7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047" y="3765968"/>
            <a:ext cx="2341563" cy="395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1" name="Line 1065">
            <a:extLst>
              <a:ext uri="{FF2B5EF4-FFF2-40B4-BE49-F238E27FC236}">
                <a16:creationId xmlns:a16="http://schemas.microsoft.com/office/drawing/2014/main" id="{07AECCEA-C1AC-9449-B74C-6B0D34707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722" y="377390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2" name="Rectangle 1066">
            <a:extLst>
              <a:ext uri="{FF2B5EF4-FFF2-40B4-BE49-F238E27FC236}">
                <a16:creationId xmlns:a16="http://schemas.microsoft.com/office/drawing/2014/main" id="{EC27F086-F2AB-8D4C-B23F-1BBE2C030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922" y="3715168"/>
            <a:ext cx="215123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 1  3          N5</a:t>
            </a:r>
          </a:p>
        </p:txBody>
      </p:sp>
      <p:sp>
        <p:nvSpPr>
          <p:cNvPr id="66603" name="Line 1067">
            <a:extLst>
              <a:ext uri="{FF2B5EF4-FFF2-40B4-BE49-F238E27FC236}">
                <a16:creationId xmlns:a16="http://schemas.microsoft.com/office/drawing/2014/main" id="{4D69A99B-86B3-734D-9693-100659C13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710" y="3759618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4" name="Line 1068">
            <a:extLst>
              <a:ext uri="{FF2B5EF4-FFF2-40B4-BE49-F238E27FC236}">
                <a16:creationId xmlns:a16="http://schemas.microsoft.com/office/drawing/2014/main" id="{3D841953-21D9-6146-9C0D-39FA641EC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710" y="3759618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5" name="Line 1069">
            <a:extLst>
              <a:ext uri="{FF2B5EF4-FFF2-40B4-BE49-F238E27FC236}">
                <a16:creationId xmlns:a16="http://schemas.microsoft.com/office/drawing/2014/main" id="{7F8E7E26-A952-204A-8346-8343F11A46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760" y="377390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6" name="Line 1070">
            <a:extLst>
              <a:ext uri="{FF2B5EF4-FFF2-40B4-BE49-F238E27FC236}">
                <a16:creationId xmlns:a16="http://schemas.microsoft.com/office/drawing/2014/main" id="{A28A7C81-BDE9-0D4F-85C0-5CEA765BF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985" y="3759618"/>
            <a:ext cx="298450" cy="407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7" name="Line 1071">
            <a:extLst>
              <a:ext uri="{FF2B5EF4-FFF2-40B4-BE49-F238E27FC236}">
                <a16:creationId xmlns:a16="http://schemas.microsoft.com/office/drawing/2014/main" id="{0B99C2D6-563A-674A-BFB3-8120089B15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6697" y="3773905"/>
            <a:ext cx="312738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8" name="Line 1072">
            <a:extLst>
              <a:ext uri="{FF2B5EF4-FFF2-40B4-BE49-F238E27FC236}">
                <a16:creationId xmlns:a16="http://schemas.microsoft.com/office/drawing/2014/main" id="{423CADDD-0BBC-3149-9806-918FF9730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9535" y="3756443"/>
            <a:ext cx="65405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09" name="Rectangle 1073">
            <a:extLst>
              <a:ext uri="{FF2B5EF4-FFF2-40B4-BE49-F238E27FC236}">
                <a16:creationId xmlns:a16="http://schemas.microsoft.com/office/drawing/2014/main" id="{18738FBA-3110-0241-9827-35DA1EF05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047" y="4391443"/>
            <a:ext cx="2341563" cy="395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0" name="Line 1074">
            <a:extLst>
              <a:ext uri="{FF2B5EF4-FFF2-40B4-BE49-F238E27FC236}">
                <a16:creationId xmlns:a16="http://schemas.microsoft.com/office/drawing/2014/main" id="{6C42060D-3B94-4F46-AAC4-255BE7F6D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722" y="439938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1" name="Rectangle 1075">
            <a:extLst>
              <a:ext uri="{FF2B5EF4-FFF2-40B4-BE49-F238E27FC236}">
                <a16:creationId xmlns:a16="http://schemas.microsoft.com/office/drawing/2014/main" id="{5195C936-31A1-A049-9523-CCFBDAD82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922" y="4340643"/>
            <a:ext cx="806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 2  3</a:t>
            </a:r>
          </a:p>
        </p:txBody>
      </p:sp>
      <p:sp>
        <p:nvSpPr>
          <p:cNvPr id="66612" name="Line 1076">
            <a:extLst>
              <a:ext uri="{FF2B5EF4-FFF2-40B4-BE49-F238E27FC236}">
                <a16:creationId xmlns:a16="http://schemas.microsoft.com/office/drawing/2014/main" id="{750E8E40-6FFD-BA4F-965D-654E48BE6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710" y="438509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3" name="Line 1077">
            <a:extLst>
              <a:ext uri="{FF2B5EF4-FFF2-40B4-BE49-F238E27FC236}">
                <a16:creationId xmlns:a16="http://schemas.microsoft.com/office/drawing/2014/main" id="{E026A710-DAD1-2046-A659-4FAACEBF9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710" y="4385093"/>
            <a:ext cx="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4" name="Line 1078">
            <a:extLst>
              <a:ext uri="{FF2B5EF4-FFF2-40B4-BE49-F238E27FC236}">
                <a16:creationId xmlns:a16="http://schemas.microsoft.com/office/drawing/2014/main" id="{254F2EBF-C35D-224D-A409-1E08D2375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760" y="439938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5" name="Line 1079">
            <a:extLst>
              <a:ext uri="{FF2B5EF4-FFF2-40B4-BE49-F238E27FC236}">
                <a16:creationId xmlns:a16="http://schemas.microsoft.com/office/drawing/2014/main" id="{3A985AB5-A73C-BE46-BE15-FC83873757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985" y="4385093"/>
            <a:ext cx="298450" cy="407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6" name="Line 1080">
            <a:extLst>
              <a:ext uri="{FF2B5EF4-FFF2-40B4-BE49-F238E27FC236}">
                <a16:creationId xmlns:a16="http://schemas.microsoft.com/office/drawing/2014/main" id="{01B69E54-D721-624B-A117-F4AAE2F89C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6697" y="4399380"/>
            <a:ext cx="312738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7" name="Line 1081">
            <a:extLst>
              <a:ext uri="{FF2B5EF4-FFF2-40B4-BE49-F238E27FC236}">
                <a16:creationId xmlns:a16="http://schemas.microsoft.com/office/drawing/2014/main" id="{E983F018-A2BA-0341-8BDE-BC8E3E393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3822" y="4396205"/>
            <a:ext cx="639763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8" name="Line 1082">
            <a:extLst>
              <a:ext uri="{FF2B5EF4-FFF2-40B4-BE49-F238E27FC236}">
                <a16:creationId xmlns:a16="http://schemas.microsoft.com/office/drawing/2014/main" id="{EB5D734A-1A8A-3F4C-B7F7-0C9D8B8E1F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585" y="4383505"/>
            <a:ext cx="585787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19" name="Rectangle 1083">
            <a:extLst>
              <a:ext uri="{FF2B5EF4-FFF2-40B4-BE49-F238E27FC236}">
                <a16:creationId xmlns:a16="http://schemas.microsoft.com/office/drawing/2014/main" id="{3E08B271-BD63-8E45-8C54-F4A5F2023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985" y="1114843"/>
            <a:ext cx="619125" cy="380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N0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N1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N2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N3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N4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N5</a:t>
            </a:r>
          </a:p>
        </p:txBody>
      </p:sp>
      <p:sp>
        <p:nvSpPr>
          <p:cNvPr id="66620" name="Rectangle 1084">
            <a:extLst>
              <a:ext uri="{FF2B5EF4-FFF2-40B4-BE49-F238E27FC236}">
                <a16:creationId xmlns:a16="http://schemas.microsoft.com/office/drawing/2014/main" id="{DF81AD9F-9171-B146-914F-C2EEF77BC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72" y="1225968"/>
            <a:ext cx="36195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>
              <a:lnSpc>
                <a:spcPct val="90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  <a:p>
            <a:pPr algn="l" eaLnBrk="0" hangingPunct="0">
              <a:lnSpc>
                <a:spcPct val="90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  <a:p>
            <a:pPr algn="l" eaLnBrk="0" hangingPunct="0">
              <a:lnSpc>
                <a:spcPct val="90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  <a:p>
            <a:pPr algn="l" eaLnBrk="0" hangingPunct="0">
              <a:lnSpc>
                <a:spcPct val="90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6621" name="Line 1085">
            <a:extLst>
              <a:ext uri="{FF2B5EF4-FFF2-40B4-BE49-F238E27FC236}">
                <a16:creationId xmlns:a16="http://schemas.microsoft.com/office/drawing/2014/main" id="{3E1AA320-3119-3745-B06B-E9D85829FF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7022" y="1472030"/>
            <a:ext cx="1770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22" name="Line 1086">
            <a:extLst>
              <a:ext uri="{FF2B5EF4-FFF2-40B4-BE49-F238E27FC236}">
                <a16:creationId xmlns:a16="http://schemas.microsoft.com/office/drawing/2014/main" id="{4BF2B9D0-8F38-5044-8895-27AA1150C7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1310" y="1608555"/>
            <a:ext cx="1768475" cy="271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23" name="Line 1087">
            <a:extLst>
              <a:ext uri="{FF2B5EF4-FFF2-40B4-BE49-F238E27FC236}">
                <a16:creationId xmlns:a16="http://schemas.microsoft.com/office/drawing/2014/main" id="{05863955-CDBE-224E-842E-E448AA8653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05597" y="2097505"/>
            <a:ext cx="1741488" cy="109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24" name="Line 1088">
            <a:extLst>
              <a:ext uri="{FF2B5EF4-FFF2-40B4-BE49-F238E27FC236}">
                <a16:creationId xmlns:a16="http://schemas.microsoft.com/office/drawing/2014/main" id="{95F6C459-5C49-4C49-B0E6-97BCD9F381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585" y="2588043"/>
            <a:ext cx="1714500" cy="122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6625" name="Rectangle 1089">
            <a:extLst>
              <a:ext uri="{FF2B5EF4-FFF2-40B4-BE49-F238E27FC236}">
                <a16:creationId xmlns:a16="http://schemas.microsoft.com/office/drawing/2014/main" id="{7465B591-4DE9-B640-A79F-C1438FA4F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1310" y="1105318"/>
            <a:ext cx="1625600" cy="380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(0,1)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(0,2)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(0,3)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(1,2)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(1,3)</a:t>
            </a:r>
          </a:p>
          <a:p>
            <a:pPr algn="l" eaLnBrk="0" hangingPunct="0">
              <a:lnSpc>
                <a:spcPct val="14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edge (2,3)</a:t>
            </a:r>
          </a:p>
        </p:txBody>
      </p:sp>
      <p:sp>
        <p:nvSpPr>
          <p:cNvPr id="66626" name="Text Box 1090">
            <a:extLst>
              <a:ext uri="{FF2B5EF4-FFF2-40B4-BE49-F238E27FC236}">
                <a16:creationId xmlns:a16="http://schemas.microsoft.com/office/drawing/2014/main" id="{317A415B-7C64-4D40-9621-3CBD6AEA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485" y="878305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(1,0)</a:t>
            </a:r>
            <a:endParaRPr lang="en-US" altLang="zh-TW" sz="2400">
              <a:ea typeface="新細明體" panose="02020500000000000000" pitchFamily="18" charset="-120"/>
            </a:endParaRPr>
          </a:p>
        </p:txBody>
      </p:sp>
      <p:sp>
        <p:nvSpPr>
          <p:cNvPr id="66627" name="Text Box 1091">
            <a:extLst>
              <a:ext uri="{FF2B5EF4-FFF2-40B4-BE49-F238E27FC236}">
                <a16:creationId xmlns:a16="http://schemas.microsoft.com/office/drawing/2014/main" id="{5EC11709-2E13-A441-8BCF-CAE4F735F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485" y="1565693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(2,0)</a:t>
            </a:r>
            <a:endParaRPr lang="en-US" altLang="zh-TW" sz="2400">
              <a:ea typeface="新細明體" panose="02020500000000000000" pitchFamily="18" charset="-120"/>
            </a:endParaRPr>
          </a:p>
        </p:txBody>
      </p:sp>
      <p:sp>
        <p:nvSpPr>
          <p:cNvPr id="66628" name="Text Box 1092">
            <a:extLst>
              <a:ext uri="{FF2B5EF4-FFF2-40B4-BE49-F238E27FC236}">
                <a16:creationId xmlns:a16="http://schemas.microsoft.com/office/drawing/2014/main" id="{51F7E104-CD05-9B40-90ED-E4EEDEFDB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0560" y="216576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(3,0)</a:t>
            </a:r>
          </a:p>
        </p:txBody>
      </p:sp>
      <p:sp>
        <p:nvSpPr>
          <p:cNvPr id="66629" name="Text Box 1093">
            <a:extLst>
              <a:ext uri="{FF2B5EF4-FFF2-40B4-BE49-F238E27FC236}">
                <a16:creationId xmlns:a16="http://schemas.microsoft.com/office/drawing/2014/main" id="{B6766067-14B2-2642-B79A-E09D68CC6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072" y="280076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(2,1)</a:t>
            </a:r>
          </a:p>
        </p:txBody>
      </p:sp>
      <p:sp>
        <p:nvSpPr>
          <p:cNvPr id="66630" name="Text Box 1094">
            <a:extLst>
              <a:ext uri="{FF2B5EF4-FFF2-40B4-BE49-F238E27FC236}">
                <a16:creationId xmlns:a16="http://schemas.microsoft.com/office/drawing/2014/main" id="{4148B5A9-10DB-9B42-94C3-8A070C220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072" y="3470693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(3,1)</a:t>
            </a:r>
          </a:p>
        </p:txBody>
      </p:sp>
      <p:sp>
        <p:nvSpPr>
          <p:cNvPr id="66631" name="Text Box 1095">
            <a:extLst>
              <a:ext uri="{FF2B5EF4-FFF2-40B4-BE49-F238E27FC236}">
                <a16:creationId xmlns:a16="http://schemas.microsoft.com/office/drawing/2014/main" id="{845769DD-E404-D445-95EE-69FD2D57C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072" y="407076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(3,2)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40BFC98-1B2E-E340-A8E2-0DBD9C3A5104}"/>
              </a:ext>
            </a:extLst>
          </p:cNvPr>
          <p:cNvGrpSpPr/>
          <p:nvPr/>
        </p:nvGrpSpPr>
        <p:grpSpPr>
          <a:xfrm>
            <a:off x="1105485" y="3281780"/>
            <a:ext cx="1816100" cy="1816100"/>
            <a:chOff x="1105485" y="3281780"/>
            <a:chExt cx="1816100" cy="1816100"/>
          </a:xfrm>
        </p:grpSpPr>
        <p:sp>
          <p:nvSpPr>
            <p:cNvPr id="66632" name="Oval 1096">
              <a:extLst>
                <a:ext uri="{FF2B5EF4-FFF2-40B4-BE49-F238E27FC236}">
                  <a16:creationId xmlns:a16="http://schemas.microsoft.com/office/drawing/2014/main" id="{E71BF695-5A75-E240-833B-9D46DB0E3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85" y="328178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6633" name="Oval 1097">
              <a:extLst>
                <a:ext uri="{FF2B5EF4-FFF2-40B4-BE49-F238E27FC236}">
                  <a16:creationId xmlns:a16="http://schemas.microsoft.com/office/drawing/2014/main" id="{D4F478E7-1070-744D-A956-5B85AD423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85" y="404378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6634" name="Oval 1098">
              <a:extLst>
                <a:ext uri="{FF2B5EF4-FFF2-40B4-BE49-F238E27FC236}">
                  <a16:creationId xmlns:a16="http://schemas.microsoft.com/office/drawing/2014/main" id="{632BDDD3-51B1-AB4E-8414-A357269A8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7085" y="404378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6635" name="Oval 1099">
              <a:extLst>
                <a:ext uri="{FF2B5EF4-FFF2-40B4-BE49-F238E27FC236}">
                  <a16:creationId xmlns:a16="http://schemas.microsoft.com/office/drawing/2014/main" id="{08E8EB86-A0C8-6C42-9C25-36F01777B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85" y="465338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6636" name="Line 1100">
              <a:extLst>
                <a:ext uri="{FF2B5EF4-FFF2-40B4-BE49-F238E27FC236}">
                  <a16:creationId xmlns:a16="http://schemas.microsoft.com/office/drawing/2014/main" id="{3A920C1F-5007-0A40-9A8E-0349966BD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3535" y="3732630"/>
              <a:ext cx="0" cy="914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637" name="Line 1101">
              <a:extLst>
                <a:ext uri="{FF2B5EF4-FFF2-40B4-BE49-F238E27FC236}">
                  <a16:creationId xmlns:a16="http://schemas.microsoft.com/office/drawing/2014/main" id="{A7D2C6AE-8A39-2D4C-9A51-38D352EAB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6335" y="4266030"/>
              <a:ext cx="914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638" name="Line 1102">
              <a:extLst>
                <a:ext uri="{FF2B5EF4-FFF2-40B4-BE49-F238E27FC236}">
                  <a16:creationId xmlns:a16="http://schemas.microsoft.com/office/drawing/2014/main" id="{BDA6C014-4578-4546-89B7-2CDF41878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5210" y="3656430"/>
              <a:ext cx="407987" cy="43497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639" name="Line 1103">
              <a:extLst>
                <a:ext uri="{FF2B5EF4-FFF2-40B4-BE49-F238E27FC236}">
                  <a16:creationId xmlns:a16="http://schemas.microsoft.com/office/drawing/2014/main" id="{C1FD2EC8-A7C0-924B-A414-D414B54EC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5935" y="3656430"/>
              <a:ext cx="422275" cy="43497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640" name="Line 1104">
              <a:extLst>
                <a:ext uri="{FF2B5EF4-FFF2-40B4-BE49-F238E27FC236}">
                  <a16:creationId xmlns:a16="http://schemas.microsoft.com/office/drawing/2014/main" id="{BAD1A750-7F84-984A-B811-402F8B081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922" y="4472405"/>
              <a:ext cx="354013" cy="31273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641" name="Line 1105">
              <a:extLst>
                <a:ext uri="{FF2B5EF4-FFF2-40B4-BE49-F238E27FC236}">
                  <a16:creationId xmlns:a16="http://schemas.microsoft.com/office/drawing/2014/main" id="{0BB1599D-73F3-CF42-A017-FD2AEFF9DF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9910" y="4445418"/>
              <a:ext cx="327025" cy="339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6642" name="Text Box 1106">
            <a:extLst>
              <a:ext uri="{FF2B5EF4-FFF2-40B4-BE49-F238E27FC236}">
                <a16:creationId xmlns:a16="http://schemas.microsoft.com/office/drawing/2014/main" id="{8B180EC8-B59A-E540-977D-57E6BF459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4185" y="4988343"/>
            <a:ext cx="1120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six edges</a:t>
            </a:r>
          </a:p>
        </p:txBody>
      </p:sp>
      <p:sp>
        <p:nvSpPr>
          <p:cNvPr id="66643" name="Text Box 1107">
            <a:extLst>
              <a:ext uri="{FF2B5EF4-FFF2-40B4-BE49-F238E27FC236}">
                <a16:creationId xmlns:a16="http://schemas.microsoft.com/office/drawing/2014/main" id="{B231ED53-62A6-354F-A02E-5A2747999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28" y="5388059"/>
            <a:ext cx="331853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rgbClr val="008000"/>
                </a:solidFill>
              </a:rPr>
              <a:t>Lists: vertex 0: N0-&gt;N1-&gt;N2</a:t>
            </a:r>
          </a:p>
          <a:p>
            <a:pPr algn="l"/>
            <a:r>
              <a:rPr lang="en-US" altLang="zh-TW" dirty="0">
                <a:solidFill>
                  <a:srgbClr val="008000"/>
                </a:solidFill>
              </a:rPr>
              <a:t>          vertex 1: N0-&gt;N3-&gt;N4</a:t>
            </a:r>
          </a:p>
          <a:p>
            <a:pPr algn="l"/>
            <a:r>
              <a:rPr lang="en-US" altLang="zh-TW" dirty="0">
                <a:solidFill>
                  <a:srgbClr val="008000"/>
                </a:solidFill>
              </a:rPr>
              <a:t>          vertex 2: N1-&gt;N3-&gt;N5</a:t>
            </a:r>
          </a:p>
          <a:p>
            <a:pPr algn="l"/>
            <a:r>
              <a:rPr lang="en-US" altLang="zh-TW" dirty="0">
                <a:solidFill>
                  <a:srgbClr val="008000"/>
                </a:solidFill>
              </a:rPr>
              <a:t>          vertex 3: N2-&gt;N4-&gt;N5</a:t>
            </a:r>
          </a:p>
        </p:txBody>
      </p:sp>
      <p:sp>
        <p:nvSpPr>
          <p:cNvPr id="66644" name="Rectangle 1108">
            <a:extLst>
              <a:ext uri="{FF2B5EF4-FFF2-40B4-BE49-F238E27FC236}">
                <a16:creationId xmlns:a16="http://schemas.microsoft.com/office/drawing/2014/main" id="{2E1549E8-D50D-264D-99DF-9C3194719A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25500" y="0"/>
            <a:ext cx="7772400" cy="1143000"/>
          </a:xfrm>
        </p:spPr>
        <p:txBody>
          <a:bodyPr/>
          <a:lstStyle/>
          <a:p>
            <a:r>
              <a:rPr lang="en-US" altLang="zh-TW"/>
              <a:t>Example for Adjacency Multlists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頁尾版面配置區 2">
            <a:extLst>
              <a:ext uri="{FF2B5EF4-FFF2-40B4-BE49-F238E27FC236}">
                <a16:creationId xmlns:a16="http://schemas.microsoft.com/office/drawing/2014/main" id="{86AE6EB4-EBC1-E844-B7FC-7D58E627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3" name="投影片編號版面配置區 3">
            <a:extLst>
              <a:ext uri="{FF2B5EF4-FFF2-40B4-BE49-F238E27FC236}">
                <a16:creationId xmlns:a16="http://schemas.microsoft.com/office/drawing/2014/main" id="{8FCDB0F6-D1CF-2249-9061-84FCF92F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31FD-2A77-2549-96A5-C7CD0138390C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7704D4F-3113-934F-AB4C-F1DF776FD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50" y="1981200"/>
            <a:ext cx="8991600" cy="309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edge *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edgePointer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edge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short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marked;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vertex1, vertex2;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edgePointer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link1, link2;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edgePointer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graph[MAX_VERTICES];</a:t>
            </a:r>
          </a:p>
        </p:txBody>
      </p:sp>
      <p:grpSp>
        <p:nvGrpSpPr>
          <p:cNvPr id="67588" name="Group 4">
            <a:extLst>
              <a:ext uri="{FF2B5EF4-FFF2-40B4-BE49-F238E27FC236}">
                <a16:creationId xmlns:a16="http://schemas.microsoft.com/office/drawing/2014/main" id="{179EDA81-3994-CB42-8B08-A3BB280DC10F}"/>
              </a:ext>
            </a:extLst>
          </p:cNvPr>
          <p:cNvGrpSpPr>
            <a:grpSpLocks/>
          </p:cNvGrpSpPr>
          <p:nvPr/>
        </p:nvGrpSpPr>
        <p:grpSpPr bwMode="auto">
          <a:xfrm>
            <a:off x="2314575" y="5346700"/>
            <a:ext cx="4972050" cy="484188"/>
            <a:chOff x="910" y="3368"/>
            <a:chExt cx="3132" cy="305"/>
          </a:xfrm>
        </p:grpSpPr>
        <p:sp>
          <p:nvSpPr>
            <p:cNvPr id="67589" name="Rectangle 5">
              <a:extLst>
                <a:ext uri="{FF2B5EF4-FFF2-40B4-BE49-F238E27FC236}">
                  <a16:creationId xmlns:a16="http://schemas.microsoft.com/office/drawing/2014/main" id="{F6FA4615-907D-8F40-B650-E15DE25A3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372"/>
              <a:ext cx="3130" cy="3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0" name="Line 6">
              <a:extLst>
                <a:ext uri="{FF2B5EF4-FFF2-40B4-BE49-F238E27FC236}">
                  <a16:creationId xmlns:a16="http://schemas.microsoft.com/office/drawing/2014/main" id="{C3B5FDD8-76B5-AF46-9D44-DF50959C6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7" y="3377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1" name="Line 7">
              <a:extLst>
                <a:ext uri="{FF2B5EF4-FFF2-40B4-BE49-F238E27FC236}">
                  <a16:creationId xmlns:a16="http://schemas.microsoft.com/office/drawing/2014/main" id="{68FC6D97-F391-664D-A536-9824021F6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8" y="3377"/>
              <a:ext cx="0" cy="2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2" name="Line 8">
              <a:extLst>
                <a:ext uri="{FF2B5EF4-FFF2-40B4-BE49-F238E27FC236}">
                  <a16:creationId xmlns:a16="http://schemas.microsoft.com/office/drawing/2014/main" id="{4AF14DB2-EE31-284B-85FB-6BCC297F0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5" y="3368"/>
              <a:ext cx="0" cy="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3" name="Line 9">
              <a:extLst>
                <a:ext uri="{FF2B5EF4-FFF2-40B4-BE49-F238E27FC236}">
                  <a16:creationId xmlns:a16="http://schemas.microsoft.com/office/drawing/2014/main" id="{00F951B4-B913-614C-A013-64BAAD892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7" y="3377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4" name="Rectangle 10">
              <a:extLst>
                <a:ext uri="{FF2B5EF4-FFF2-40B4-BE49-F238E27FC236}">
                  <a16:creationId xmlns:a16="http://schemas.microsoft.com/office/drawing/2014/main" id="{64654FEC-61D5-AE4C-820E-4D902AAB3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" y="3385"/>
              <a:ext cx="307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marked    vertex1    vertex2      link1       link2</a:t>
              </a:r>
            </a:p>
          </p:txBody>
        </p:sp>
      </p:grpSp>
      <p:sp>
        <p:nvSpPr>
          <p:cNvPr id="67595" name="Rectangle 11">
            <a:extLst>
              <a:ext uri="{FF2B5EF4-FFF2-40B4-BE49-F238E27FC236}">
                <a16:creationId xmlns:a16="http://schemas.microsoft.com/office/drawing/2014/main" id="{EC0B5A48-55A1-0E40-8AF9-67E410A8AD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4063" y="292100"/>
            <a:ext cx="7772400" cy="1143000"/>
          </a:xfrm>
        </p:spPr>
        <p:txBody>
          <a:bodyPr/>
          <a:lstStyle/>
          <a:p>
            <a:pPr algn="ctr"/>
            <a:r>
              <a:rPr lang="en-US" altLang="zh-TW"/>
              <a:t>Adjacency Multilists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97A7C3E8-E1A7-6A46-8B8C-667B713A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42FF36-5226-3C4D-929F-B2A15760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0323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02" y="137726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Weighted Edges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8" y="1280726"/>
            <a:ext cx="8773298" cy="455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In many applications, the edges of a graph have </a:t>
            </a:r>
            <a:r>
              <a:rPr lang="en-US" altLang="zh-TW" dirty="0">
                <a:solidFill>
                  <a:srgbClr val="C00000"/>
                </a:solidFill>
              </a:rPr>
              <a:t>weights</a:t>
            </a:r>
            <a:r>
              <a:rPr lang="en-US" altLang="zh-TW" dirty="0"/>
              <a:t> associated with them</a:t>
            </a:r>
          </a:p>
          <a:p>
            <a:pPr lvl="1"/>
            <a:r>
              <a:rPr lang="en-US" altLang="zh-TW" dirty="0"/>
              <a:t>Distance from one vertex to another</a:t>
            </a:r>
          </a:p>
          <a:p>
            <a:pPr lvl="1"/>
            <a:r>
              <a:rPr lang="en-US" altLang="zh-TW" dirty="0"/>
              <a:t>Cost of going from one vertex to an adjacent vertex</a:t>
            </a:r>
          </a:p>
          <a:p>
            <a:r>
              <a:rPr lang="en-US" altLang="zh-TW" dirty="0"/>
              <a:t>To represent an edge-weighted graph: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Adjacency matrix</a:t>
            </a:r>
            <a:r>
              <a:rPr lang="en-US" altLang="zh-TW" dirty="0"/>
              <a:t> entries a[</a:t>
            </a:r>
            <a:r>
              <a:rPr lang="en-US" altLang="zh-TW" dirty="0" err="1"/>
              <a:t>i</a:t>
            </a:r>
            <a:r>
              <a:rPr lang="en-US" altLang="zh-TW" dirty="0"/>
              <a:t>][j] keep the weights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Adjacency list</a:t>
            </a:r>
            <a:r>
              <a:rPr lang="en-US" altLang="zh-TW" dirty="0"/>
              <a:t> includes an additional field, </a:t>
            </a:r>
            <a:r>
              <a:rPr lang="en-US" altLang="zh-TW" i="1" dirty="0"/>
              <a:t>weight</a:t>
            </a:r>
          </a:p>
          <a:p>
            <a:r>
              <a:rPr lang="en-US" altLang="zh-TW" dirty="0"/>
              <a:t>A graph with weighted edges is called a </a:t>
            </a:r>
            <a:r>
              <a:rPr lang="en-US" altLang="zh-TW" i="1" dirty="0">
                <a:solidFill>
                  <a:srgbClr val="00B050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51391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46AC623C-84D4-554B-B610-E24B7E24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64DD617-B4E5-2244-934A-E8567508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43938-9ADE-AD4C-8A26-174EF6E22CA8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E2384B8-D8C8-9D43-A156-A849DCCF7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13" y="14701"/>
            <a:ext cx="8220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Applications</a:t>
            </a:r>
            <a:r>
              <a:rPr lang="zh-TW" altLang="en-US" dirty="0"/>
              <a:t> </a:t>
            </a:r>
            <a:r>
              <a:rPr lang="en-US" altLang="zh-TW" dirty="0"/>
              <a:t>of Graphs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6FC748E-E2A7-2748-A888-90419D3C9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13324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Analysis of electrical circuits</a:t>
            </a:r>
          </a:p>
          <a:p>
            <a:r>
              <a:rPr lang="en-US" altLang="zh-TW" dirty="0"/>
              <a:t>Finding shortest routes</a:t>
            </a:r>
          </a:p>
          <a:p>
            <a:r>
              <a:rPr lang="en-US" altLang="zh-TW" dirty="0"/>
              <a:t>Project planning</a:t>
            </a:r>
          </a:p>
          <a:p>
            <a:r>
              <a:rPr lang="en-US" altLang="zh-TW" dirty="0"/>
              <a:t>Identification of chemical compounds</a:t>
            </a:r>
          </a:p>
          <a:p>
            <a:r>
              <a:rPr lang="en-US" altLang="zh-TW" dirty="0"/>
              <a:t>Statistical mechanics</a:t>
            </a:r>
          </a:p>
          <a:p>
            <a:r>
              <a:rPr lang="en-US" altLang="zh-TW" dirty="0"/>
              <a:t>Genetics</a:t>
            </a:r>
          </a:p>
          <a:p>
            <a:r>
              <a:rPr lang="en-US" altLang="zh-TW" dirty="0"/>
              <a:t>Cybernetics</a:t>
            </a:r>
          </a:p>
          <a:p>
            <a:r>
              <a:rPr lang="en-US" altLang="zh-TW" dirty="0"/>
              <a:t>Linguistics</a:t>
            </a:r>
          </a:p>
          <a:p>
            <a:r>
              <a:rPr lang="en-US" altLang="zh-TW" dirty="0"/>
              <a:t>Social Sciences</a:t>
            </a:r>
          </a:p>
          <a:p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29662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97A7C3E8-E1A7-6A46-8B8C-667B713A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42FF36-5226-3C4D-929F-B2A15760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2041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85" y="215943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Graph Operations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66" y="1358943"/>
            <a:ext cx="691978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Traversal</a:t>
            </a:r>
            <a:br>
              <a:rPr lang="en-US" altLang="zh-TW" dirty="0"/>
            </a:br>
            <a:r>
              <a:rPr lang="en-US" altLang="zh-TW" dirty="0">
                <a:solidFill>
                  <a:schemeClr val="accent2"/>
                </a:solidFill>
              </a:rPr>
              <a:t>Given </a:t>
            </a:r>
            <a:r>
              <a:rPr lang="en-US" altLang="zh-TW" i="1" dirty="0">
                <a:solidFill>
                  <a:schemeClr val="accent2"/>
                </a:solidFill>
              </a:rPr>
              <a:t>G </a:t>
            </a:r>
            <a:r>
              <a:rPr lang="en-US" altLang="zh-TW" dirty="0">
                <a:solidFill>
                  <a:schemeClr val="accent2"/>
                </a:solidFill>
              </a:rPr>
              <a:t>= (</a:t>
            </a:r>
            <a:r>
              <a:rPr lang="en-US" altLang="zh-TW" i="1" dirty="0">
                <a:solidFill>
                  <a:schemeClr val="accent2"/>
                </a:solidFill>
              </a:rPr>
              <a:t>V</a:t>
            </a:r>
            <a:r>
              <a:rPr lang="en-US" altLang="zh-TW" dirty="0">
                <a:solidFill>
                  <a:schemeClr val="accent2"/>
                </a:solidFill>
              </a:rPr>
              <a:t>, </a:t>
            </a:r>
            <a:r>
              <a:rPr lang="en-US" altLang="zh-TW" i="1" dirty="0">
                <a:solidFill>
                  <a:schemeClr val="accent2"/>
                </a:solidFill>
              </a:rPr>
              <a:t>E</a:t>
            </a:r>
            <a:r>
              <a:rPr lang="en-US" altLang="zh-TW" dirty="0">
                <a:solidFill>
                  <a:schemeClr val="accent2"/>
                </a:solidFill>
              </a:rPr>
              <a:t>) and vertex v, find all </a:t>
            </a:r>
            <a:br>
              <a:rPr lang="en-US" altLang="zh-TW" dirty="0">
                <a:solidFill>
                  <a:schemeClr val="accent2"/>
                </a:solidFill>
              </a:rPr>
            </a:br>
            <a:r>
              <a:rPr lang="en-US" altLang="zh-TW" dirty="0">
                <a:solidFill>
                  <a:schemeClr val="accent2"/>
                </a:solidFill>
              </a:rPr>
              <a:t>vertices in </a:t>
            </a:r>
            <a:r>
              <a:rPr lang="en-US" altLang="zh-TW" i="1" dirty="0">
                <a:solidFill>
                  <a:schemeClr val="accent2"/>
                </a:solidFill>
              </a:rPr>
              <a:t>G</a:t>
            </a:r>
            <a:r>
              <a:rPr lang="en-US" altLang="zh-TW" dirty="0">
                <a:solidFill>
                  <a:schemeClr val="accent2"/>
                </a:solidFill>
                <a:sym typeface="Symbol" pitchFamily="2" charset="2"/>
              </a:rPr>
              <a:t> that are reachable from </a:t>
            </a:r>
            <a:r>
              <a:rPr lang="en-US" altLang="zh-TW" i="1" dirty="0">
                <a:solidFill>
                  <a:schemeClr val="accent2"/>
                </a:solidFill>
                <a:sym typeface="Symbol" pitchFamily="2" charset="2"/>
              </a:rPr>
              <a:t>v</a:t>
            </a:r>
            <a:endParaRPr lang="en-US" altLang="zh-TW" i="1" dirty="0"/>
          </a:p>
          <a:p>
            <a:pPr lvl="1"/>
            <a:r>
              <a:rPr lang="en-US" altLang="zh-TW" dirty="0"/>
              <a:t>Depth First Search (DFS)</a:t>
            </a:r>
            <a:br>
              <a:rPr lang="en-US" altLang="zh-TW" dirty="0"/>
            </a:br>
            <a:r>
              <a:rPr lang="en-US" altLang="zh-TW" dirty="0">
                <a:solidFill>
                  <a:schemeClr val="accent2"/>
                </a:solidFill>
              </a:rPr>
              <a:t>preorder tree traversal</a:t>
            </a:r>
            <a:endParaRPr lang="en-US" altLang="zh-TW" dirty="0"/>
          </a:p>
          <a:p>
            <a:pPr lvl="1"/>
            <a:r>
              <a:rPr lang="en-US" altLang="zh-TW" dirty="0"/>
              <a:t>Breadth First Search (BFS)</a:t>
            </a:r>
            <a:br>
              <a:rPr lang="en-US" altLang="zh-TW" dirty="0"/>
            </a:br>
            <a:r>
              <a:rPr lang="en-US" altLang="zh-TW" dirty="0">
                <a:solidFill>
                  <a:schemeClr val="accent2"/>
                </a:solidFill>
              </a:rPr>
              <a:t>level order tree traversal</a:t>
            </a:r>
            <a:endParaRPr lang="en-US" altLang="zh-TW" dirty="0"/>
          </a:p>
          <a:p>
            <a:r>
              <a:rPr lang="en-US" altLang="zh-TW" dirty="0"/>
              <a:t>Connected Components</a:t>
            </a:r>
          </a:p>
          <a:p>
            <a:r>
              <a:rPr lang="en-US" altLang="zh-TW" dirty="0"/>
              <a:t>Spanning Trees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85" y="-167119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Depth-First Search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70" y="852315"/>
            <a:ext cx="9020430" cy="473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Generalization of preorder traversal of a tree</a:t>
            </a:r>
          </a:p>
          <a:p>
            <a:r>
              <a:rPr lang="en-US" altLang="zh-TW" dirty="0"/>
              <a:t>Steps:</a:t>
            </a:r>
          </a:p>
          <a:p>
            <a:pPr lvl="1"/>
            <a:r>
              <a:rPr lang="en-US" altLang="zh-TW" dirty="0"/>
              <a:t>Starting from vertex v</a:t>
            </a:r>
          </a:p>
          <a:p>
            <a:pPr lvl="1"/>
            <a:r>
              <a:rPr lang="en-US" altLang="zh-TW" dirty="0"/>
              <a:t>Select an unvisited vertex w, from v’s adjacency list, and continue searching on w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Push</a:t>
            </a:r>
            <a:r>
              <a:rPr lang="en-US" altLang="zh-TW" dirty="0"/>
              <a:t> the </a:t>
            </a:r>
            <a:r>
              <a:rPr lang="en-US" altLang="zh-TW" dirty="0">
                <a:solidFill>
                  <a:srgbClr val="0070C0"/>
                </a:solidFill>
              </a:rPr>
              <a:t>current position </a:t>
            </a:r>
            <a:r>
              <a:rPr lang="en-US" altLang="zh-TW" dirty="0"/>
              <a:t>in v’s adjacency list to a stack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Pop</a:t>
            </a:r>
            <a:r>
              <a:rPr lang="en-US" altLang="zh-TW" dirty="0"/>
              <a:t> and obtain the previous position from the stack and continue processing its adjacency list, if the current visited vertex has </a:t>
            </a:r>
            <a:r>
              <a:rPr lang="en-US" altLang="zh-TW" dirty="0">
                <a:solidFill>
                  <a:srgbClr val="0070C0"/>
                </a:solidFill>
              </a:rPr>
              <a:t>no unvisited neighboring vertices</a:t>
            </a:r>
          </a:p>
          <a:p>
            <a:r>
              <a:rPr lang="en-US" altLang="zh-TW" dirty="0"/>
              <a:t>To avoid cycles, </a:t>
            </a:r>
            <a:r>
              <a:rPr lang="en-US" altLang="zh-TW" dirty="0">
                <a:solidFill>
                  <a:srgbClr val="00B050"/>
                </a:solidFill>
              </a:rPr>
              <a:t>mark visited vertices </a:t>
            </a:r>
            <a:r>
              <a:rPr lang="en-US" altLang="zh-TW" dirty="0"/>
              <a:t>(true/false)</a:t>
            </a:r>
          </a:p>
        </p:txBody>
      </p:sp>
    </p:spTree>
    <p:extLst>
      <p:ext uri="{BB962C8B-B14F-4D97-AF65-F5344CB8AC3E}">
        <p14:creationId xmlns:p14="http://schemas.microsoft.com/office/powerpoint/2010/main" val="610794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29610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34227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058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39869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5109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4499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v3, v7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28F217-C2E5-C44D-964B-FE59F6DFF560}"/>
              </a:ext>
            </a:extLst>
          </p:cNvPr>
          <p:cNvSpPr/>
          <p:nvPr/>
        </p:nvSpPr>
        <p:spPr bwMode="auto">
          <a:xfrm>
            <a:off x="4300634" y="2460011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9275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4807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v3, v7, v4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28F217-C2E5-C44D-964B-FE59F6DFF560}"/>
              </a:ext>
            </a:extLst>
          </p:cNvPr>
          <p:cNvSpPr/>
          <p:nvPr/>
        </p:nvSpPr>
        <p:spPr bwMode="auto">
          <a:xfrm>
            <a:off x="4300634" y="2460011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011DF18-93A6-CC49-8ACF-3CE7239F7A28}"/>
              </a:ext>
            </a:extLst>
          </p:cNvPr>
          <p:cNvSpPr/>
          <p:nvPr/>
        </p:nvSpPr>
        <p:spPr bwMode="auto">
          <a:xfrm>
            <a:off x="4104877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5828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52693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v3, v7, v4, v5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28F217-C2E5-C44D-964B-FE59F6DFF560}"/>
              </a:ext>
            </a:extLst>
          </p:cNvPr>
          <p:cNvSpPr/>
          <p:nvPr/>
        </p:nvSpPr>
        <p:spPr bwMode="auto">
          <a:xfrm>
            <a:off x="4300634" y="2460011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011DF18-93A6-CC49-8ACF-3CE7239F7A28}"/>
              </a:ext>
            </a:extLst>
          </p:cNvPr>
          <p:cNvSpPr/>
          <p:nvPr/>
        </p:nvSpPr>
        <p:spPr bwMode="auto">
          <a:xfrm>
            <a:off x="4104877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E54541E-9D0F-5346-8499-AECEB42CE543}"/>
              </a:ext>
            </a:extLst>
          </p:cNvPr>
          <p:cNvSpPr/>
          <p:nvPr/>
        </p:nvSpPr>
        <p:spPr bwMode="auto">
          <a:xfrm>
            <a:off x="4650935" y="1972927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67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49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57310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v3, v7, v4, v5, v2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28F217-C2E5-C44D-964B-FE59F6DFF560}"/>
              </a:ext>
            </a:extLst>
          </p:cNvPr>
          <p:cNvSpPr/>
          <p:nvPr/>
        </p:nvSpPr>
        <p:spPr bwMode="auto">
          <a:xfrm>
            <a:off x="4300634" y="2460011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011DF18-93A6-CC49-8ACF-3CE7239F7A28}"/>
              </a:ext>
            </a:extLst>
          </p:cNvPr>
          <p:cNvSpPr/>
          <p:nvPr/>
        </p:nvSpPr>
        <p:spPr bwMode="auto">
          <a:xfrm>
            <a:off x="4104877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E54541E-9D0F-5346-8499-AECEB42CE543}"/>
              </a:ext>
            </a:extLst>
          </p:cNvPr>
          <p:cNvSpPr/>
          <p:nvPr/>
        </p:nvSpPr>
        <p:spPr bwMode="auto">
          <a:xfrm>
            <a:off x="4650935" y="1972927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6AFC926-6C93-614C-AC34-BDAF45142775}"/>
              </a:ext>
            </a:extLst>
          </p:cNvPr>
          <p:cNvSpPr/>
          <p:nvPr/>
        </p:nvSpPr>
        <p:spPr bwMode="auto">
          <a:xfrm>
            <a:off x="5022702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277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46AC623C-84D4-554B-B610-E24B7E24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64DD617-B4E5-2244-934A-E8567508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43938-9ADE-AD4C-8A26-174EF6E22CA8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E2384B8-D8C8-9D43-A156-A849DCCF7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158" y="88901"/>
            <a:ext cx="8220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Definition</a:t>
            </a:r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E95A6CA-012F-2B45-AF51-4B2988D8A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256507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>
                <a:solidFill>
                  <a:srgbClr val="CC3300"/>
                </a:solidFill>
              </a:rPr>
              <a:t>A graph</a:t>
            </a:r>
            <a:r>
              <a:rPr lang="en-US" altLang="zh-TW" dirty="0"/>
              <a:t>, G, consists of two sets</a:t>
            </a:r>
          </a:p>
          <a:p>
            <a:pPr lvl="1"/>
            <a:r>
              <a:rPr lang="en-US" altLang="zh-TW" dirty="0"/>
              <a:t>A finite, nonempty set of vertices V(G)</a:t>
            </a:r>
          </a:p>
          <a:p>
            <a:pPr lvl="1"/>
            <a:r>
              <a:rPr lang="en-US" altLang="zh-TW" dirty="0"/>
              <a:t>A finite, possible empty set of edges E(G)</a:t>
            </a:r>
          </a:p>
          <a:p>
            <a:pPr lvl="1"/>
            <a:r>
              <a:rPr lang="en-US" altLang="zh-TW" dirty="0"/>
              <a:t>G = (V, E) represents a graph</a:t>
            </a:r>
          </a:p>
          <a:p>
            <a:r>
              <a:rPr lang="en-US" altLang="zh-TW" dirty="0"/>
              <a:t>An </a:t>
            </a:r>
            <a:r>
              <a:rPr lang="en-US" altLang="zh-TW" dirty="0">
                <a:solidFill>
                  <a:srgbClr val="CC3300"/>
                </a:solidFill>
              </a:rPr>
              <a:t>undirected graph</a:t>
            </a:r>
            <a:r>
              <a:rPr lang="en-US" altLang="zh-TW" dirty="0"/>
              <a:t> is one in which the pair of vertices in a edge is unordered, (u, v) = (v, u) </a:t>
            </a:r>
          </a:p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directed graph</a:t>
            </a:r>
            <a:r>
              <a:rPr lang="en-US" altLang="zh-TW" dirty="0"/>
              <a:t> is one in which each edge is a directed pair of vertices, &lt;u, v&gt; != &lt;v, u&gt;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505BDDB-762B-DF41-AD6A-888C84F57973}"/>
              </a:ext>
            </a:extLst>
          </p:cNvPr>
          <p:cNvGrpSpPr/>
          <p:nvPr/>
        </p:nvGrpSpPr>
        <p:grpSpPr>
          <a:xfrm>
            <a:off x="5168900" y="5573713"/>
            <a:ext cx="2797175" cy="916633"/>
            <a:chOff x="5168900" y="5573713"/>
            <a:chExt cx="2797175" cy="916633"/>
          </a:xfrm>
        </p:grpSpPr>
        <p:sp>
          <p:nvSpPr>
            <p:cNvPr id="46085" name="Line 5">
              <a:extLst>
                <a:ext uri="{FF2B5EF4-FFF2-40B4-BE49-F238E27FC236}">
                  <a16:creationId xmlns:a16="http://schemas.microsoft.com/office/drawing/2014/main" id="{15AC170A-B69D-5141-9385-1DDD5CB92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938" y="5978525"/>
              <a:ext cx="2170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086" name="Text Box 6">
              <a:extLst>
                <a:ext uri="{FF2B5EF4-FFF2-40B4-BE49-F238E27FC236}">
                  <a16:creationId xmlns:a16="http://schemas.microsoft.com/office/drawing/2014/main" id="{EFFC7D24-CD37-3648-A75A-23055E0EE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8900" y="5573713"/>
              <a:ext cx="571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anose="02020500000000000000" pitchFamily="18" charset="-120"/>
                </a:rPr>
                <a:t>tail</a:t>
              </a:r>
            </a:p>
          </p:txBody>
        </p:sp>
        <p:sp>
          <p:nvSpPr>
            <p:cNvPr id="46089" name="Text Box 9">
              <a:extLst>
                <a:ext uri="{FF2B5EF4-FFF2-40B4-BE49-F238E27FC236}">
                  <a16:creationId xmlns:a16="http://schemas.microsoft.com/office/drawing/2014/main" id="{98CEC96D-3B5B-DF48-A1F7-C3A8784E14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250" y="5591175"/>
              <a:ext cx="758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anose="02020500000000000000" pitchFamily="18" charset="-120"/>
                </a:rPr>
                <a:t>head</a:t>
              </a: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162CC4A1-8671-DF40-B469-8DB8D5DB4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5372" y="6028681"/>
              <a:ext cx="33855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u</a:t>
              </a: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1909E35B-F103-1247-A751-B834A7684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1173" y="6027739"/>
              <a:ext cx="33855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v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6.16: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13315" name="Picture 3" descr="twu51A2">
            <a:extLst>
              <a:ext uri="{FF2B5EF4-FFF2-40B4-BE49-F238E27FC236}">
                <a16:creationId xmlns:a16="http://schemas.microsoft.com/office/drawing/2014/main" id="{8831B844-A1AA-174C-B3DC-C814CBD4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DF1B02B-C859-674E-A68C-E0394505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893" y="427981"/>
            <a:ext cx="61414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Depth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v3, v7, v4, v5, v2, v6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D40F8B1-C19D-B94D-9C00-2CFCAC02D912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EA2D72-DFCE-A847-BD2D-72BB82CB0CF3}"/>
              </a:ext>
            </a:extLst>
          </p:cNvPr>
          <p:cNvSpPr/>
          <p:nvPr/>
        </p:nvSpPr>
        <p:spPr bwMode="auto">
          <a:xfrm>
            <a:off x="3794099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89C233-FB49-AE4D-90A9-1F2D8C5F566B}"/>
              </a:ext>
            </a:extLst>
          </p:cNvPr>
          <p:cNvSpPr/>
          <p:nvPr/>
        </p:nvSpPr>
        <p:spPr bwMode="auto">
          <a:xfrm>
            <a:off x="3439869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28F217-C2E5-C44D-964B-FE59F6DFF560}"/>
              </a:ext>
            </a:extLst>
          </p:cNvPr>
          <p:cNvSpPr/>
          <p:nvPr/>
        </p:nvSpPr>
        <p:spPr bwMode="auto">
          <a:xfrm>
            <a:off x="4300634" y="2460011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011DF18-93A6-CC49-8ACF-3CE7239F7A28}"/>
              </a:ext>
            </a:extLst>
          </p:cNvPr>
          <p:cNvSpPr/>
          <p:nvPr/>
        </p:nvSpPr>
        <p:spPr bwMode="auto">
          <a:xfrm>
            <a:off x="4104877" y="1973783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E54541E-9D0F-5346-8499-AECEB42CE543}"/>
              </a:ext>
            </a:extLst>
          </p:cNvPr>
          <p:cNvSpPr/>
          <p:nvPr/>
        </p:nvSpPr>
        <p:spPr bwMode="auto">
          <a:xfrm>
            <a:off x="4650935" y="1972927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6AFC926-6C93-614C-AC34-BDAF45142775}"/>
              </a:ext>
            </a:extLst>
          </p:cNvPr>
          <p:cNvSpPr/>
          <p:nvPr/>
        </p:nvSpPr>
        <p:spPr bwMode="auto">
          <a:xfrm>
            <a:off x="5022702" y="146303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F89EDEFE-5CBF-5B4C-BACB-5BF580C64422}"/>
              </a:ext>
            </a:extLst>
          </p:cNvPr>
          <p:cNvSpPr/>
          <p:nvPr/>
        </p:nvSpPr>
        <p:spPr bwMode="auto">
          <a:xfrm>
            <a:off x="5315943" y="1972927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9659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id="{40530559-BC17-AC4E-97B5-4F20A65B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ABAC567C-F101-BF43-84B9-495FF0BA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200E-786E-E74E-B749-216F8BDBD498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70661" name="Rectangle 5">
            <a:extLst>
              <a:ext uri="{FF2B5EF4-FFF2-40B4-BE49-F238E27FC236}">
                <a16:creationId xmlns:a16="http://schemas.microsoft.com/office/drawing/2014/main" id="{8DEF065A-7C15-D141-AC76-D4498CC8A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7" y="71953"/>
            <a:ext cx="8086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3600" dirty="0"/>
              <a:t>Depth First Search (Recursive)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50501B-DB95-F44C-980B-D4AF7EB86818}"/>
              </a:ext>
            </a:extLst>
          </p:cNvPr>
          <p:cNvGrpSpPr/>
          <p:nvPr/>
        </p:nvGrpSpPr>
        <p:grpSpPr>
          <a:xfrm>
            <a:off x="402367" y="730780"/>
            <a:ext cx="8991600" cy="6561223"/>
            <a:chOff x="402367" y="792565"/>
            <a:chExt cx="8991600" cy="6561223"/>
          </a:xfrm>
        </p:grpSpPr>
        <p:sp>
          <p:nvSpPr>
            <p:cNvPr id="70662" name="Rectangle 6">
              <a:extLst>
                <a:ext uri="{FF2B5EF4-FFF2-40B4-BE49-F238E27FC236}">
                  <a16:creationId xmlns:a16="http://schemas.microsoft.com/office/drawing/2014/main" id="{470DEA7A-35F4-D742-BC49-D6F9C3706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67" y="3238988"/>
              <a:ext cx="8991600" cy="411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void </a:t>
              </a:r>
              <a:r>
                <a:rPr lang="en-US" altLang="zh-TW" sz="2000" b="1" dirty="0" err="1">
                  <a:latin typeface="Courier New" panose="02070309020205020404" pitchFamily="49" charset="0"/>
                </a:rPr>
                <a:t>dfs</a:t>
              </a:r>
              <a:r>
                <a:rPr lang="en-US" altLang="zh-TW" sz="2000" b="1" dirty="0">
                  <a:latin typeface="Courier New" panose="02070309020205020404" pitchFamily="49" charset="0"/>
                </a:rPr>
                <a:t>(</a:t>
              </a:r>
              <a:r>
                <a:rPr lang="en-US" altLang="zh-TW" sz="2000" b="1" dirty="0" err="1">
                  <a:latin typeface="Courier New" panose="02070309020205020404" pitchFamily="49" charset="0"/>
                </a:rPr>
                <a:t>int</a:t>
              </a:r>
              <a:r>
                <a:rPr lang="en-US" altLang="zh-TW" sz="2000" b="1" dirty="0">
                  <a:latin typeface="Courier New" panose="02070309020205020404" pitchFamily="49" charset="0"/>
                </a:rPr>
                <a:t> v)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{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</a:t>
              </a:r>
              <a:r>
                <a:rPr lang="en-US" altLang="zh-TW" sz="2000" b="1" dirty="0" err="1">
                  <a:latin typeface="Courier New" panose="02070309020205020404" pitchFamily="49" charset="0"/>
                </a:rPr>
                <a:t>nodePointer</a:t>
              </a:r>
              <a:r>
                <a:rPr lang="en-US" altLang="zh-TW" sz="2000" b="1" dirty="0">
                  <a:latin typeface="Courier New" panose="02070309020205020404" pitchFamily="49" charset="0"/>
                </a:rPr>
                <a:t> w;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visited[v]= TRUE;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</a:t>
              </a:r>
              <a:r>
                <a:rPr lang="en-US" altLang="zh-TW" sz="2000" b="1" dirty="0" err="1">
                  <a:latin typeface="Courier New" panose="02070309020205020404" pitchFamily="49" charset="0"/>
                </a:rPr>
                <a:t>printf</a:t>
              </a:r>
              <a:r>
                <a:rPr lang="en-US" altLang="zh-TW" sz="2000" b="1" dirty="0">
                  <a:latin typeface="Courier New" panose="02070309020205020404" pitchFamily="49" charset="0"/>
                </a:rPr>
                <a:t>(“%5d”, v);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for (w=graph[v]; w; w=w-&gt;link)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  if (!visited[w-&gt;vertex]) 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      </a:t>
              </a:r>
              <a:r>
                <a:rPr lang="en-US" altLang="zh-TW" sz="2000" b="1" dirty="0" err="1">
                  <a:latin typeface="Courier New" panose="02070309020205020404" pitchFamily="49" charset="0"/>
                </a:rPr>
                <a:t>dfs</a:t>
              </a:r>
              <a:r>
                <a:rPr lang="en-US" altLang="zh-TW" sz="2000" b="1" dirty="0">
                  <a:latin typeface="Courier New" panose="02070309020205020404" pitchFamily="49" charset="0"/>
                </a:rPr>
                <a:t>(w-&gt;vertex);</a:t>
              </a:r>
            </a:p>
            <a:p>
              <a:pPr>
                <a:lnSpc>
                  <a:spcPct val="90000"/>
                </a:lnSpc>
                <a:buFont typeface="Monotype Sorts" pitchFamily="2" charset="2"/>
                <a:buNone/>
              </a:pPr>
              <a:r>
                <a:rPr lang="en-US" altLang="zh-TW" sz="2000" b="1" dirty="0">
                  <a:latin typeface="Courier New" panose="02070309020205020404" pitchFamily="49" charset="0"/>
                </a:rPr>
                <a:t>}</a:t>
              </a:r>
            </a:p>
          </p:txBody>
        </p:sp>
        <p:sp>
          <p:nvSpPr>
            <p:cNvPr id="70663" name="Rectangle 7">
              <a:extLst>
                <a:ext uri="{FF2B5EF4-FFF2-40B4-BE49-F238E27FC236}">
                  <a16:creationId xmlns:a16="http://schemas.microsoft.com/office/drawing/2014/main" id="{0831B87D-C424-1448-B9B0-3E297760D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67" y="792565"/>
              <a:ext cx="5264262" cy="232435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#define FALSE 0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#define TRUE 1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typedef struct node *</a:t>
              </a:r>
              <a:r>
                <a:rPr lang="en-US" altLang="zh-TW" b="1" dirty="0" err="1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nodePointer</a:t>
              </a: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;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typedef struct node {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 </a:t>
              </a:r>
              <a:r>
                <a:rPr lang="en-US" altLang="zh-TW" b="1" dirty="0" err="1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int</a:t>
              </a: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vertex;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 </a:t>
              </a:r>
              <a:r>
                <a:rPr lang="en-US" altLang="zh-TW" b="1" dirty="0" err="1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nodePointer</a:t>
              </a: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link;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};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 err="1">
                  <a:solidFill>
                    <a:srgbClr val="FF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nodePointer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graph[MAX_VERTICES];</a:t>
              </a:r>
            </a:p>
            <a:p>
              <a:pPr algn="l" eaLnBrk="0" hangingPunct="0">
                <a:lnSpc>
                  <a:spcPct val="80000"/>
                </a:lnSpc>
              </a:pP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short </a:t>
              </a:r>
              <a:r>
                <a:rPr lang="en-US" altLang="zh-TW" b="1" dirty="0" err="1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int</a:t>
              </a:r>
              <a:r>
                <a:rPr lang="en-US" altLang="zh-TW" b="1" dirty="0">
                  <a:solidFill>
                    <a:schemeClr val="tx1"/>
                  </a:solidFill>
                  <a:latin typeface="Courier New" panose="02070309020205020404" pitchFamily="49" charset="0"/>
                  <a:ea typeface="新細明體" panose="02020500000000000000" pitchFamily="18" charset="-120"/>
                </a:rPr>
                <a:t> visited[MAX_VERTICES];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DD5C6271-1905-D04B-899D-E381A976A635}"/>
              </a:ext>
            </a:extLst>
          </p:cNvPr>
          <p:cNvGrpSpPr/>
          <p:nvPr/>
        </p:nvGrpSpPr>
        <p:grpSpPr>
          <a:xfrm>
            <a:off x="5307012" y="3020749"/>
            <a:ext cx="3673475" cy="1373187"/>
            <a:chOff x="5470525" y="4935538"/>
            <a:chExt cx="3673475" cy="1373187"/>
          </a:xfrm>
        </p:grpSpPr>
        <p:sp>
          <p:nvSpPr>
            <p:cNvPr id="70664" name="Text Box 8">
              <a:extLst>
                <a:ext uri="{FF2B5EF4-FFF2-40B4-BE49-F238E27FC236}">
                  <a16:creationId xmlns:a16="http://schemas.microsoft.com/office/drawing/2014/main" id="{7C9AB154-28B8-924C-97A6-64BBE7047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0525" y="4935538"/>
              <a:ext cx="3598863" cy="1373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Data structure</a:t>
              </a:r>
            </a:p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adjacency list: O(e)</a:t>
              </a:r>
            </a:p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adjacency matrix: O(n</a:t>
              </a:r>
              <a:r>
                <a:rPr lang="en-US" altLang="zh-TW" sz="2800" baseline="30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</a:t>
              </a:r>
            </a:p>
          </p:txBody>
        </p:sp>
        <p:sp>
          <p:nvSpPr>
            <p:cNvPr id="70665" name="Rectangle 9">
              <a:extLst>
                <a:ext uri="{FF2B5EF4-FFF2-40B4-BE49-F238E27FC236}">
                  <a16:creationId xmlns:a16="http://schemas.microsoft.com/office/drawing/2014/main" id="{BA2791D8-50B4-6544-A314-DC1E6A06B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5021263"/>
              <a:ext cx="3657600" cy="1219200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85" y="-167119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Breadth First Search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70" y="852315"/>
            <a:ext cx="9020430" cy="473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Generalization of level-order traversal of a tree</a:t>
            </a:r>
          </a:p>
          <a:p>
            <a:r>
              <a:rPr lang="en-US" altLang="zh-TW" dirty="0"/>
              <a:t>Steps:</a:t>
            </a:r>
          </a:p>
          <a:p>
            <a:pPr lvl="1"/>
            <a:r>
              <a:rPr lang="en-US" altLang="zh-TW" dirty="0"/>
              <a:t>Starting from vertex v</a:t>
            </a:r>
          </a:p>
          <a:p>
            <a:pPr lvl="1"/>
            <a:r>
              <a:rPr lang="en-US" altLang="zh-TW" dirty="0"/>
              <a:t>Visit each of the vertices on v’s adjacency list and </a:t>
            </a:r>
            <a:r>
              <a:rPr lang="en-US" altLang="zh-TW" dirty="0">
                <a:solidFill>
                  <a:srgbClr val="C00000"/>
                </a:solidFill>
              </a:rPr>
              <a:t>add</a:t>
            </a:r>
            <a:r>
              <a:rPr lang="en-US" altLang="zh-TW" dirty="0"/>
              <a:t> them in the queue sequentially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Delete</a:t>
            </a:r>
            <a:r>
              <a:rPr lang="en-US" altLang="zh-TW" dirty="0"/>
              <a:t> and obtain a vertex w from the queue and continue search on w, when all the vertices of v’s adjacency list are visited</a:t>
            </a:r>
          </a:p>
          <a:p>
            <a:r>
              <a:rPr lang="en-US" altLang="zh-TW" dirty="0"/>
              <a:t>To avoid cycles, mark visited vertices (true/false)</a:t>
            </a:r>
          </a:p>
        </p:txBody>
      </p:sp>
    </p:spTree>
    <p:extLst>
      <p:ext uri="{BB962C8B-B14F-4D97-AF65-F5344CB8AC3E}">
        <p14:creationId xmlns:p14="http://schemas.microsoft.com/office/powerpoint/2010/main" val="1450049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1821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0368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9361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1899B7-61FB-AF44-9595-6FE62A6B5CDF}"/>
              </a:ext>
            </a:extLst>
          </p:cNvPr>
          <p:cNvSpPr/>
          <p:nvPr/>
        </p:nvSpPr>
        <p:spPr bwMode="auto">
          <a:xfrm>
            <a:off x="3454878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7266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1899B7-61FB-AF44-9595-6FE62A6B5CDF}"/>
              </a:ext>
            </a:extLst>
          </p:cNvPr>
          <p:cNvSpPr/>
          <p:nvPr/>
        </p:nvSpPr>
        <p:spPr bwMode="auto">
          <a:xfrm>
            <a:off x="3454878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B00AC53-C803-294E-8145-46A6C281B56D}"/>
              </a:ext>
            </a:extLst>
          </p:cNvPr>
          <p:cNvSpPr/>
          <p:nvPr/>
        </p:nvSpPr>
        <p:spPr bwMode="auto">
          <a:xfrm>
            <a:off x="4104877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6988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58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1899B7-61FB-AF44-9595-6FE62A6B5CDF}"/>
              </a:ext>
            </a:extLst>
          </p:cNvPr>
          <p:cNvSpPr/>
          <p:nvPr/>
        </p:nvSpPr>
        <p:spPr bwMode="auto">
          <a:xfrm>
            <a:off x="3454878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B00AC53-C803-294E-8145-46A6C281B56D}"/>
              </a:ext>
            </a:extLst>
          </p:cNvPr>
          <p:cNvSpPr/>
          <p:nvPr/>
        </p:nvSpPr>
        <p:spPr bwMode="auto">
          <a:xfrm>
            <a:off x="4104877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51A3709-7030-AD4E-88F6-4EEE5378BFA8}"/>
              </a:ext>
            </a:extLst>
          </p:cNvPr>
          <p:cNvSpPr/>
          <p:nvPr/>
        </p:nvSpPr>
        <p:spPr bwMode="auto">
          <a:xfrm>
            <a:off x="4609541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3660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59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1899B7-61FB-AF44-9595-6FE62A6B5CDF}"/>
              </a:ext>
            </a:extLst>
          </p:cNvPr>
          <p:cNvSpPr/>
          <p:nvPr/>
        </p:nvSpPr>
        <p:spPr bwMode="auto">
          <a:xfrm>
            <a:off x="3454878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B00AC53-C803-294E-8145-46A6C281B56D}"/>
              </a:ext>
            </a:extLst>
          </p:cNvPr>
          <p:cNvSpPr/>
          <p:nvPr/>
        </p:nvSpPr>
        <p:spPr bwMode="auto">
          <a:xfrm>
            <a:off x="4104877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51A3709-7030-AD4E-88F6-4EEE5378BFA8}"/>
              </a:ext>
            </a:extLst>
          </p:cNvPr>
          <p:cNvSpPr/>
          <p:nvPr/>
        </p:nvSpPr>
        <p:spPr bwMode="auto">
          <a:xfrm>
            <a:off x="4609541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413B928-101C-BC4F-B2D0-E7C833D59A72}"/>
              </a:ext>
            </a:extLst>
          </p:cNvPr>
          <p:cNvSpPr/>
          <p:nvPr/>
        </p:nvSpPr>
        <p:spPr bwMode="auto">
          <a:xfrm>
            <a:off x="5282808" y="1980275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194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76B8FE16-175C-0C48-9C39-71C7CB46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E060D166-F327-BB4A-A6FB-94E738D9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E351-BEC0-8143-B965-85ADB7E50F5B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48131" name="Rectangle 1027">
            <a:extLst>
              <a:ext uri="{FF2B5EF4-FFF2-40B4-BE49-F238E27FC236}">
                <a16:creationId xmlns:a16="http://schemas.microsoft.com/office/drawing/2014/main" id="{EE58C872-8D34-EC43-9247-8B7D129C0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78" y="416677"/>
            <a:ext cx="7991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Adjacent and Incident</a:t>
            </a:r>
          </a:p>
        </p:txBody>
      </p:sp>
      <p:sp>
        <p:nvSpPr>
          <p:cNvPr id="48132" name="Rectangle 1028">
            <a:extLst>
              <a:ext uri="{FF2B5EF4-FFF2-40B4-BE49-F238E27FC236}">
                <a16:creationId xmlns:a16="http://schemas.microsoft.com/office/drawing/2014/main" id="{0DD88F37-3A0D-7348-829E-F93DF262D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9" y="1849438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If (u, v) is an edge (or arc) in an undirected graph, </a:t>
            </a:r>
          </a:p>
          <a:p>
            <a:pPr lvl="1"/>
            <a:r>
              <a:rPr lang="en-US" altLang="zh-TW" dirty="0"/>
              <a:t>u and v are </a:t>
            </a:r>
            <a:r>
              <a:rPr lang="en-US" altLang="zh-TW" dirty="0">
                <a:solidFill>
                  <a:srgbClr val="CC3300"/>
                </a:solidFill>
              </a:rPr>
              <a:t>adjacent</a:t>
            </a:r>
            <a:endParaRPr lang="en-US" altLang="zh-TW" dirty="0"/>
          </a:p>
          <a:p>
            <a:pPr lvl="1"/>
            <a:r>
              <a:rPr lang="en-US" altLang="zh-TW" dirty="0"/>
              <a:t>The edge (u, v) is incident on vertices u and v</a:t>
            </a:r>
          </a:p>
          <a:p>
            <a:r>
              <a:rPr lang="en-US" altLang="zh-TW" dirty="0"/>
              <a:t>If &lt;u, v&gt; is an edge in a directed graph</a:t>
            </a:r>
          </a:p>
          <a:p>
            <a:pPr lvl="1"/>
            <a:r>
              <a:rPr lang="en-US" altLang="zh-TW" dirty="0"/>
              <a:t>u is </a:t>
            </a:r>
            <a:r>
              <a:rPr lang="en-US" altLang="zh-TW" dirty="0">
                <a:solidFill>
                  <a:srgbClr val="CC3300"/>
                </a:solidFill>
              </a:rPr>
              <a:t>adjacent to</a:t>
            </a:r>
            <a:r>
              <a:rPr lang="en-US" altLang="zh-TW" dirty="0"/>
              <a:t> v, and v</a:t>
            </a:r>
            <a:r>
              <a:rPr lang="en-US" altLang="zh-TW" sz="1600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solidFill>
                  <a:srgbClr val="CC3300"/>
                </a:solidFill>
              </a:rPr>
              <a:t>adjacent from</a:t>
            </a:r>
            <a:r>
              <a:rPr lang="en-US" altLang="zh-TW" dirty="0"/>
              <a:t> u</a:t>
            </a:r>
          </a:p>
          <a:p>
            <a:pPr lvl="1"/>
            <a:r>
              <a:rPr lang="en-US" altLang="zh-TW" dirty="0"/>
              <a:t>The edge &lt;u, v&gt; is incident on u and v</a:t>
            </a:r>
            <a:endParaRPr lang="en-US" altLang="zh-TW" sz="1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5A7E24C7-5D1B-7246-9C21-1FE4ED41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6F066ACC-7D44-4540-900D-0B9645F0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5CB2-A69F-664C-BAF7-B31343C321E2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60A23099-AB07-404D-A363-A2E7D3F6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5" y="6323956"/>
            <a:ext cx="6807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6.19: 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Graph</a:t>
            </a:r>
            <a:r>
              <a:rPr lang="en-US" altLang="zh-TW" sz="24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G</a:t>
            </a:r>
            <a:r>
              <a:rPr lang="en-US" altLang="zh-TW" sz="24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its adjacency lists (p.281)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A3A89569-34A5-6448-B15A-C4619F7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222" y="406528"/>
            <a:ext cx="63626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Breadth First Search: </a:t>
            </a:r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v0, v1, v2, v3, v4, v5, v6, v7</a:t>
            </a:r>
          </a:p>
        </p:txBody>
      </p:sp>
      <p:pic>
        <p:nvPicPr>
          <p:cNvPr id="9" name="Picture 3" descr="twu51A2">
            <a:extLst>
              <a:ext uri="{FF2B5EF4-FFF2-40B4-BE49-F238E27FC236}">
                <a16:creationId xmlns:a16="http://schemas.microsoft.com/office/drawing/2014/main" id="{3FF1603E-8FA5-1944-BC9E-BFD72F91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915216"/>
            <a:ext cx="7266782" cy="51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4CDD8A98-CE12-1E45-897E-9FA38DBCFD93}"/>
              </a:ext>
            </a:extLst>
          </p:cNvPr>
          <p:cNvSpPr/>
          <p:nvPr/>
        </p:nvSpPr>
        <p:spPr bwMode="auto">
          <a:xfrm>
            <a:off x="4432535" y="939930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A2AC66-6221-B64C-9FEC-A6E9A45EA301}"/>
              </a:ext>
            </a:extLst>
          </p:cNvPr>
          <p:cNvSpPr/>
          <p:nvPr/>
        </p:nvSpPr>
        <p:spPr bwMode="auto">
          <a:xfrm>
            <a:off x="3806725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3379278-D407-8B4D-ADB2-1EA56E0E42DA}"/>
              </a:ext>
            </a:extLst>
          </p:cNvPr>
          <p:cNvSpPr/>
          <p:nvPr/>
        </p:nvSpPr>
        <p:spPr bwMode="auto">
          <a:xfrm>
            <a:off x="5009449" y="1463229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1899B7-61FB-AF44-9595-6FE62A6B5CDF}"/>
              </a:ext>
            </a:extLst>
          </p:cNvPr>
          <p:cNvSpPr/>
          <p:nvPr/>
        </p:nvSpPr>
        <p:spPr bwMode="auto">
          <a:xfrm>
            <a:off x="3454878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B00AC53-C803-294E-8145-46A6C281B56D}"/>
              </a:ext>
            </a:extLst>
          </p:cNvPr>
          <p:cNvSpPr/>
          <p:nvPr/>
        </p:nvSpPr>
        <p:spPr bwMode="auto">
          <a:xfrm>
            <a:off x="4104877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51A3709-7030-AD4E-88F6-4EEE5378BFA8}"/>
              </a:ext>
            </a:extLst>
          </p:cNvPr>
          <p:cNvSpPr/>
          <p:nvPr/>
        </p:nvSpPr>
        <p:spPr bwMode="auto">
          <a:xfrm>
            <a:off x="4609541" y="1987206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413B928-101C-BC4F-B2D0-E7C833D59A72}"/>
              </a:ext>
            </a:extLst>
          </p:cNvPr>
          <p:cNvSpPr/>
          <p:nvPr/>
        </p:nvSpPr>
        <p:spPr bwMode="auto">
          <a:xfrm>
            <a:off x="5282808" y="1980275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6608186-3866-CB48-A5BB-308C377AF3F6}"/>
              </a:ext>
            </a:extLst>
          </p:cNvPr>
          <p:cNvSpPr/>
          <p:nvPr/>
        </p:nvSpPr>
        <p:spPr bwMode="auto">
          <a:xfrm>
            <a:off x="4323277" y="2467648"/>
            <a:ext cx="436800" cy="4368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0849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810F3060-9F40-F149-8DE1-F2D8BA8F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4DEE2BF9-DAB3-B94C-AD32-23194128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8B73A-B063-0B45-AD79-C472E498132B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88429432-0515-E341-A744-A7DB425B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Breadth First Search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28C2669-1A9A-1246-9355-B6CDC5C5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50" y="1382971"/>
            <a:ext cx="8274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queue *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queuePointer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typedef struct queue {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vertex;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queuePointer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link;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short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visited[MAX_VERTICES];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QueuePointer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front, rear;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addq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deleteq</a:t>
            </a:r>
            <a:r>
              <a:rPr lang="en-US" altLang="zh-TW" sz="2800" b="1" dirty="0">
                <a:latin typeface="Courier New" panose="02070309020205020404" pitchFamily="49" charset="0"/>
              </a:rPr>
              <a:t>();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1A7F702F-19E8-BD46-8915-4E3C7F4F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8DDC1FD6-1B45-D04B-903E-627A56AB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1C7E-677F-BB49-9E8B-2C6FEB33ADAB}" type="slidenum">
              <a:rPr lang="en-US" altLang="zh-TW"/>
              <a:pPr/>
              <a:t>62</a:t>
            </a:fld>
            <a:endParaRPr lang="en-US" altLang="zh-TW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07C36EEC-92EE-6B45-BDCE-691ED8531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539750"/>
            <a:ext cx="81708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Breadth First Search </a:t>
            </a:r>
            <a:r>
              <a:rPr lang="en-US" altLang="zh-TW" sz="2400" dirty="0"/>
              <a:t>(</a:t>
            </a:r>
            <a:r>
              <a:rPr lang="en-US" altLang="zh-TW" sz="2400" i="1" dirty="0"/>
              <a:t>Continued</a:t>
            </a:r>
            <a:r>
              <a:rPr lang="en-US" altLang="zh-TW" sz="2400" dirty="0"/>
              <a:t>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A21244E-6C4C-9949-A2AE-5C24A5C24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1911350"/>
            <a:ext cx="81708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bfs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v)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nodePointer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w;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front = rear = NULL;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(“%5d”, 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visited[v] = TRUE;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addq</a:t>
            </a:r>
            <a:r>
              <a:rPr lang="en-US" altLang="zh-TW" sz="2800" b="1" dirty="0">
                <a:latin typeface="Courier New" panose="02070309020205020404" pitchFamily="49" charset="0"/>
              </a:rPr>
              <a:t>(v);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B84D8381-6096-354E-9FE0-C41BA4CB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D9082DD6-6CCD-6F45-BFCD-BBB51E7B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031A-F077-AC46-80AA-21B004DFBA89}" type="slidenum">
              <a:rPr lang="en-US" altLang="zh-TW"/>
              <a:pPr/>
              <a:t>63</a:t>
            </a:fld>
            <a:endParaRPr lang="en-US" altLang="zh-TW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07CDFD3C-1F86-5646-A514-7A61A8410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182245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while (front)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v =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deleteq</a:t>
            </a:r>
            <a:r>
              <a:rPr lang="en-US" altLang="zh-TW" sz="2800" b="1" dirty="0"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for (w=graph[v]; w; w=w-&gt;link)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if (!visited[w-&gt;vertex])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(“%5d”, w-&gt;vertex);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addq</a:t>
            </a:r>
            <a:r>
              <a:rPr lang="en-US" altLang="zh-TW" sz="2800" b="1" dirty="0">
                <a:latin typeface="Courier New" panose="02070309020205020404" pitchFamily="49" charset="0"/>
              </a:rPr>
              <a:t>(w-&gt;vertex);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visited[w-&gt;vertex] = TRUE;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D1C4DD2-D1F7-C241-BE7C-12E12D963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539750"/>
            <a:ext cx="81708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Breadth First Search </a:t>
            </a:r>
            <a:r>
              <a:rPr lang="en-US" altLang="zh-TW" sz="2400" dirty="0"/>
              <a:t>(</a:t>
            </a:r>
            <a:r>
              <a:rPr lang="en-US" altLang="zh-TW" sz="2400" i="1" dirty="0"/>
              <a:t>Continued</a:t>
            </a:r>
            <a:r>
              <a:rPr lang="en-US" altLang="zh-TW" sz="2400" dirty="0"/>
              <a:t>)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70D19F3-CB97-2E45-89D6-A59B90F9A574}"/>
              </a:ext>
            </a:extLst>
          </p:cNvPr>
          <p:cNvGrpSpPr/>
          <p:nvPr/>
        </p:nvGrpSpPr>
        <p:grpSpPr>
          <a:xfrm>
            <a:off x="4803775" y="5178425"/>
            <a:ext cx="2774950" cy="758825"/>
            <a:chOff x="6105525" y="4003675"/>
            <a:chExt cx="2774950" cy="758825"/>
          </a:xfrm>
        </p:grpSpPr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318A332E-CD64-8A40-B07A-02B11E502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4022725"/>
              <a:ext cx="2617788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adjacency list: O(e)</a:t>
              </a:r>
            </a:p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adjacency matrix: O(n</a:t>
              </a:r>
              <a:r>
                <a:rPr lang="en-US" altLang="zh-TW" baseline="30000" dirty="0">
                  <a:ea typeface="新細明體" panose="02020500000000000000" pitchFamily="18" charset="-120"/>
                </a:rPr>
                <a:t>2</a:t>
              </a:r>
              <a:r>
                <a:rPr lang="en-US" altLang="zh-TW" dirty="0">
                  <a:ea typeface="新細明體" panose="02020500000000000000" pitchFamily="18" charset="-120"/>
                </a:rPr>
                <a:t>)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A2832A7-BC45-3644-83B8-BE0EDF97A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5525" y="4003675"/>
              <a:ext cx="2774950" cy="758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9ADC7516-81BE-6041-BE39-081AE4B5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0C8936-388E-7A4C-881B-2790B004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39153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85" y="-167119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Connected Components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70" y="852315"/>
            <a:ext cx="9020430" cy="473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Determine </a:t>
            </a:r>
            <a:r>
              <a:rPr lang="en-US" altLang="zh-TW" dirty="0">
                <a:solidFill>
                  <a:srgbClr val="0070C0"/>
                </a:solidFill>
              </a:rPr>
              <a:t>whether or not </a:t>
            </a:r>
            <a:r>
              <a:rPr lang="en-US" altLang="zh-TW" dirty="0"/>
              <a:t>an undirected </a:t>
            </a:r>
            <a:r>
              <a:rPr lang="en-US" altLang="zh-TW" dirty="0">
                <a:solidFill>
                  <a:srgbClr val="0070C0"/>
                </a:solidFill>
              </a:rPr>
              <a:t>graph is connected</a:t>
            </a:r>
          </a:p>
          <a:p>
            <a:r>
              <a:rPr lang="en-US" altLang="zh-TW" dirty="0"/>
              <a:t>We can implement this operation by simply calling DFS or BFS</a:t>
            </a:r>
          </a:p>
          <a:p>
            <a:r>
              <a:rPr lang="en-US" altLang="zh-TW" dirty="0"/>
              <a:t>Examine if there is any unvisited vertex</a:t>
            </a:r>
          </a:p>
        </p:txBody>
      </p:sp>
      <p:grpSp>
        <p:nvGrpSpPr>
          <p:cNvPr id="9" name="Group 200">
            <a:extLst>
              <a:ext uri="{FF2B5EF4-FFF2-40B4-BE49-F238E27FC236}">
                <a16:creationId xmlns:a16="http://schemas.microsoft.com/office/drawing/2014/main" id="{6A88AEE5-44E4-1243-B661-B6AEAE898C6E}"/>
              </a:ext>
            </a:extLst>
          </p:cNvPr>
          <p:cNvGrpSpPr>
            <a:grpSpLocks/>
          </p:cNvGrpSpPr>
          <p:nvPr/>
        </p:nvGrpSpPr>
        <p:grpSpPr bwMode="auto">
          <a:xfrm>
            <a:off x="2762250" y="4145995"/>
            <a:ext cx="2854325" cy="2143125"/>
            <a:chOff x="636" y="409"/>
            <a:chExt cx="3240" cy="3461"/>
          </a:xfrm>
        </p:grpSpPr>
        <p:sp>
          <p:nvSpPr>
            <p:cNvPr id="10" name="Oval 201">
              <a:extLst>
                <a:ext uri="{FF2B5EF4-FFF2-40B4-BE49-F238E27FC236}">
                  <a16:creationId xmlns:a16="http://schemas.microsoft.com/office/drawing/2014/main" id="{D6F6F774-B2AA-6B43-8720-F211C6B6E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11" name="Line 202">
              <a:extLst>
                <a:ext uri="{FF2B5EF4-FFF2-40B4-BE49-F238E27FC236}">
                  <a16:creationId xmlns:a16="http://schemas.microsoft.com/office/drawing/2014/main" id="{49FB986C-BB30-4145-8BB6-098BA69CE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948"/>
              <a:ext cx="300" cy="4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203">
              <a:extLst>
                <a:ext uri="{FF2B5EF4-FFF2-40B4-BE49-F238E27FC236}">
                  <a16:creationId xmlns:a16="http://schemas.microsoft.com/office/drawing/2014/main" id="{FDDD7CA7-5167-5C43-ADF8-FB43EC91E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" y="1704"/>
              <a:ext cx="204" cy="4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13" name="Group 204">
              <a:extLst>
                <a:ext uri="{FF2B5EF4-FFF2-40B4-BE49-F238E27FC236}">
                  <a16:creationId xmlns:a16="http://schemas.microsoft.com/office/drawing/2014/main" id="{9D63481C-574D-4C42-B093-A8DCA397B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612"/>
              <a:ext cx="960" cy="1824"/>
              <a:chOff x="852" y="1116"/>
              <a:chExt cx="960" cy="1824"/>
            </a:xfrm>
          </p:grpSpPr>
          <p:sp>
            <p:nvSpPr>
              <p:cNvPr id="25" name="Oval 205">
                <a:extLst>
                  <a:ext uri="{FF2B5EF4-FFF2-40B4-BE49-F238E27FC236}">
                    <a16:creationId xmlns:a16="http://schemas.microsoft.com/office/drawing/2014/main" id="{DB84CD0E-E05A-C54F-ACA9-896CEC5A9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26" name="Oval 206">
                <a:extLst>
                  <a:ext uri="{FF2B5EF4-FFF2-40B4-BE49-F238E27FC236}">
                    <a16:creationId xmlns:a16="http://schemas.microsoft.com/office/drawing/2014/main" id="{862A34BA-FCBA-4C4F-A2ED-3107F099D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27" name="Oval 207">
                <a:extLst>
                  <a:ext uri="{FF2B5EF4-FFF2-40B4-BE49-F238E27FC236}">
                    <a16:creationId xmlns:a16="http://schemas.microsoft.com/office/drawing/2014/main" id="{BDAC1230-EE5E-594C-B112-1D0D73DAC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28" name="Line 208">
                <a:extLst>
                  <a:ext uri="{FF2B5EF4-FFF2-40B4-BE49-F238E27FC236}">
                    <a16:creationId xmlns:a16="http://schemas.microsoft.com/office/drawing/2014/main" id="{43C41780-033C-B747-8610-6360825AB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09">
                <a:extLst>
                  <a:ext uri="{FF2B5EF4-FFF2-40B4-BE49-F238E27FC236}">
                    <a16:creationId xmlns:a16="http://schemas.microsoft.com/office/drawing/2014/main" id="{108B8ABE-BC75-B04C-A5FC-124E62CE1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CFEAD0A6-8C37-C544-BCAC-536F037ECB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6" y="576"/>
              <a:ext cx="960" cy="1824"/>
              <a:chOff x="852" y="1116"/>
              <a:chExt cx="960" cy="1824"/>
            </a:xfrm>
          </p:grpSpPr>
          <p:sp>
            <p:nvSpPr>
              <p:cNvPr id="20" name="Oval 211">
                <a:extLst>
                  <a:ext uri="{FF2B5EF4-FFF2-40B4-BE49-F238E27FC236}">
                    <a16:creationId xmlns:a16="http://schemas.microsoft.com/office/drawing/2014/main" id="{B9603E20-69A8-954A-98A9-F2DE6F9C1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21" name="Oval 212">
                <a:extLst>
                  <a:ext uri="{FF2B5EF4-FFF2-40B4-BE49-F238E27FC236}">
                    <a16:creationId xmlns:a16="http://schemas.microsoft.com/office/drawing/2014/main" id="{DF4ABE53-3EBA-9D48-A0E6-D319333C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2" name="Oval 213">
                <a:extLst>
                  <a:ext uri="{FF2B5EF4-FFF2-40B4-BE49-F238E27FC236}">
                    <a16:creationId xmlns:a16="http://schemas.microsoft.com/office/drawing/2014/main" id="{B9ED694A-8617-B448-99EE-1F9ABC559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23" name="Line 214">
                <a:extLst>
                  <a:ext uri="{FF2B5EF4-FFF2-40B4-BE49-F238E27FC236}">
                    <a16:creationId xmlns:a16="http://schemas.microsoft.com/office/drawing/2014/main" id="{C2DC0F95-0817-A145-85A6-66DD3C6B8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15">
                <a:extLst>
                  <a:ext uri="{FF2B5EF4-FFF2-40B4-BE49-F238E27FC236}">
                    <a16:creationId xmlns:a16="http://schemas.microsoft.com/office/drawing/2014/main" id="{E86D0179-5CA4-2747-AF43-BE3FE84A4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5" name="Oval 216">
              <a:extLst>
                <a:ext uri="{FF2B5EF4-FFF2-40B4-BE49-F238E27FC236}">
                  <a16:creationId xmlns:a16="http://schemas.microsoft.com/office/drawing/2014/main" id="{9FAF9D60-0C0C-2E47-B9EC-E8E2F7BB4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2940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16" name="Line 217">
              <a:extLst>
                <a:ext uri="{FF2B5EF4-FFF2-40B4-BE49-F238E27FC236}">
                  <a16:creationId xmlns:a16="http://schemas.microsoft.com/office/drawing/2014/main" id="{D1538F19-D490-5E46-8FD2-49E0B74E0E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388"/>
              <a:ext cx="252" cy="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Text Box 218">
              <a:extLst>
                <a:ext uri="{FF2B5EF4-FFF2-40B4-BE49-F238E27FC236}">
                  <a16:creationId xmlns:a16="http://schemas.microsoft.com/office/drawing/2014/main" id="{1763AC53-188E-C34F-A6D8-A831C9D29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" y="409"/>
              <a:ext cx="209" cy="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8" name="Rectangle 219">
              <a:extLst>
                <a:ext uri="{FF2B5EF4-FFF2-40B4-BE49-F238E27FC236}">
                  <a16:creationId xmlns:a16="http://schemas.microsoft.com/office/drawing/2014/main" id="{718EE7F9-E01D-3C4E-A224-12DFA5650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494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9" name="Rectangle 220">
              <a:extLst>
                <a:ext uri="{FF2B5EF4-FFF2-40B4-BE49-F238E27FC236}">
                  <a16:creationId xmlns:a16="http://schemas.microsoft.com/office/drawing/2014/main" id="{A9CA433F-6B50-434A-8BC5-EB6E06A14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327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413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EAE8B4CA-6AC9-6744-90EC-542C628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C8C0150-86FB-694F-AF39-46682653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84202-2AC9-F642-88D6-5A29FB82F7BA}" type="slidenum">
              <a:rPr lang="en-US" altLang="zh-TW"/>
              <a:pPr/>
              <a:t>66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DB321B8A-86B6-1441-816A-8F4B85E7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85" y="-167119"/>
            <a:ext cx="8045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Connected Components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A04C888-0CCA-B848-9678-1C930E83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70" y="852315"/>
            <a:ext cx="9020430" cy="473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Determine </a:t>
            </a:r>
            <a:r>
              <a:rPr lang="en-US" altLang="zh-TW" dirty="0">
                <a:solidFill>
                  <a:srgbClr val="0070C0"/>
                </a:solidFill>
              </a:rPr>
              <a:t>whether or not </a:t>
            </a:r>
            <a:r>
              <a:rPr lang="en-US" altLang="zh-TW" dirty="0"/>
              <a:t>an undirected</a:t>
            </a:r>
            <a:r>
              <a:rPr lang="en-US" altLang="zh-TW" dirty="0">
                <a:solidFill>
                  <a:srgbClr val="0070C0"/>
                </a:solidFill>
              </a:rPr>
              <a:t> graph is connected</a:t>
            </a:r>
          </a:p>
          <a:p>
            <a:r>
              <a:rPr lang="en-US" altLang="zh-TW" dirty="0"/>
              <a:t>We can implement this operation by simply calling DFS or BFS </a:t>
            </a:r>
            <a:r>
              <a:rPr lang="en-US" altLang="zh-TW" dirty="0">
                <a:sym typeface="Wingdings" pitchFamily="2" charset="2"/>
              </a:rPr>
              <a:t> O(</a:t>
            </a:r>
            <a:r>
              <a:rPr lang="en-US" altLang="zh-TW" i="1" dirty="0">
                <a:sym typeface="Wingdings" pitchFamily="2" charset="2"/>
              </a:rPr>
              <a:t>e</a:t>
            </a:r>
            <a:r>
              <a:rPr lang="en-US" altLang="zh-TW" dirty="0">
                <a:sym typeface="Wingdings" pitchFamily="2" charset="2"/>
              </a:rPr>
              <a:t>)</a:t>
            </a:r>
            <a:endParaRPr lang="en-US" altLang="zh-TW" dirty="0"/>
          </a:p>
          <a:p>
            <a:r>
              <a:rPr lang="en-US" altLang="zh-TW" dirty="0"/>
              <a:t>Examine if there is any unvisited vertex </a:t>
            </a:r>
            <a:r>
              <a:rPr lang="en-US" altLang="zh-TW" dirty="0">
                <a:sym typeface="Wingdings" pitchFamily="2" charset="2"/>
              </a:rPr>
              <a:t> O(</a:t>
            </a:r>
            <a:r>
              <a:rPr lang="en-US" altLang="zh-TW" i="1" dirty="0">
                <a:sym typeface="Wingdings" pitchFamily="2" charset="2"/>
              </a:rPr>
              <a:t>n</a:t>
            </a:r>
            <a:r>
              <a:rPr lang="en-US" altLang="zh-TW" dirty="0">
                <a:sym typeface="Wingdings" pitchFamily="2" charset="2"/>
              </a:rPr>
              <a:t>)</a:t>
            </a:r>
            <a:endParaRPr lang="en-US" altLang="zh-TW" dirty="0"/>
          </a:p>
          <a:p>
            <a:r>
              <a:rPr lang="en-US" altLang="zh-TW" dirty="0"/>
              <a:t>Complexity = O(</a:t>
            </a:r>
            <a:r>
              <a:rPr lang="en-US" altLang="zh-TW" i="1" dirty="0"/>
              <a:t>e </a:t>
            </a:r>
            <a:r>
              <a:rPr lang="en-US" altLang="zh-TW" dirty="0"/>
              <a:t>+ 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</p:txBody>
      </p:sp>
      <p:grpSp>
        <p:nvGrpSpPr>
          <p:cNvPr id="9" name="Group 200">
            <a:extLst>
              <a:ext uri="{FF2B5EF4-FFF2-40B4-BE49-F238E27FC236}">
                <a16:creationId xmlns:a16="http://schemas.microsoft.com/office/drawing/2014/main" id="{6A88AEE5-44E4-1243-B661-B6AEAE898C6E}"/>
              </a:ext>
            </a:extLst>
          </p:cNvPr>
          <p:cNvGrpSpPr>
            <a:grpSpLocks/>
          </p:cNvGrpSpPr>
          <p:nvPr/>
        </p:nvGrpSpPr>
        <p:grpSpPr bwMode="auto">
          <a:xfrm>
            <a:off x="2762250" y="4145995"/>
            <a:ext cx="2854325" cy="2143125"/>
            <a:chOff x="636" y="409"/>
            <a:chExt cx="3240" cy="3461"/>
          </a:xfrm>
        </p:grpSpPr>
        <p:sp>
          <p:nvSpPr>
            <p:cNvPr id="10" name="Oval 201">
              <a:extLst>
                <a:ext uri="{FF2B5EF4-FFF2-40B4-BE49-F238E27FC236}">
                  <a16:creationId xmlns:a16="http://schemas.microsoft.com/office/drawing/2014/main" id="{D6F6F774-B2AA-6B43-8720-F211C6B6E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11" name="Line 202">
              <a:extLst>
                <a:ext uri="{FF2B5EF4-FFF2-40B4-BE49-F238E27FC236}">
                  <a16:creationId xmlns:a16="http://schemas.microsoft.com/office/drawing/2014/main" id="{49FB986C-BB30-4145-8BB6-098BA69CE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948"/>
              <a:ext cx="300" cy="4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203">
              <a:extLst>
                <a:ext uri="{FF2B5EF4-FFF2-40B4-BE49-F238E27FC236}">
                  <a16:creationId xmlns:a16="http://schemas.microsoft.com/office/drawing/2014/main" id="{FDDD7CA7-5167-5C43-ADF8-FB43EC91E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" y="1704"/>
              <a:ext cx="204" cy="4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13" name="Group 204">
              <a:extLst>
                <a:ext uri="{FF2B5EF4-FFF2-40B4-BE49-F238E27FC236}">
                  <a16:creationId xmlns:a16="http://schemas.microsoft.com/office/drawing/2014/main" id="{9D63481C-574D-4C42-B093-A8DCA397B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612"/>
              <a:ext cx="960" cy="1824"/>
              <a:chOff x="852" y="1116"/>
              <a:chExt cx="960" cy="1824"/>
            </a:xfrm>
          </p:grpSpPr>
          <p:sp>
            <p:nvSpPr>
              <p:cNvPr id="25" name="Oval 205">
                <a:extLst>
                  <a:ext uri="{FF2B5EF4-FFF2-40B4-BE49-F238E27FC236}">
                    <a16:creationId xmlns:a16="http://schemas.microsoft.com/office/drawing/2014/main" id="{DB84CD0E-E05A-C54F-ACA9-896CEC5A9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26" name="Oval 206">
                <a:extLst>
                  <a:ext uri="{FF2B5EF4-FFF2-40B4-BE49-F238E27FC236}">
                    <a16:creationId xmlns:a16="http://schemas.microsoft.com/office/drawing/2014/main" id="{862A34BA-FCBA-4C4F-A2ED-3107F099D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27" name="Oval 207">
                <a:extLst>
                  <a:ext uri="{FF2B5EF4-FFF2-40B4-BE49-F238E27FC236}">
                    <a16:creationId xmlns:a16="http://schemas.microsoft.com/office/drawing/2014/main" id="{BDAC1230-EE5E-594C-B112-1D0D73DAC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28" name="Line 208">
                <a:extLst>
                  <a:ext uri="{FF2B5EF4-FFF2-40B4-BE49-F238E27FC236}">
                    <a16:creationId xmlns:a16="http://schemas.microsoft.com/office/drawing/2014/main" id="{43C41780-033C-B747-8610-6360825AB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209">
                <a:extLst>
                  <a:ext uri="{FF2B5EF4-FFF2-40B4-BE49-F238E27FC236}">
                    <a16:creationId xmlns:a16="http://schemas.microsoft.com/office/drawing/2014/main" id="{108B8ABE-BC75-B04C-A5FC-124E62CE1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CFEAD0A6-8C37-C544-BCAC-536F037ECB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6" y="576"/>
              <a:ext cx="960" cy="1824"/>
              <a:chOff x="852" y="1116"/>
              <a:chExt cx="960" cy="1824"/>
            </a:xfrm>
          </p:grpSpPr>
          <p:sp>
            <p:nvSpPr>
              <p:cNvPr id="20" name="Oval 211">
                <a:extLst>
                  <a:ext uri="{FF2B5EF4-FFF2-40B4-BE49-F238E27FC236}">
                    <a16:creationId xmlns:a16="http://schemas.microsoft.com/office/drawing/2014/main" id="{B9603E20-69A8-954A-98A9-F2DE6F9C1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21" name="Oval 212">
                <a:extLst>
                  <a:ext uri="{FF2B5EF4-FFF2-40B4-BE49-F238E27FC236}">
                    <a16:creationId xmlns:a16="http://schemas.microsoft.com/office/drawing/2014/main" id="{DF4ABE53-3EBA-9D48-A0E6-D319333C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22" name="Oval 213">
                <a:extLst>
                  <a:ext uri="{FF2B5EF4-FFF2-40B4-BE49-F238E27FC236}">
                    <a16:creationId xmlns:a16="http://schemas.microsoft.com/office/drawing/2014/main" id="{B9ED694A-8617-B448-99EE-1F9ABC559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23" name="Line 214">
                <a:extLst>
                  <a:ext uri="{FF2B5EF4-FFF2-40B4-BE49-F238E27FC236}">
                    <a16:creationId xmlns:a16="http://schemas.microsoft.com/office/drawing/2014/main" id="{C2DC0F95-0817-A145-85A6-66DD3C6B8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215">
                <a:extLst>
                  <a:ext uri="{FF2B5EF4-FFF2-40B4-BE49-F238E27FC236}">
                    <a16:creationId xmlns:a16="http://schemas.microsoft.com/office/drawing/2014/main" id="{E86D0179-5CA4-2747-AF43-BE3FE84A4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5" name="Oval 216">
              <a:extLst>
                <a:ext uri="{FF2B5EF4-FFF2-40B4-BE49-F238E27FC236}">
                  <a16:creationId xmlns:a16="http://schemas.microsoft.com/office/drawing/2014/main" id="{9FAF9D60-0C0C-2E47-B9EC-E8E2F7BB4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2940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16" name="Line 217">
              <a:extLst>
                <a:ext uri="{FF2B5EF4-FFF2-40B4-BE49-F238E27FC236}">
                  <a16:creationId xmlns:a16="http://schemas.microsoft.com/office/drawing/2014/main" id="{D1538F19-D490-5E46-8FD2-49E0B74E0E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388"/>
              <a:ext cx="252" cy="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Text Box 218">
              <a:extLst>
                <a:ext uri="{FF2B5EF4-FFF2-40B4-BE49-F238E27FC236}">
                  <a16:creationId xmlns:a16="http://schemas.microsoft.com/office/drawing/2014/main" id="{1763AC53-188E-C34F-A6D8-A831C9D29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" y="409"/>
              <a:ext cx="209" cy="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8" name="Rectangle 219">
              <a:extLst>
                <a:ext uri="{FF2B5EF4-FFF2-40B4-BE49-F238E27FC236}">
                  <a16:creationId xmlns:a16="http://schemas.microsoft.com/office/drawing/2014/main" id="{718EE7F9-E01D-3C4E-A224-12DFA5650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494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9" name="Rectangle 220">
              <a:extLst>
                <a:ext uri="{FF2B5EF4-FFF2-40B4-BE49-F238E27FC236}">
                  <a16:creationId xmlns:a16="http://schemas.microsoft.com/office/drawing/2014/main" id="{A9CA433F-6B50-434A-8BC5-EB6E06A14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327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145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>
            <a:extLst>
              <a:ext uri="{FF2B5EF4-FFF2-40B4-BE49-F238E27FC236}">
                <a16:creationId xmlns:a16="http://schemas.microsoft.com/office/drawing/2014/main" id="{65206E2A-4D9B-FC4F-8B4D-3DD727FD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50925281-7389-E745-AD14-4791A960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CE802-2647-374B-9AB3-A83D340E346A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5824B4FA-85E4-3E40-BFBE-9A3BE5508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45" y="37070"/>
            <a:ext cx="80629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Connected Components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0541382-92ED-D545-AA73-0B126E2F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45" y="1362075"/>
            <a:ext cx="80629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connected(void)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for 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=0;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&lt;n;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++)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if (!visited[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dfs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(“\n”);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994219B-C7B9-D74B-B2E3-E4FEAA797F1D}"/>
              </a:ext>
            </a:extLst>
          </p:cNvPr>
          <p:cNvGrpSpPr/>
          <p:nvPr/>
        </p:nvGrpSpPr>
        <p:grpSpPr>
          <a:xfrm>
            <a:off x="5186877" y="4813257"/>
            <a:ext cx="2774950" cy="758825"/>
            <a:chOff x="4976813" y="5097463"/>
            <a:chExt cx="2774950" cy="758825"/>
          </a:xfrm>
        </p:grpSpPr>
        <p:sp>
          <p:nvSpPr>
            <p:cNvPr id="74756" name="Text Box 4">
              <a:extLst>
                <a:ext uri="{FF2B5EF4-FFF2-40B4-BE49-F238E27FC236}">
                  <a16:creationId xmlns:a16="http://schemas.microsoft.com/office/drawing/2014/main" id="{FD8521CC-893E-3E49-B210-A929EECDB5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3488" y="5116513"/>
              <a:ext cx="2617787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adjacency list: O(n+e)</a:t>
              </a:r>
            </a:p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adjacency matrix: O(n</a:t>
              </a:r>
              <a:r>
                <a:rPr lang="en-US" altLang="zh-TW" baseline="30000">
                  <a:ea typeface="新細明體" panose="02020500000000000000" pitchFamily="18" charset="-120"/>
                </a:rPr>
                <a:t>2</a:t>
              </a:r>
              <a:r>
                <a:rPr lang="en-US" altLang="zh-TW">
                  <a:ea typeface="新細明體" panose="02020500000000000000" pitchFamily="18" charset="-120"/>
                </a:rPr>
                <a:t>)</a:t>
              </a:r>
            </a:p>
          </p:txBody>
        </p:sp>
        <p:sp>
          <p:nvSpPr>
            <p:cNvPr id="74757" name="Rectangle 5">
              <a:extLst>
                <a:ext uri="{FF2B5EF4-FFF2-40B4-BE49-F238E27FC236}">
                  <a16:creationId xmlns:a16="http://schemas.microsoft.com/office/drawing/2014/main" id="{676433ED-9879-7347-B0E9-07C52C4BA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5097463"/>
              <a:ext cx="2774950" cy="758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9743763-FE4C-6741-8DEA-916B2978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024211-5452-FC46-902C-445F2105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60850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Spanning Trees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C3300"/>
                </a:solidFill>
              </a:rPr>
              <a:t>spanning tree</a:t>
            </a:r>
            <a:r>
              <a:rPr lang="en-US" altLang="zh-TW" dirty="0"/>
              <a:t> is any tree that consists solely </a:t>
            </a:r>
            <a:br>
              <a:rPr lang="en-US" altLang="zh-TW" dirty="0"/>
            </a:br>
            <a:r>
              <a:rPr lang="en-US" altLang="zh-TW" dirty="0"/>
              <a:t>of edges in </a:t>
            </a:r>
            <a:r>
              <a:rPr lang="en-US" altLang="zh-TW" i="1" dirty="0"/>
              <a:t>G</a:t>
            </a:r>
            <a:r>
              <a:rPr lang="en-US" altLang="zh-TW" dirty="0"/>
              <a:t> and that includes all the vertices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0070C0"/>
                </a:solidFill>
              </a:rPr>
              <a:t>minimal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7030A0"/>
                </a:solidFill>
              </a:rPr>
              <a:t>connected subgraph</a:t>
            </a:r>
            <a:r>
              <a:rPr lang="en-US" altLang="zh-TW" dirty="0"/>
              <a:t>, </a:t>
            </a:r>
            <a:r>
              <a:rPr lang="en-US" altLang="zh-TW" i="1" dirty="0"/>
              <a:t>G</a:t>
            </a:r>
            <a:r>
              <a:rPr lang="en-US" altLang="zh-TW" dirty="0"/>
              <a:t>’, of </a:t>
            </a:r>
            <a:r>
              <a:rPr lang="en-US" altLang="zh-TW" i="1" dirty="0"/>
              <a:t>G</a:t>
            </a:r>
            <a:r>
              <a:rPr lang="en-US" altLang="zh-TW" dirty="0"/>
              <a:t> such that </a:t>
            </a:r>
            <a:r>
              <a:rPr lang="en-US" altLang="zh-TW" i="1" dirty="0">
                <a:solidFill>
                  <a:srgbClr val="00B050"/>
                </a:solidFill>
              </a:rPr>
              <a:t>V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G</a:t>
            </a:r>
            <a:r>
              <a:rPr lang="en-US" altLang="zh-TW" dirty="0">
                <a:solidFill>
                  <a:srgbClr val="00B050"/>
                </a:solidFill>
              </a:rPr>
              <a:t>’)=</a:t>
            </a:r>
            <a:r>
              <a:rPr lang="en-US" altLang="zh-TW" i="1" dirty="0">
                <a:solidFill>
                  <a:srgbClr val="00B050"/>
                </a:solidFill>
              </a:rPr>
              <a:t>V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G</a:t>
            </a:r>
            <a:r>
              <a:rPr lang="en-US" altLang="zh-TW" dirty="0">
                <a:solidFill>
                  <a:srgbClr val="00B050"/>
                </a:solidFill>
              </a:rPr>
              <a:t>)</a:t>
            </a:r>
            <a:br>
              <a:rPr lang="en-US" altLang="zh-TW" dirty="0"/>
            </a:br>
            <a:r>
              <a:rPr lang="en-US" altLang="zh-TW" dirty="0"/>
              <a:t>(i.e., with the minimal number of edges)</a:t>
            </a:r>
          </a:p>
          <a:p>
            <a:pPr lvl="1"/>
            <a:r>
              <a:rPr lang="en-US" altLang="zh-TW" dirty="0"/>
              <a:t>The number of edges is </a:t>
            </a:r>
            <a:r>
              <a:rPr lang="en-US" altLang="zh-TW" i="1" dirty="0"/>
              <a:t>n</a:t>
            </a:r>
            <a:r>
              <a:rPr lang="en-US" altLang="zh-TW" dirty="0"/>
              <a:t>-1</a:t>
            </a:r>
          </a:p>
          <a:p>
            <a:r>
              <a:rPr lang="en-US" altLang="zh-TW" i="1" dirty="0"/>
              <a:t>E</a:t>
            </a:r>
            <a:r>
              <a:rPr lang="en-US" altLang="zh-TW" dirty="0"/>
              <a:t>(</a:t>
            </a:r>
            <a:r>
              <a:rPr lang="en-US" altLang="zh-TW" i="1" dirty="0"/>
              <a:t>G</a:t>
            </a:r>
            <a:r>
              <a:rPr lang="en-US" altLang="zh-TW" dirty="0"/>
              <a:t>): </a:t>
            </a:r>
            <a:r>
              <a:rPr lang="en-US" altLang="zh-TW" i="1" dirty="0"/>
              <a:t>T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chemeClr val="tx2"/>
                </a:solidFill>
              </a:rPr>
              <a:t>tree edges</a:t>
            </a:r>
            <a:r>
              <a:rPr lang="en-US" altLang="zh-TW" dirty="0"/>
              <a:t>) + </a:t>
            </a:r>
            <a:r>
              <a:rPr lang="en-US" altLang="zh-TW" i="1" dirty="0"/>
              <a:t>N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chemeClr val="tx2"/>
                </a:solidFill>
              </a:rPr>
              <a:t>nontree edges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/>
              <a:t>where 	</a:t>
            </a:r>
            <a:r>
              <a:rPr lang="en-US" altLang="zh-TW" i="1" dirty="0"/>
              <a:t>T</a:t>
            </a:r>
            <a:r>
              <a:rPr lang="en-US" altLang="zh-TW" dirty="0"/>
              <a:t>: set of edges used during search</a:t>
            </a:r>
            <a:br>
              <a:rPr lang="en-US" altLang="zh-TW" dirty="0"/>
            </a:br>
            <a:r>
              <a:rPr lang="en-US" altLang="zh-TW" dirty="0"/>
              <a:t>		</a:t>
            </a:r>
            <a:r>
              <a:rPr lang="en-US" altLang="zh-TW" i="1" dirty="0"/>
              <a:t>N</a:t>
            </a:r>
            <a:r>
              <a:rPr lang="en-US" altLang="zh-TW" dirty="0"/>
              <a:t>: set of remaining edges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頁尾版面配置區 3">
            <a:extLst>
              <a:ext uri="{FF2B5EF4-FFF2-40B4-BE49-F238E27FC236}">
                <a16:creationId xmlns:a16="http://schemas.microsoft.com/office/drawing/2014/main" id="{77BC589F-B904-B645-935E-8472196E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1" name="投影片編號版面配置區 4">
            <a:extLst>
              <a:ext uri="{FF2B5EF4-FFF2-40B4-BE49-F238E27FC236}">
                <a16:creationId xmlns:a16="http://schemas.microsoft.com/office/drawing/2014/main" id="{ABE2900B-23B1-344C-803A-86F60280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61DD2-0ED6-5C4E-921E-F3E4CFA6873A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47107" name="Rectangle 1027">
            <a:extLst>
              <a:ext uri="{FF2B5EF4-FFF2-40B4-BE49-F238E27FC236}">
                <a16:creationId xmlns:a16="http://schemas.microsoft.com/office/drawing/2014/main" id="{0A751FD4-014E-924D-9E26-44632067E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94" y="-23812"/>
            <a:ext cx="84502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Examples for Graph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1C19776-5A44-4C48-A071-DA90A6040B0A}"/>
              </a:ext>
            </a:extLst>
          </p:cNvPr>
          <p:cNvGrpSpPr/>
          <p:nvPr/>
        </p:nvGrpSpPr>
        <p:grpSpPr>
          <a:xfrm>
            <a:off x="347077" y="1307934"/>
            <a:ext cx="8569654" cy="4348984"/>
            <a:chOff x="347077" y="1199647"/>
            <a:chExt cx="8569654" cy="4348984"/>
          </a:xfrm>
        </p:grpSpPr>
        <p:sp>
          <p:nvSpPr>
            <p:cNvPr id="47108" name="Oval 1028">
              <a:extLst>
                <a:ext uri="{FF2B5EF4-FFF2-40B4-BE49-F238E27FC236}">
                  <a16:creationId xmlns:a16="http://schemas.microsoft.com/office/drawing/2014/main" id="{849CA3EE-C45B-FE43-B21A-3A5CE2D5A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15" y="1228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09" name="Oval 1029">
              <a:extLst>
                <a:ext uri="{FF2B5EF4-FFF2-40B4-BE49-F238E27FC236}">
                  <a16:creationId xmlns:a16="http://schemas.microsoft.com/office/drawing/2014/main" id="{B0148D47-D563-8249-9D1B-4C6411EE8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915" y="1990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10" name="Oval 1030">
              <a:extLst>
                <a:ext uri="{FF2B5EF4-FFF2-40B4-BE49-F238E27FC236}">
                  <a16:creationId xmlns:a16="http://schemas.microsoft.com/office/drawing/2014/main" id="{EDB301FE-1374-E044-B7DA-81CE38A71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515" y="19902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11" name="Oval 1031">
              <a:extLst>
                <a:ext uri="{FF2B5EF4-FFF2-40B4-BE49-F238E27FC236}">
                  <a16:creationId xmlns:a16="http://schemas.microsoft.com/office/drawing/2014/main" id="{EE4F52F1-F1F2-1D4D-B892-0CE6199C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15" y="259982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12" name="Line 1032">
              <a:extLst>
                <a:ext uri="{FF2B5EF4-FFF2-40B4-BE49-F238E27FC236}">
                  <a16:creationId xmlns:a16="http://schemas.microsoft.com/office/drawing/2014/main" id="{4E215034-893A-AE44-A093-8A5F4441E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5965" y="1679072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3" name="Line 1033">
              <a:extLst>
                <a:ext uri="{FF2B5EF4-FFF2-40B4-BE49-F238E27FC236}">
                  <a16:creationId xmlns:a16="http://schemas.microsoft.com/office/drawing/2014/main" id="{96FBDC35-856E-2247-A463-621E4E502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765" y="2212472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4" name="Line 1034">
              <a:extLst>
                <a:ext uri="{FF2B5EF4-FFF2-40B4-BE49-F238E27FC236}">
                  <a16:creationId xmlns:a16="http://schemas.microsoft.com/office/drawing/2014/main" id="{661DE3A5-E0F6-584D-AE5D-B7A259601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7640" y="1602872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5" name="Line 1035">
              <a:extLst>
                <a:ext uri="{FF2B5EF4-FFF2-40B4-BE49-F238E27FC236}">
                  <a16:creationId xmlns:a16="http://schemas.microsoft.com/office/drawing/2014/main" id="{02A37B6F-C68F-3D41-A52B-B6E1E9182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8365" y="1602872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6" name="Line 1036">
              <a:extLst>
                <a:ext uri="{FF2B5EF4-FFF2-40B4-BE49-F238E27FC236}">
                  <a16:creationId xmlns:a16="http://schemas.microsoft.com/office/drawing/2014/main" id="{AF154275-8722-5647-B191-3BF48B534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352" y="2418847"/>
              <a:ext cx="354013" cy="312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7" name="Line 1037">
              <a:extLst>
                <a:ext uri="{FF2B5EF4-FFF2-40B4-BE49-F238E27FC236}">
                  <a16:creationId xmlns:a16="http://schemas.microsoft.com/office/drawing/2014/main" id="{AFE98540-96D5-5A49-B0A0-5DBEFFC1F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340" y="2391860"/>
              <a:ext cx="327025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8" name="Oval 1038">
              <a:extLst>
                <a:ext uri="{FF2B5EF4-FFF2-40B4-BE49-F238E27FC236}">
                  <a16:creationId xmlns:a16="http://schemas.microsoft.com/office/drawing/2014/main" id="{AF0A4390-A3C2-6840-AD9E-22A2300BC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9790" y="1199647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19" name="Oval 1039">
              <a:extLst>
                <a:ext uri="{FF2B5EF4-FFF2-40B4-BE49-F238E27FC236}">
                  <a16:creationId xmlns:a16="http://schemas.microsoft.com/office/drawing/2014/main" id="{401E8537-2BA9-5643-A1E6-DD287B94E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202" y="230296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20" name="Oval 1040">
              <a:extLst>
                <a:ext uri="{FF2B5EF4-FFF2-40B4-BE49-F238E27FC236}">
                  <a16:creationId xmlns:a16="http://schemas.microsoft.com/office/drawing/2014/main" id="{62930101-7C33-4144-9F56-CB5E22F9F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4077" y="332213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21" name="Line 1041">
              <a:extLst>
                <a:ext uri="{FF2B5EF4-FFF2-40B4-BE49-F238E27FC236}">
                  <a16:creationId xmlns:a16="http://schemas.microsoft.com/office/drawing/2014/main" id="{D9CFA8D0-5094-C143-B538-65034A9AD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6327" y="2758572"/>
              <a:ext cx="0" cy="55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2" name="Line 1042">
              <a:extLst>
                <a:ext uri="{FF2B5EF4-FFF2-40B4-BE49-F238E27FC236}">
                  <a16:creationId xmlns:a16="http://schemas.microsoft.com/office/drawing/2014/main" id="{2EB69E3D-78C3-FE43-87BF-A41CF51338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94127" y="1588585"/>
              <a:ext cx="0" cy="720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3" name="Line 1043">
              <a:extLst>
                <a:ext uri="{FF2B5EF4-FFF2-40B4-BE49-F238E27FC236}">
                  <a16:creationId xmlns:a16="http://schemas.microsoft.com/office/drawing/2014/main" id="{A10B2820-DAA4-5443-BC40-1C2597DFD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5827" y="1615572"/>
              <a:ext cx="0" cy="7350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4" name="Oval 1044">
              <a:extLst>
                <a:ext uri="{FF2B5EF4-FFF2-40B4-BE49-F238E27FC236}">
                  <a16:creationId xmlns:a16="http://schemas.microsoft.com/office/drawing/2014/main" id="{87455D15-3557-2547-870C-98A9BBF4A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177" y="1272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7125" name="Oval 1045">
              <a:extLst>
                <a:ext uri="{FF2B5EF4-FFF2-40B4-BE49-F238E27FC236}">
                  <a16:creationId xmlns:a16="http://schemas.microsoft.com/office/drawing/2014/main" id="{1532304D-3844-1241-B00B-C854B0DE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377" y="2034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26" name="Oval 1046">
              <a:extLst>
                <a:ext uri="{FF2B5EF4-FFF2-40B4-BE49-F238E27FC236}">
                  <a16:creationId xmlns:a16="http://schemas.microsoft.com/office/drawing/2014/main" id="{0C099A8F-CEFA-0549-9068-412D4957E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977" y="2034672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27" name="Line 1047">
              <a:extLst>
                <a:ext uri="{FF2B5EF4-FFF2-40B4-BE49-F238E27FC236}">
                  <a16:creationId xmlns:a16="http://schemas.microsoft.com/office/drawing/2014/main" id="{33EA149E-6485-4F43-B30C-13C18EF103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84102" y="1647322"/>
              <a:ext cx="407988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8" name="Line 1048">
              <a:extLst>
                <a:ext uri="{FF2B5EF4-FFF2-40B4-BE49-F238E27FC236}">
                  <a16:creationId xmlns:a16="http://schemas.microsoft.com/office/drawing/2014/main" id="{AA10BEB6-C564-C645-9658-5AC000AAA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4827" y="1647322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29" name="Oval 1049">
              <a:extLst>
                <a:ext uri="{FF2B5EF4-FFF2-40B4-BE49-F238E27FC236}">
                  <a16:creationId xmlns:a16="http://schemas.microsoft.com/office/drawing/2014/main" id="{36ACDEF2-2105-4440-B4EE-11CFCC05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790" y="29316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30" name="Oval 1050">
              <a:extLst>
                <a:ext uri="{FF2B5EF4-FFF2-40B4-BE49-F238E27FC236}">
                  <a16:creationId xmlns:a16="http://schemas.microsoft.com/office/drawing/2014/main" id="{F76BDEA3-5327-D942-8233-25A8C34CA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2202" y="29443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47131" name="Line 1051">
              <a:extLst>
                <a:ext uri="{FF2B5EF4-FFF2-40B4-BE49-F238E27FC236}">
                  <a16:creationId xmlns:a16="http://schemas.microsoft.com/office/drawing/2014/main" id="{9B696900-661D-CA49-811D-80BA85FF2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8802" y="2475997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2" name="Line 1052">
              <a:extLst>
                <a:ext uri="{FF2B5EF4-FFF2-40B4-BE49-F238E27FC236}">
                  <a16:creationId xmlns:a16="http://schemas.microsoft.com/office/drawing/2014/main" id="{5BE35566-24B5-8A4D-8596-5BEFD50ED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9652" y="2490285"/>
              <a:ext cx="298450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3" name="Oval 1053">
              <a:extLst>
                <a:ext uri="{FF2B5EF4-FFF2-40B4-BE49-F238E27FC236}">
                  <a16:creationId xmlns:a16="http://schemas.microsoft.com/office/drawing/2014/main" id="{0AE3CFCC-6889-8A43-A94F-6562F779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6727" y="2933197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47134" name="Oval 1054">
              <a:extLst>
                <a:ext uri="{FF2B5EF4-FFF2-40B4-BE49-F238E27FC236}">
                  <a16:creationId xmlns:a16="http://schemas.microsoft.com/office/drawing/2014/main" id="{7FAF2617-1000-8E40-B6A0-369280E6F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1265" y="293161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7135" name="Line 1055">
              <a:extLst>
                <a:ext uri="{FF2B5EF4-FFF2-40B4-BE49-F238E27FC236}">
                  <a16:creationId xmlns:a16="http://schemas.microsoft.com/office/drawing/2014/main" id="{C289A404-77B0-BE42-AA8E-65A7B27D7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63577" y="2460122"/>
              <a:ext cx="273050" cy="4619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6" name="Line 1056">
              <a:extLst>
                <a:ext uri="{FF2B5EF4-FFF2-40B4-BE49-F238E27FC236}">
                  <a16:creationId xmlns:a16="http://schemas.microsoft.com/office/drawing/2014/main" id="{ACC55928-5E82-2E41-8C9D-6D7F861A0A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9827" y="2472822"/>
              <a:ext cx="273050" cy="449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37" name="Rectangle 1057">
              <a:extLst>
                <a:ext uri="{FF2B5EF4-FFF2-40B4-BE49-F238E27FC236}">
                  <a16:creationId xmlns:a16="http://schemas.microsoft.com/office/drawing/2014/main" id="{EC1CB503-8A24-F744-93A3-7CD48EC1F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90" y="3244347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138" name="Rectangle 1058">
              <a:extLst>
                <a:ext uri="{FF2B5EF4-FFF2-40B4-BE49-F238E27FC236}">
                  <a16:creationId xmlns:a16="http://schemas.microsoft.com/office/drawing/2014/main" id="{41729E77-500A-324B-A78D-420FE62ED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552" y="350628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7139" name="Rectangle 1059">
              <a:extLst>
                <a:ext uri="{FF2B5EF4-FFF2-40B4-BE49-F238E27FC236}">
                  <a16:creationId xmlns:a16="http://schemas.microsoft.com/office/drawing/2014/main" id="{36A3CDEF-75ED-7645-8E5E-E25E3090A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0590" y="380473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7140" name="Rectangle 1060">
              <a:extLst>
                <a:ext uri="{FF2B5EF4-FFF2-40B4-BE49-F238E27FC236}">
                  <a16:creationId xmlns:a16="http://schemas.microsoft.com/office/drawing/2014/main" id="{25A8F8CE-5D82-A04F-8323-A6E727208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77" y="4347660"/>
              <a:ext cx="8569654" cy="12009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V(G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)={0,1,2,3}               E(G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)={(0,1),(0,2),(0,3),(1,2),(1,3),(2,3)}</a:t>
              </a:r>
            </a:p>
            <a:p>
              <a:pPr algn="l" eaLnBrk="0" hangingPunct="0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V(G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)={0,1,2,3,4,5,6}      E(G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)={(0,1),(0,2),(1,3),(1,4),(2,5),(2,6)}</a:t>
              </a:r>
            </a:p>
            <a:p>
              <a:pPr algn="l" eaLnBrk="0" hangingPunct="0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V(G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)={0,1,2}                  E(G</a:t>
              </a:r>
              <a:r>
                <a:rPr lang="en-US" altLang="zh-TW" sz="24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)={&lt;0,1&gt;,&lt;1,0&gt;,&lt;1,2&gt;}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頁尾版面配置區 2">
            <a:extLst>
              <a:ext uri="{FF2B5EF4-FFF2-40B4-BE49-F238E27FC236}">
                <a16:creationId xmlns:a16="http://schemas.microsoft.com/office/drawing/2014/main" id="{89CD0553-7085-2145-BCDA-9B99833E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8" name="投影片編號版面配置區 3">
            <a:extLst>
              <a:ext uri="{FF2B5EF4-FFF2-40B4-BE49-F238E27FC236}">
                <a16:creationId xmlns:a16="http://schemas.microsoft.com/office/drawing/2014/main" id="{B933EB2E-8D28-9646-A8CC-657846E0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F6A8D-A671-D246-8739-22DC20F90508}" type="slidenum">
              <a:rPr lang="en-US" altLang="zh-TW"/>
              <a:pPr/>
              <a:t>70</a:t>
            </a:fld>
            <a:endParaRPr lang="en-US" altLang="zh-TW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0C9C6608-FFD8-CA40-BAFF-05E994B6E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72" y="-49213"/>
            <a:ext cx="85026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Examples of Spanning Tree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078BA83-FEF3-3547-9910-F2FA5FDBB18A}"/>
              </a:ext>
            </a:extLst>
          </p:cNvPr>
          <p:cNvGrpSpPr/>
          <p:nvPr/>
        </p:nvGrpSpPr>
        <p:grpSpPr>
          <a:xfrm>
            <a:off x="418972" y="2158443"/>
            <a:ext cx="8228012" cy="2617787"/>
            <a:chOff x="890588" y="2652713"/>
            <a:chExt cx="8228012" cy="2617787"/>
          </a:xfrm>
        </p:grpSpPr>
        <p:sp>
          <p:nvSpPr>
            <p:cNvPr id="76803" name="Oval 3">
              <a:extLst>
                <a:ext uri="{FF2B5EF4-FFF2-40B4-BE49-F238E27FC236}">
                  <a16:creationId xmlns:a16="http://schemas.microsoft.com/office/drawing/2014/main" id="{89647F4C-02B4-B043-A36A-A245BB95B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388" y="26860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6804" name="Oval 4">
              <a:extLst>
                <a:ext uri="{FF2B5EF4-FFF2-40B4-BE49-F238E27FC236}">
                  <a16:creationId xmlns:a16="http://schemas.microsoft.com/office/drawing/2014/main" id="{0E38710D-5790-624A-BAD9-BE99F49CA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588" y="34480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6805" name="Oval 5">
              <a:extLst>
                <a:ext uri="{FF2B5EF4-FFF2-40B4-BE49-F238E27FC236}">
                  <a16:creationId xmlns:a16="http://schemas.microsoft.com/office/drawing/2014/main" id="{496C8153-4855-1E46-B9B0-348D1D758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188" y="34480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6806" name="Oval 6">
              <a:extLst>
                <a:ext uri="{FF2B5EF4-FFF2-40B4-BE49-F238E27FC236}">
                  <a16:creationId xmlns:a16="http://schemas.microsoft.com/office/drawing/2014/main" id="{EE13F29D-5C65-D141-BFC4-B095A494B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388" y="40576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6807" name="Line 7">
              <a:extLst>
                <a:ext uri="{FF2B5EF4-FFF2-40B4-BE49-F238E27FC236}">
                  <a16:creationId xmlns:a16="http://schemas.microsoft.com/office/drawing/2014/main" id="{576DD759-BE28-3C49-81EC-15E8A0E3BC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8638" y="313690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08" name="Line 8">
              <a:extLst>
                <a:ext uri="{FF2B5EF4-FFF2-40B4-BE49-F238E27FC236}">
                  <a16:creationId xmlns:a16="http://schemas.microsoft.com/office/drawing/2014/main" id="{61C75391-CA28-8C4A-AC6E-9AC39DF3D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438" y="3670300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09" name="Line 9">
              <a:extLst>
                <a:ext uri="{FF2B5EF4-FFF2-40B4-BE49-F238E27FC236}">
                  <a16:creationId xmlns:a16="http://schemas.microsoft.com/office/drawing/2014/main" id="{51463112-2DBA-8F4C-BFF9-7134CAF3D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0313" y="3060700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0" name="Line 10">
              <a:extLst>
                <a:ext uri="{FF2B5EF4-FFF2-40B4-BE49-F238E27FC236}">
                  <a16:creationId xmlns:a16="http://schemas.microsoft.com/office/drawing/2014/main" id="{7853CC69-8CF7-A545-B926-AEEA864D98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1038" y="3060700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1" name="Line 11">
              <a:extLst>
                <a:ext uri="{FF2B5EF4-FFF2-40B4-BE49-F238E27FC236}">
                  <a16:creationId xmlns:a16="http://schemas.microsoft.com/office/drawing/2014/main" id="{48062ECF-C798-044A-99A2-FF6DA7C1A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6025" y="3876675"/>
              <a:ext cx="354013" cy="312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2" name="Line 12">
              <a:extLst>
                <a:ext uri="{FF2B5EF4-FFF2-40B4-BE49-F238E27FC236}">
                  <a16:creationId xmlns:a16="http://schemas.microsoft.com/office/drawing/2014/main" id="{24CC90A3-C477-0746-929A-526B763F46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5013" y="3849688"/>
              <a:ext cx="327025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3" name="Oval 13">
              <a:extLst>
                <a:ext uri="{FF2B5EF4-FFF2-40B4-BE49-F238E27FC236}">
                  <a16:creationId xmlns:a16="http://schemas.microsoft.com/office/drawing/2014/main" id="{9EBABEB6-C8F5-A042-A224-8776376D8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26892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6814" name="Oval 14">
              <a:extLst>
                <a:ext uri="{FF2B5EF4-FFF2-40B4-BE49-F238E27FC236}">
                  <a16:creationId xmlns:a16="http://schemas.microsoft.com/office/drawing/2014/main" id="{4B62F8B8-92EC-AA49-A537-78810FF5C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3713" y="34512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6815" name="Oval 15">
              <a:extLst>
                <a:ext uri="{FF2B5EF4-FFF2-40B4-BE49-F238E27FC236}">
                  <a16:creationId xmlns:a16="http://schemas.microsoft.com/office/drawing/2014/main" id="{8052D866-64F8-2543-A2B9-E96EAAD6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13" y="34512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6816" name="Oval 16">
              <a:extLst>
                <a:ext uri="{FF2B5EF4-FFF2-40B4-BE49-F238E27FC236}">
                  <a16:creationId xmlns:a16="http://schemas.microsoft.com/office/drawing/2014/main" id="{7B907325-4FEC-B646-B82F-F73AE01E9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40608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6817" name="Line 17">
              <a:extLst>
                <a:ext uri="{FF2B5EF4-FFF2-40B4-BE49-F238E27FC236}">
                  <a16:creationId xmlns:a16="http://schemas.microsoft.com/office/drawing/2014/main" id="{13BBC295-7E5B-5A4C-A013-99DD707932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3438" y="3063875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8" name="Line 18">
              <a:extLst>
                <a:ext uri="{FF2B5EF4-FFF2-40B4-BE49-F238E27FC236}">
                  <a16:creationId xmlns:a16="http://schemas.microsoft.com/office/drawing/2014/main" id="{419C2335-4E58-3640-A7E8-73A2EE1B48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4163" y="3063875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9" name="Line 19">
              <a:extLst>
                <a:ext uri="{FF2B5EF4-FFF2-40B4-BE49-F238E27FC236}">
                  <a16:creationId xmlns:a16="http://schemas.microsoft.com/office/drawing/2014/main" id="{BD811D09-773F-704F-A557-3C23CA1B4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150" y="3879850"/>
              <a:ext cx="354013" cy="312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0" name="Oval 20">
              <a:extLst>
                <a:ext uri="{FF2B5EF4-FFF2-40B4-BE49-F238E27FC236}">
                  <a16:creationId xmlns:a16="http://schemas.microsoft.com/office/drawing/2014/main" id="{217A8FB6-AFC8-8B44-9081-5D56C87F6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5175" y="26876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6821" name="Oval 21">
              <a:extLst>
                <a:ext uri="{FF2B5EF4-FFF2-40B4-BE49-F238E27FC236}">
                  <a16:creationId xmlns:a16="http://schemas.microsoft.com/office/drawing/2014/main" id="{D963C8FB-8B0A-CD4A-8C91-327C0904E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375" y="34496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6822" name="Oval 22">
              <a:extLst>
                <a:ext uri="{FF2B5EF4-FFF2-40B4-BE49-F238E27FC236}">
                  <a16:creationId xmlns:a16="http://schemas.microsoft.com/office/drawing/2014/main" id="{A50C454B-8AAB-F64B-A744-EB46AF384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0975" y="34496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6823" name="Oval 23">
              <a:extLst>
                <a:ext uri="{FF2B5EF4-FFF2-40B4-BE49-F238E27FC236}">
                  <a16:creationId xmlns:a16="http://schemas.microsoft.com/office/drawing/2014/main" id="{DD014B08-E5F1-6843-BED8-78E3C00F9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5175" y="40592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6824" name="Line 24">
              <a:extLst>
                <a:ext uri="{FF2B5EF4-FFF2-40B4-BE49-F238E27FC236}">
                  <a16:creationId xmlns:a16="http://schemas.microsoft.com/office/drawing/2014/main" id="{D940E86C-CA40-F140-920C-F05B2D8321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7425" y="3138488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5" name="Line 25">
              <a:extLst>
                <a:ext uri="{FF2B5EF4-FFF2-40B4-BE49-F238E27FC236}">
                  <a16:creationId xmlns:a16="http://schemas.microsoft.com/office/drawing/2014/main" id="{0BBAE27B-638C-BB43-BC36-5F94EFF6C3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99100" y="3062288"/>
              <a:ext cx="407988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6" name="Line 26">
              <a:extLst>
                <a:ext uri="{FF2B5EF4-FFF2-40B4-BE49-F238E27FC236}">
                  <a16:creationId xmlns:a16="http://schemas.microsoft.com/office/drawing/2014/main" id="{A64B4E39-671C-FD41-A2EE-2125E26B88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9825" y="3062288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7" name="Oval 27">
              <a:extLst>
                <a:ext uri="{FF2B5EF4-FFF2-40B4-BE49-F238E27FC236}">
                  <a16:creationId xmlns:a16="http://schemas.microsoft.com/office/drawing/2014/main" id="{0A618D7B-C89F-C84E-9F5B-1FFF3CC6A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300" y="26527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6828" name="Oval 28">
              <a:extLst>
                <a:ext uri="{FF2B5EF4-FFF2-40B4-BE49-F238E27FC236}">
                  <a16:creationId xmlns:a16="http://schemas.microsoft.com/office/drawing/2014/main" id="{F8DA0977-8C90-E843-AF32-3D6FB0EDA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2500" y="34147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6829" name="Oval 29">
              <a:extLst>
                <a:ext uri="{FF2B5EF4-FFF2-40B4-BE49-F238E27FC236}">
                  <a16:creationId xmlns:a16="http://schemas.microsoft.com/office/drawing/2014/main" id="{8E37B0EE-72E9-2A4B-9CB7-16133CC51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4100" y="34147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6830" name="Oval 30">
              <a:extLst>
                <a:ext uri="{FF2B5EF4-FFF2-40B4-BE49-F238E27FC236}">
                  <a16:creationId xmlns:a16="http://schemas.microsoft.com/office/drawing/2014/main" id="{F0B0E874-9CA6-2842-85EE-12CE5EB03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300" y="40243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6831" name="Line 31">
              <a:extLst>
                <a:ext uri="{FF2B5EF4-FFF2-40B4-BE49-F238E27FC236}">
                  <a16:creationId xmlns:a16="http://schemas.microsoft.com/office/drawing/2014/main" id="{7EBB4067-6D88-074E-80A5-3047FD545B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2225" y="3027363"/>
              <a:ext cx="407988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32" name="Line 32">
              <a:extLst>
                <a:ext uri="{FF2B5EF4-FFF2-40B4-BE49-F238E27FC236}">
                  <a16:creationId xmlns:a16="http://schemas.microsoft.com/office/drawing/2014/main" id="{052D6ECF-5B64-D249-96A7-CB6FA0AD4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2950" y="3027363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33" name="Line 33">
              <a:extLst>
                <a:ext uri="{FF2B5EF4-FFF2-40B4-BE49-F238E27FC236}">
                  <a16:creationId xmlns:a16="http://schemas.microsoft.com/office/drawing/2014/main" id="{281B00D3-6C5D-324E-A6DE-8CF830344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6925" y="3816350"/>
              <a:ext cx="327025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34" name="Rectangle 34">
              <a:extLst>
                <a:ext uri="{FF2B5EF4-FFF2-40B4-BE49-F238E27FC236}">
                  <a16:creationId xmlns:a16="http://schemas.microsoft.com/office/drawing/2014/main" id="{F5B0EB42-38FA-C943-878C-AFC038907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4751388"/>
              <a:ext cx="555625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1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6835" name="Rectangle 35">
              <a:extLst>
                <a:ext uri="{FF2B5EF4-FFF2-40B4-BE49-F238E27FC236}">
                  <a16:creationId xmlns:a16="http://schemas.microsoft.com/office/drawing/2014/main" id="{B4402842-D357-F04C-9E8B-49D100229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0838" y="4683125"/>
              <a:ext cx="34988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Possible spanning trees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17BA8D6F-567E-1143-910D-A990380F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071EFB32-2CC4-BE4E-803F-B366443C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F6574-36CC-A344-9A76-3867C95D66F0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B9679A60-CAB1-B146-AEDD-7D633E58D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12" y="0"/>
            <a:ext cx="83089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Spanning Trees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C4DD15BD-89C3-B746-97EC-73C8B10C0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93" y="1143000"/>
            <a:ext cx="85502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Either </a:t>
            </a:r>
            <a:r>
              <a:rPr lang="en-US" altLang="zh-TW" i="1" dirty="0" err="1"/>
              <a:t>dfs</a:t>
            </a:r>
            <a:r>
              <a:rPr lang="en-US" altLang="zh-TW" dirty="0"/>
              <a:t> or </a:t>
            </a:r>
            <a:r>
              <a:rPr lang="en-US" altLang="zh-TW" i="1" dirty="0" err="1"/>
              <a:t>bfs</a:t>
            </a:r>
            <a:r>
              <a:rPr lang="en-US" altLang="zh-TW" dirty="0"/>
              <a:t> can be used to create a </a:t>
            </a:r>
            <a:br>
              <a:rPr lang="en-US" altLang="zh-TW" dirty="0"/>
            </a:br>
            <a:r>
              <a:rPr lang="en-US" altLang="zh-TW" dirty="0"/>
              <a:t>spanning tree</a:t>
            </a:r>
          </a:p>
          <a:p>
            <a:pPr lvl="1"/>
            <a:r>
              <a:rPr lang="en-US" altLang="zh-TW" dirty="0"/>
              <a:t>Select the edges that are visited sequentially</a:t>
            </a:r>
          </a:p>
          <a:p>
            <a:pPr lvl="1"/>
            <a:r>
              <a:rPr lang="en-US" altLang="zh-TW" dirty="0"/>
              <a:t>When </a:t>
            </a:r>
            <a:r>
              <a:rPr lang="en-US" altLang="zh-TW" i="1" dirty="0" err="1"/>
              <a:t>dfs</a:t>
            </a:r>
            <a:r>
              <a:rPr lang="en-US" altLang="zh-TW" dirty="0"/>
              <a:t> is used, the resulting spanning tree is </a:t>
            </a:r>
            <a:br>
              <a:rPr lang="en-US" altLang="zh-TW" dirty="0"/>
            </a:br>
            <a:r>
              <a:rPr lang="en-US" altLang="zh-TW" dirty="0"/>
              <a:t>known as a </a:t>
            </a:r>
            <a:r>
              <a:rPr lang="en-US" altLang="zh-TW" dirty="0">
                <a:solidFill>
                  <a:srgbClr val="CC3300"/>
                </a:solidFill>
              </a:rPr>
              <a:t>depth first spanning tree</a:t>
            </a:r>
            <a:endParaRPr lang="en-US" altLang="zh-TW" dirty="0"/>
          </a:p>
          <a:p>
            <a:pPr lvl="1"/>
            <a:r>
              <a:rPr lang="en-US" altLang="zh-TW" dirty="0"/>
              <a:t>When </a:t>
            </a:r>
            <a:r>
              <a:rPr lang="en-US" altLang="zh-TW" i="1" dirty="0" err="1"/>
              <a:t>bfs</a:t>
            </a:r>
            <a:r>
              <a:rPr lang="en-US" altLang="zh-TW" dirty="0"/>
              <a:t> is used, the resulting spanning tree is </a:t>
            </a:r>
            <a:br>
              <a:rPr lang="en-US" altLang="zh-TW" dirty="0"/>
            </a:br>
            <a:r>
              <a:rPr lang="en-US" altLang="zh-TW" dirty="0"/>
              <a:t>known as a </a:t>
            </a:r>
            <a:r>
              <a:rPr lang="en-US" altLang="zh-TW" dirty="0">
                <a:solidFill>
                  <a:srgbClr val="CC3300"/>
                </a:solidFill>
              </a:rPr>
              <a:t>breadth first spanning tree</a:t>
            </a:r>
            <a:endParaRPr lang="en-US" altLang="zh-TW" dirty="0"/>
          </a:p>
          <a:p>
            <a:r>
              <a:rPr lang="en-US" altLang="zh-TW" dirty="0"/>
              <a:t>While adding a non-tree edge into any spanning </a:t>
            </a:r>
            <a:br>
              <a:rPr lang="en-US" altLang="zh-TW" dirty="0"/>
            </a:br>
            <a:r>
              <a:rPr lang="en-US" altLang="zh-TW" dirty="0"/>
              <a:t>tree, this will create a cycle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頁尾版面配置區 2">
            <a:extLst>
              <a:ext uri="{FF2B5EF4-FFF2-40B4-BE49-F238E27FC236}">
                <a16:creationId xmlns:a16="http://schemas.microsoft.com/office/drawing/2014/main" id="{91088E89-87DE-4B4D-95E1-DB75AA2B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57" name="投影片編號版面配置區 3">
            <a:extLst>
              <a:ext uri="{FF2B5EF4-FFF2-40B4-BE49-F238E27FC236}">
                <a16:creationId xmlns:a16="http://schemas.microsoft.com/office/drawing/2014/main" id="{EA5C4AF2-08F5-C048-AC5D-F8E98521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87534-7EBD-F74D-9B00-117D75D93334}" type="slidenum">
              <a:rPr lang="en-US" altLang="zh-TW"/>
              <a:pPr/>
              <a:t>72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2846491-FDC9-3C45-A0B9-733F1188E738}"/>
              </a:ext>
            </a:extLst>
          </p:cNvPr>
          <p:cNvGrpSpPr/>
          <p:nvPr/>
        </p:nvGrpSpPr>
        <p:grpSpPr>
          <a:xfrm>
            <a:off x="445402" y="379111"/>
            <a:ext cx="8266112" cy="5254625"/>
            <a:chOff x="877888" y="539750"/>
            <a:chExt cx="8266112" cy="5254625"/>
          </a:xfrm>
        </p:grpSpPr>
        <p:sp>
          <p:nvSpPr>
            <p:cNvPr id="78850" name="Rectangle 2">
              <a:extLst>
                <a:ext uri="{FF2B5EF4-FFF2-40B4-BE49-F238E27FC236}">
                  <a16:creationId xmlns:a16="http://schemas.microsoft.com/office/drawing/2014/main" id="{351534B7-C86B-FD49-A91C-7DED1651B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725" y="539750"/>
              <a:ext cx="8169275" cy="114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lvl1pPr algn="l"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algn="l"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algn="l"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algn="l"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algn="l"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dirty="0"/>
                <a:t>DFS vs BFS Spanning Tree</a:t>
              </a:r>
            </a:p>
          </p:txBody>
        </p:sp>
        <p:sp>
          <p:nvSpPr>
            <p:cNvPr id="78851" name="Oval 3">
              <a:extLst>
                <a:ext uri="{FF2B5EF4-FFF2-40B4-BE49-F238E27FC236}">
                  <a16:creationId xmlns:a16="http://schemas.microsoft.com/office/drawing/2014/main" id="{C8629E49-6911-0E42-8AB4-77DF6AFB0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2097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8852" name="Oval 4">
              <a:extLst>
                <a:ext uri="{FF2B5EF4-FFF2-40B4-BE49-F238E27FC236}">
                  <a16:creationId xmlns:a16="http://schemas.microsoft.com/office/drawing/2014/main" id="{D92ADEA7-7721-C840-B186-F03E44F13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188" y="2859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8853" name="Oval 5">
              <a:extLst>
                <a:ext uri="{FF2B5EF4-FFF2-40B4-BE49-F238E27FC236}">
                  <a16:creationId xmlns:a16="http://schemas.microsoft.com/office/drawing/2014/main" id="{A8E167D2-F455-9142-A1D6-FE3B4451F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788" y="28590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8854" name="Line 6">
              <a:extLst>
                <a:ext uri="{FF2B5EF4-FFF2-40B4-BE49-F238E27FC236}">
                  <a16:creationId xmlns:a16="http://schemas.microsoft.com/office/drawing/2014/main" id="{BC329281-D8C5-5149-B057-7EEE7F3574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2913" y="2471738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55" name="Oval 7">
              <a:extLst>
                <a:ext uri="{FF2B5EF4-FFF2-40B4-BE49-F238E27FC236}">
                  <a16:creationId xmlns:a16="http://schemas.microsoft.com/office/drawing/2014/main" id="{9DB8CDA4-EB36-A943-9B02-B7C0AF0D8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600" y="37560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8856" name="Oval 8">
              <a:extLst>
                <a:ext uri="{FF2B5EF4-FFF2-40B4-BE49-F238E27FC236}">
                  <a16:creationId xmlns:a16="http://schemas.microsoft.com/office/drawing/2014/main" id="{CA4A9271-FF76-A24B-A8CA-12CA3087B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1013" y="37687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8857" name="Line 9">
              <a:extLst>
                <a:ext uri="{FF2B5EF4-FFF2-40B4-BE49-F238E27FC236}">
                  <a16:creationId xmlns:a16="http://schemas.microsoft.com/office/drawing/2014/main" id="{12D8FA59-D2A3-2047-B2CC-476F1BDBCC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7613" y="3300413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58" name="Oval 10">
              <a:extLst>
                <a:ext uri="{FF2B5EF4-FFF2-40B4-BE49-F238E27FC236}">
                  <a16:creationId xmlns:a16="http://schemas.microsoft.com/office/drawing/2014/main" id="{F9649940-880B-B946-8AC0-FF1A2F98E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538" y="37576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8859" name="Oval 11">
              <a:extLst>
                <a:ext uri="{FF2B5EF4-FFF2-40B4-BE49-F238E27FC236}">
                  <a16:creationId xmlns:a16="http://schemas.microsoft.com/office/drawing/2014/main" id="{614D207E-86F1-D942-ABA7-FF0FA7C3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5" y="37560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860" name="Line 12">
              <a:extLst>
                <a:ext uri="{FF2B5EF4-FFF2-40B4-BE49-F238E27FC236}">
                  <a16:creationId xmlns:a16="http://schemas.microsoft.com/office/drawing/2014/main" id="{D3552E3C-BEA2-3A46-84DB-082EF9F59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32388" y="3284538"/>
              <a:ext cx="273050" cy="461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61" name="Line 13">
              <a:extLst>
                <a:ext uri="{FF2B5EF4-FFF2-40B4-BE49-F238E27FC236}">
                  <a16:creationId xmlns:a16="http://schemas.microsoft.com/office/drawing/2014/main" id="{ACAE44C3-BBCC-AB4F-A4E6-A684DA132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8638" y="3297238"/>
              <a:ext cx="273050" cy="449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62" name="Oval 14">
              <a:extLst>
                <a:ext uri="{FF2B5EF4-FFF2-40B4-BE49-F238E27FC236}">
                  <a16:creationId xmlns:a16="http://schemas.microsoft.com/office/drawing/2014/main" id="{A2BB42F3-C81E-6346-A8C5-F1C29F97A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850" y="46069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8863" name="Line 15">
              <a:extLst>
                <a:ext uri="{FF2B5EF4-FFF2-40B4-BE49-F238E27FC236}">
                  <a16:creationId xmlns:a16="http://schemas.microsoft.com/office/drawing/2014/main" id="{8634C7EC-FBBF-8342-BD1A-E6F5CD6D7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3325" y="4205288"/>
              <a:ext cx="374650" cy="392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64" name="Oval 16">
              <a:extLst>
                <a:ext uri="{FF2B5EF4-FFF2-40B4-BE49-F238E27FC236}">
                  <a16:creationId xmlns:a16="http://schemas.microsoft.com/office/drawing/2014/main" id="{6434102C-8384-D144-8377-B022A47D1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3763" y="21002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8865" name="Oval 17">
              <a:extLst>
                <a:ext uri="{FF2B5EF4-FFF2-40B4-BE49-F238E27FC236}">
                  <a16:creationId xmlns:a16="http://schemas.microsoft.com/office/drawing/2014/main" id="{90237791-77E6-3C4C-AC6D-1FD1B5B8A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28622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8866" name="Oval 18">
              <a:extLst>
                <a:ext uri="{FF2B5EF4-FFF2-40B4-BE49-F238E27FC236}">
                  <a16:creationId xmlns:a16="http://schemas.microsoft.com/office/drawing/2014/main" id="{C96F985B-D8A7-1E47-9816-A4436B50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9563" y="286226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8867" name="Line 19">
              <a:extLst>
                <a:ext uri="{FF2B5EF4-FFF2-40B4-BE49-F238E27FC236}">
                  <a16:creationId xmlns:a16="http://schemas.microsoft.com/office/drawing/2014/main" id="{A594F217-3769-534F-9C2A-29AD2889C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97688" y="2474913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68" name="Line 20">
              <a:extLst>
                <a:ext uri="{FF2B5EF4-FFF2-40B4-BE49-F238E27FC236}">
                  <a16:creationId xmlns:a16="http://schemas.microsoft.com/office/drawing/2014/main" id="{371105DB-E6F0-574A-9F6C-B5719F27A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18413" y="2474913"/>
              <a:ext cx="422275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69" name="Oval 21">
              <a:extLst>
                <a:ext uri="{FF2B5EF4-FFF2-40B4-BE49-F238E27FC236}">
                  <a16:creationId xmlns:a16="http://schemas.microsoft.com/office/drawing/2014/main" id="{D14DFE41-32C9-F549-88EA-EAC2A58EA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75" y="37592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8870" name="Oval 22">
              <a:extLst>
                <a:ext uri="{FF2B5EF4-FFF2-40B4-BE49-F238E27FC236}">
                  <a16:creationId xmlns:a16="http://schemas.microsoft.com/office/drawing/2014/main" id="{05271455-4D16-5244-917C-F50FA3CCB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7719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8871" name="Line 23">
              <a:extLst>
                <a:ext uri="{FF2B5EF4-FFF2-40B4-BE49-F238E27FC236}">
                  <a16:creationId xmlns:a16="http://schemas.microsoft.com/office/drawing/2014/main" id="{300361B8-D600-554A-9F63-82006A745C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2388" y="3303588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72" name="Line 24">
              <a:extLst>
                <a:ext uri="{FF2B5EF4-FFF2-40B4-BE49-F238E27FC236}">
                  <a16:creationId xmlns:a16="http://schemas.microsoft.com/office/drawing/2014/main" id="{13278C89-5342-B94A-A9CA-33C6DFEA6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3238" y="3317875"/>
              <a:ext cx="298450" cy="458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73" name="Oval 25">
              <a:extLst>
                <a:ext uri="{FF2B5EF4-FFF2-40B4-BE49-F238E27FC236}">
                  <a16:creationId xmlns:a16="http://schemas.microsoft.com/office/drawing/2014/main" id="{1DF8EED0-30F7-9F4F-AB5A-444192479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7607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8874" name="Oval 26">
              <a:extLst>
                <a:ext uri="{FF2B5EF4-FFF2-40B4-BE49-F238E27FC236}">
                  <a16:creationId xmlns:a16="http://schemas.microsoft.com/office/drawing/2014/main" id="{6CD3A13F-1658-E64C-9C75-A172B9A37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4850" y="37592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875" name="Line 27">
              <a:extLst>
                <a:ext uri="{FF2B5EF4-FFF2-40B4-BE49-F238E27FC236}">
                  <a16:creationId xmlns:a16="http://schemas.microsoft.com/office/drawing/2014/main" id="{54F250AD-4E19-594D-9F4C-F97DC6471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77163" y="3287713"/>
              <a:ext cx="273050" cy="461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76" name="Line 28">
              <a:extLst>
                <a:ext uri="{FF2B5EF4-FFF2-40B4-BE49-F238E27FC236}">
                  <a16:creationId xmlns:a16="http://schemas.microsoft.com/office/drawing/2014/main" id="{68A21F98-C1A8-5E49-A1A2-58A713FCA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3413" y="3300413"/>
              <a:ext cx="273050" cy="449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77" name="Oval 29">
              <a:extLst>
                <a:ext uri="{FF2B5EF4-FFF2-40B4-BE49-F238E27FC236}">
                  <a16:creationId xmlns:a16="http://schemas.microsoft.com/office/drawing/2014/main" id="{7145172B-6D10-424A-82B1-97033B9BE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25" y="46101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8878" name="Line 30">
              <a:extLst>
                <a:ext uri="{FF2B5EF4-FFF2-40B4-BE49-F238E27FC236}">
                  <a16:creationId xmlns:a16="http://schemas.microsoft.com/office/drawing/2014/main" id="{06F79CF2-C3F9-6E4B-A952-8B379BF2F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8100" y="4208463"/>
              <a:ext cx="374650" cy="392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79" name="Line 31">
              <a:extLst>
                <a:ext uri="{FF2B5EF4-FFF2-40B4-BE49-F238E27FC236}">
                  <a16:creationId xmlns:a16="http://schemas.microsoft.com/office/drawing/2014/main" id="{377A4D96-DB5D-3F40-BD93-7FABACC37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7975" y="4222750"/>
              <a:ext cx="373063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80" name="Line 32">
              <a:extLst>
                <a:ext uri="{FF2B5EF4-FFF2-40B4-BE49-F238E27FC236}">
                  <a16:creationId xmlns:a16="http://schemas.microsoft.com/office/drawing/2014/main" id="{F2B847D8-A8D8-844D-A306-FC22D2295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3850" y="4222750"/>
              <a:ext cx="1004888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81" name="Rectangle 33">
              <a:extLst>
                <a:ext uri="{FF2B5EF4-FFF2-40B4-BE49-F238E27FC236}">
                  <a16:creationId xmlns:a16="http://schemas.microsoft.com/office/drawing/2014/main" id="{733BEC28-ADA8-2C43-984C-717660242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638" y="5238750"/>
              <a:ext cx="22701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DFS Spanning</a:t>
              </a:r>
            </a:p>
          </p:txBody>
        </p:sp>
        <p:sp>
          <p:nvSpPr>
            <p:cNvPr id="78882" name="Rectangle 34">
              <a:extLst>
                <a:ext uri="{FF2B5EF4-FFF2-40B4-BE49-F238E27FC236}">
                  <a16:creationId xmlns:a16="http://schemas.microsoft.com/office/drawing/2014/main" id="{F543B512-3C7F-FC45-BC0D-131C850AF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213" y="5275263"/>
              <a:ext cx="2249487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BFS Spanning</a:t>
              </a:r>
            </a:p>
          </p:txBody>
        </p:sp>
        <p:sp>
          <p:nvSpPr>
            <p:cNvPr id="78883" name="Oval 35">
              <a:extLst>
                <a:ext uri="{FF2B5EF4-FFF2-40B4-BE49-F238E27FC236}">
                  <a16:creationId xmlns:a16="http://schemas.microsoft.com/office/drawing/2014/main" id="{31300C3F-5667-184A-BD20-D945F5C9C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275" y="20589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78884" name="Oval 36">
              <a:extLst>
                <a:ext uri="{FF2B5EF4-FFF2-40B4-BE49-F238E27FC236}">
                  <a16:creationId xmlns:a16="http://schemas.microsoft.com/office/drawing/2014/main" id="{F5918D32-FA28-DA43-824D-DF407BA2F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0475" y="28209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8885" name="Oval 37">
              <a:extLst>
                <a:ext uri="{FF2B5EF4-FFF2-40B4-BE49-F238E27FC236}">
                  <a16:creationId xmlns:a16="http://schemas.microsoft.com/office/drawing/2014/main" id="{285D1331-FD78-D54C-8910-890CDDEC2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075" y="28209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8886" name="Line 38">
              <a:extLst>
                <a:ext uri="{FF2B5EF4-FFF2-40B4-BE49-F238E27FC236}">
                  <a16:creationId xmlns:a16="http://schemas.microsoft.com/office/drawing/2014/main" id="{1905103F-2D83-544A-8AE5-67CA54CCA8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00200" y="2433638"/>
              <a:ext cx="407988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87" name="Oval 39">
              <a:extLst>
                <a:ext uri="{FF2B5EF4-FFF2-40B4-BE49-F238E27FC236}">
                  <a16:creationId xmlns:a16="http://schemas.microsoft.com/office/drawing/2014/main" id="{91B30013-E079-0544-960B-F381464FD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888" y="37179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8888" name="Oval 40">
              <a:extLst>
                <a:ext uri="{FF2B5EF4-FFF2-40B4-BE49-F238E27FC236}">
                  <a16:creationId xmlns:a16="http://schemas.microsoft.com/office/drawing/2014/main" id="{7D401EAF-FCAC-0D40-A7D5-CA3A5B792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300" y="37306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8889" name="Line 41">
              <a:extLst>
                <a:ext uri="{FF2B5EF4-FFF2-40B4-BE49-F238E27FC236}">
                  <a16:creationId xmlns:a16="http://schemas.microsoft.com/office/drawing/2014/main" id="{0C19EA76-DACD-504D-A1F0-26EF42708D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900" y="3262313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0" name="Oval 42">
              <a:extLst>
                <a:ext uri="{FF2B5EF4-FFF2-40B4-BE49-F238E27FC236}">
                  <a16:creationId xmlns:a16="http://schemas.microsoft.com/office/drawing/2014/main" id="{4AD977A0-8453-954D-86F4-B9626DABD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825" y="37195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8891" name="Oval 43">
              <a:extLst>
                <a:ext uri="{FF2B5EF4-FFF2-40B4-BE49-F238E27FC236}">
                  <a16:creationId xmlns:a16="http://schemas.microsoft.com/office/drawing/2014/main" id="{BD0F538E-999E-6D40-A7A8-34A631E7B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363" y="37179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892" name="Line 44">
              <a:extLst>
                <a:ext uri="{FF2B5EF4-FFF2-40B4-BE49-F238E27FC236}">
                  <a16:creationId xmlns:a16="http://schemas.microsoft.com/office/drawing/2014/main" id="{B0E6EB33-D730-884B-A2A3-4BF4DB9A01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9675" y="3246438"/>
              <a:ext cx="273050" cy="461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3" name="Line 45">
              <a:extLst>
                <a:ext uri="{FF2B5EF4-FFF2-40B4-BE49-F238E27FC236}">
                  <a16:creationId xmlns:a16="http://schemas.microsoft.com/office/drawing/2014/main" id="{B3CA10CC-50E7-6147-8929-F2234BDC7C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5925" y="3259138"/>
              <a:ext cx="273050" cy="449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4" name="Oval 46">
              <a:extLst>
                <a:ext uri="{FF2B5EF4-FFF2-40B4-BE49-F238E27FC236}">
                  <a16:creationId xmlns:a16="http://schemas.microsoft.com/office/drawing/2014/main" id="{83693FEB-6D1A-4048-9674-83C23F0C1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138" y="4568825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8895" name="Line 47">
              <a:extLst>
                <a:ext uri="{FF2B5EF4-FFF2-40B4-BE49-F238E27FC236}">
                  <a16:creationId xmlns:a16="http://schemas.microsoft.com/office/drawing/2014/main" id="{0E375C4B-318B-FE4C-A137-91FA1C96F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613" y="4167188"/>
              <a:ext cx="374650" cy="392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6" name="Line 48">
              <a:extLst>
                <a:ext uri="{FF2B5EF4-FFF2-40B4-BE49-F238E27FC236}">
                  <a16:creationId xmlns:a16="http://schemas.microsoft.com/office/drawing/2014/main" id="{D9DB45B9-7A1B-D94D-9BC3-BD1A5A414D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65263" y="4184650"/>
              <a:ext cx="373062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7" name="Line 49">
              <a:extLst>
                <a:ext uri="{FF2B5EF4-FFF2-40B4-BE49-F238E27FC236}">
                  <a16:creationId xmlns:a16="http://schemas.microsoft.com/office/drawing/2014/main" id="{0367E438-F2B8-C142-B3C8-A58858A754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1138" y="4184650"/>
              <a:ext cx="1004887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8" name="Line 50">
              <a:extLst>
                <a:ext uri="{FF2B5EF4-FFF2-40B4-BE49-F238E27FC236}">
                  <a16:creationId xmlns:a16="http://schemas.microsoft.com/office/drawing/2014/main" id="{05A2A500-9260-4246-9E42-6453FCA3CF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863" y="2468563"/>
              <a:ext cx="387350" cy="371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899" name="Line 51">
              <a:extLst>
                <a:ext uri="{FF2B5EF4-FFF2-40B4-BE49-F238E27FC236}">
                  <a16:creationId xmlns:a16="http://schemas.microsoft.com/office/drawing/2014/main" id="{5D55089C-6CBA-894D-8570-BB27DC8F2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4963" y="3244850"/>
              <a:ext cx="247650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900" name="Line 52">
              <a:extLst>
                <a:ext uri="{FF2B5EF4-FFF2-40B4-BE49-F238E27FC236}">
                  <a16:creationId xmlns:a16="http://schemas.microsoft.com/office/drawing/2014/main" id="{36A69809-97A8-A249-BB9E-3EC73F5D44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113" y="4110038"/>
              <a:ext cx="1516062" cy="44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901" name="Line 53">
              <a:extLst>
                <a:ext uri="{FF2B5EF4-FFF2-40B4-BE49-F238E27FC236}">
                  <a16:creationId xmlns:a16="http://schemas.microsoft.com/office/drawing/2014/main" id="{F10C4704-7284-8143-AC24-8966DE4089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3713" y="4144963"/>
              <a:ext cx="1465262" cy="70485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8902" name="Text Box 54">
              <a:extLst>
                <a:ext uri="{FF2B5EF4-FFF2-40B4-BE49-F238E27FC236}">
                  <a16:creationId xmlns:a16="http://schemas.microsoft.com/office/drawing/2014/main" id="{316DCF78-0837-784A-A72A-18BBAEB29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384" y="4619695"/>
              <a:ext cx="219002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nontree edge</a:t>
              </a: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No cycle in the tree</a:t>
              </a:r>
              <a:endParaRPr lang="en-US" altLang="zh-TW" dirty="0"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C32F911-3A78-2A40-A2D1-DF2CAB32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DE00B8-CC7F-D34F-B125-3EA0FE02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FED2-04F5-6C49-A642-0C55A32E8DA5}" type="slidenum">
              <a:rPr lang="en-US" altLang="zh-TW" smtClean="0"/>
              <a:pPr/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2649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Articulation Point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An </a:t>
            </a:r>
            <a:r>
              <a:rPr lang="en-US" altLang="zh-TW" dirty="0">
                <a:solidFill>
                  <a:srgbClr val="C00000"/>
                </a:solidFill>
              </a:rPr>
              <a:t>articulation point</a:t>
            </a:r>
            <a:r>
              <a:rPr lang="en-US" altLang="zh-TW" dirty="0"/>
              <a:t> (or cut vertex) is a vertex </a:t>
            </a:r>
            <a:r>
              <a:rPr lang="en-US" altLang="zh-TW" i="1" dirty="0"/>
              <a:t>v</a:t>
            </a:r>
            <a:r>
              <a:rPr lang="en-US" altLang="zh-TW" dirty="0"/>
              <a:t> of </a:t>
            </a:r>
            <a:r>
              <a:rPr lang="en-US" altLang="zh-TW" i="1" dirty="0"/>
              <a:t>G</a:t>
            </a:r>
            <a:r>
              <a:rPr lang="en-US" altLang="zh-TW" dirty="0"/>
              <a:t> such that the deletion of v, together with all edges incident on v, produces a graph, </a:t>
            </a:r>
            <a:r>
              <a:rPr lang="en-US" altLang="zh-TW" i="1" dirty="0"/>
              <a:t>G</a:t>
            </a:r>
            <a:r>
              <a:rPr lang="en-US" altLang="zh-TW" dirty="0"/>
              <a:t>’, which has </a:t>
            </a:r>
            <a:r>
              <a:rPr lang="en-US" altLang="zh-TW" dirty="0">
                <a:solidFill>
                  <a:srgbClr val="00B050"/>
                </a:solidFill>
              </a:rPr>
              <a:t>at least two connected components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516E2DD-129C-7A40-AD1B-48BA5A5CE215}"/>
              </a:ext>
            </a:extLst>
          </p:cNvPr>
          <p:cNvGrpSpPr/>
          <p:nvPr/>
        </p:nvGrpSpPr>
        <p:grpSpPr>
          <a:xfrm>
            <a:off x="1047750" y="3463925"/>
            <a:ext cx="3162300" cy="3090863"/>
            <a:chOff x="2951163" y="0"/>
            <a:chExt cx="3162300" cy="3090863"/>
          </a:xfrm>
        </p:grpSpPr>
        <p:sp>
          <p:nvSpPr>
            <p:cNvPr id="27" name="Line 1049">
              <a:extLst>
                <a:ext uri="{FF2B5EF4-FFF2-40B4-BE49-F238E27FC236}">
                  <a16:creationId xmlns:a16="http://schemas.microsoft.com/office/drawing/2014/main" id="{5EF0FA92-7531-9D4F-B7EA-814CBEAB8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9251"/>
              <a:ext cx="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Line 1050">
              <a:extLst>
                <a:ext uri="{FF2B5EF4-FFF2-40B4-BE49-F238E27FC236}">
                  <a16:creationId xmlns:a16="http://schemas.microsoft.com/office/drawing/2014/main" id="{C387453C-3F87-694B-9438-F236BA9139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4999" y="1409699"/>
              <a:ext cx="336705" cy="563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Line 1051">
              <a:extLst>
                <a:ext uri="{FF2B5EF4-FFF2-40B4-BE49-F238E27FC236}">
                  <a16:creationId xmlns:a16="http://schemas.microsoft.com/office/drawing/2014/main" id="{BB909E94-A1E9-4D40-83E4-C534A259B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197326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Line 1052">
              <a:extLst>
                <a:ext uri="{FF2B5EF4-FFF2-40B4-BE49-F238E27FC236}">
                  <a16:creationId xmlns:a16="http://schemas.microsoft.com/office/drawing/2014/main" id="{6D977769-B4AE-F64A-8941-116988CE2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8875" y="2135187"/>
              <a:ext cx="319801" cy="738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Line 1053">
              <a:extLst>
                <a:ext uri="{FF2B5EF4-FFF2-40B4-BE49-F238E27FC236}">
                  <a16:creationId xmlns:a16="http://schemas.microsoft.com/office/drawing/2014/main" id="{BDACC5F3-51DE-634E-9892-01D6235BA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4" y="1924050"/>
              <a:ext cx="149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Line 1054">
              <a:extLst>
                <a:ext uri="{FF2B5EF4-FFF2-40B4-BE49-F238E27FC236}">
                  <a16:creationId xmlns:a16="http://schemas.microsoft.com/office/drawing/2014/main" id="{DF44BC6C-7B72-024D-A975-909D80FD1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635" y="2124075"/>
              <a:ext cx="404078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Line 1055">
              <a:extLst>
                <a:ext uri="{FF2B5EF4-FFF2-40B4-BE49-F238E27FC236}">
                  <a16:creationId xmlns:a16="http://schemas.microsoft.com/office/drawing/2014/main" id="{9FA5662A-0B28-1D45-9A48-79D088F1C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7313" y="1374775"/>
              <a:ext cx="0" cy="1373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4" name="Line 1056">
              <a:extLst>
                <a:ext uri="{FF2B5EF4-FFF2-40B4-BE49-F238E27FC236}">
                  <a16:creationId xmlns:a16="http://schemas.microsoft.com/office/drawing/2014/main" id="{3E29219D-EC45-134C-BDC0-BFBCD8E5D7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0663" y="300038"/>
              <a:ext cx="538162" cy="639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Oval 1057">
              <a:extLst>
                <a:ext uri="{FF2B5EF4-FFF2-40B4-BE49-F238E27FC236}">
                  <a16:creationId xmlns:a16="http://schemas.microsoft.com/office/drawing/2014/main" id="{6A5F3B4B-4BB3-C544-B503-6835CC608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0001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" name="Oval 1059">
              <a:extLst>
                <a:ext uri="{FF2B5EF4-FFF2-40B4-BE49-F238E27FC236}">
                  <a16:creationId xmlns:a16="http://schemas.microsoft.com/office/drawing/2014/main" id="{104A62C4-4246-534A-9981-262DA3D6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174942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Oval 1060">
              <a:extLst>
                <a:ext uri="{FF2B5EF4-FFF2-40B4-BE49-F238E27FC236}">
                  <a16:creationId xmlns:a16="http://schemas.microsoft.com/office/drawing/2014/main" id="{97DB22AC-9AD0-FA45-9410-0A429C3ED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8" y="261778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38" name="Oval 1063">
              <a:extLst>
                <a:ext uri="{FF2B5EF4-FFF2-40B4-BE49-F238E27FC236}">
                  <a16:creationId xmlns:a16="http://schemas.microsoft.com/office/drawing/2014/main" id="{76E457E8-DC52-BF4E-A39F-2C57824E7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6193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9" name="Oval 1064">
              <a:extLst>
                <a:ext uri="{FF2B5EF4-FFF2-40B4-BE49-F238E27FC236}">
                  <a16:creationId xmlns:a16="http://schemas.microsoft.com/office/drawing/2014/main" id="{3F550D39-5DFD-A14C-9C3B-4E8BCBB87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Oval 1065">
              <a:extLst>
                <a:ext uri="{FF2B5EF4-FFF2-40B4-BE49-F238E27FC236}">
                  <a16:creationId xmlns:a16="http://schemas.microsoft.com/office/drawing/2014/main" id="{947DF3AE-26AC-1145-BDA4-F3D0F89BE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Text Box 1067">
              <a:extLst>
                <a:ext uri="{FF2B5EF4-FFF2-40B4-BE49-F238E27FC236}">
                  <a16:creationId xmlns:a16="http://schemas.microsoft.com/office/drawing/2014/main" id="{800C5C75-24F7-FA4F-9041-FC58E8C20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75" y="95250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2" name="Text Box 1071">
              <a:extLst>
                <a:ext uri="{FF2B5EF4-FFF2-40B4-BE49-F238E27FC236}">
                  <a16:creationId xmlns:a16="http://schemas.microsoft.com/office/drawing/2014/main" id="{CD96A151-EE82-574A-9618-332302248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038" y="3175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43" name="Text Box 1074">
              <a:extLst>
                <a:ext uri="{FF2B5EF4-FFF2-40B4-BE49-F238E27FC236}">
                  <a16:creationId xmlns:a16="http://schemas.microsoft.com/office/drawing/2014/main" id="{16EC6D6F-AAC0-CF4A-A712-5D7D7C3AB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1175" y="1366838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44" name="Text Box 1078">
              <a:extLst>
                <a:ext uri="{FF2B5EF4-FFF2-40B4-BE49-F238E27FC236}">
                  <a16:creationId xmlns:a16="http://schemas.microsoft.com/office/drawing/2014/main" id="{45593D30-B971-A04F-A433-2BFDE1EEE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513" y="26336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5" name="Line 1080">
              <a:extLst>
                <a:ext uri="{FF2B5EF4-FFF2-40B4-BE49-F238E27FC236}">
                  <a16:creationId xmlns:a16="http://schemas.microsoft.com/office/drawing/2014/main" id="{75219F68-39CB-BB48-B0CC-8DEDA2BFD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075" y="1450975"/>
              <a:ext cx="230188" cy="265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Line 1081">
              <a:extLst>
                <a:ext uri="{FF2B5EF4-FFF2-40B4-BE49-F238E27FC236}">
                  <a16:creationId xmlns:a16="http://schemas.microsoft.com/office/drawing/2014/main" id="{507A08E5-6E73-734A-B882-D2810D7606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1551" y="1366837"/>
              <a:ext cx="219948" cy="331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" name="Oval 1058">
              <a:extLst>
                <a:ext uri="{FF2B5EF4-FFF2-40B4-BE49-F238E27FC236}">
                  <a16:creationId xmlns:a16="http://schemas.microsoft.com/office/drawing/2014/main" id="{2E73BDB0-85C6-F24E-9CE2-F1AAC5F06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8" y="1023938"/>
              <a:ext cx="45402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9" name="Oval 1061">
              <a:extLst>
                <a:ext uri="{FF2B5EF4-FFF2-40B4-BE49-F238E27FC236}">
                  <a16:creationId xmlns:a16="http://schemas.microsoft.com/office/drawing/2014/main" id="{DF88B5E0-B20A-CC46-B5E3-E0E852DB7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1698625"/>
              <a:ext cx="473075" cy="449263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50" name="Oval 1062">
              <a:extLst>
                <a:ext uri="{FF2B5EF4-FFF2-40B4-BE49-F238E27FC236}">
                  <a16:creationId xmlns:a16="http://schemas.microsoft.com/office/drawing/2014/main" id="{1D4C50E6-E4EE-B040-A91E-334F6444A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0" y="1673225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51" name="Oval 1062">
              <a:extLst>
                <a:ext uri="{FF2B5EF4-FFF2-40B4-BE49-F238E27FC236}">
                  <a16:creationId xmlns:a16="http://schemas.microsoft.com/office/drawing/2014/main" id="{07AB4202-E09C-8A42-B388-D210286AA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530" y="923926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52" name="Line 1055">
              <a:extLst>
                <a:ext uri="{FF2B5EF4-FFF2-40B4-BE49-F238E27FC236}">
                  <a16:creationId xmlns:a16="http://schemas.microsoft.com/office/drawing/2014/main" id="{E1FC476E-FD1E-3949-954E-BB7B07D12A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1264" y="449262"/>
              <a:ext cx="0" cy="4907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570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頁尾版面配置區 2">
            <a:extLst>
              <a:ext uri="{FF2B5EF4-FFF2-40B4-BE49-F238E27FC236}">
                <a16:creationId xmlns:a16="http://schemas.microsoft.com/office/drawing/2014/main" id="{613AD2B5-6C01-2C4B-BCF1-AF32B811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7" name="投影片編號版面配置區 3">
            <a:extLst>
              <a:ext uri="{FF2B5EF4-FFF2-40B4-BE49-F238E27FC236}">
                <a16:creationId xmlns:a16="http://schemas.microsoft.com/office/drawing/2014/main" id="{FEBCEC1E-654D-2848-AAE1-E9552839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91250" y="6097588"/>
            <a:ext cx="1905000" cy="457200"/>
          </a:xfrm>
        </p:spPr>
        <p:txBody>
          <a:bodyPr/>
          <a:lstStyle/>
          <a:p>
            <a:fld id="{A97D27B2-7DA8-5446-B082-576CF0E08838}" type="slidenum">
              <a:rPr lang="en-US" altLang="zh-TW"/>
              <a:pPr/>
              <a:t>75</a:t>
            </a:fld>
            <a:endParaRPr lang="en-US" altLang="zh-TW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997E371-BFD4-374F-B5CE-974FB222CC65}"/>
              </a:ext>
            </a:extLst>
          </p:cNvPr>
          <p:cNvGrpSpPr/>
          <p:nvPr/>
        </p:nvGrpSpPr>
        <p:grpSpPr>
          <a:xfrm>
            <a:off x="-30289" y="2314396"/>
            <a:ext cx="4012830" cy="4297542"/>
            <a:chOff x="769811" y="2314396"/>
            <a:chExt cx="4012830" cy="4297542"/>
          </a:xfrm>
        </p:grpSpPr>
        <p:sp>
          <p:nvSpPr>
            <p:cNvPr id="80955" name="Line 1083">
              <a:extLst>
                <a:ext uri="{FF2B5EF4-FFF2-40B4-BE49-F238E27FC236}">
                  <a16:creationId xmlns:a16="http://schemas.microsoft.com/office/drawing/2014/main" id="{6011CDC5-B44C-A44C-98A9-CD74FE4F8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250" y="3870325"/>
              <a:ext cx="0" cy="874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56" name="Line 1084">
              <a:extLst>
                <a:ext uri="{FF2B5EF4-FFF2-40B4-BE49-F238E27FC236}">
                  <a16:creationId xmlns:a16="http://schemas.microsoft.com/office/drawing/2014/main" id="{37F8BF69-3490-A84A-9756-9D2F304C4D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8575" y="4745038"/>
              <a:ext cx="447675" cy="749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57" name="Line 1085">
              <a:extLst>
                <a:ext uri="{FF2B5EF4-FFF2-40B4-BE49-F238E27FC236}">
                  <a16:creationId xmlns:a16="http://schemas.microsoft.com/office/drawing/2014/main" id="{11A27946-DCAB-0048-A131-C24DFF60F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8575" y="5494338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0" name="Line 1088">
              <a:extLst>
                <a:ext uri="{FF2B5EF4-FFF2-40B4-BE49-F238E27FC236}">
                  <a16:creationId xmlns:a16="http://schemas.microsoft.com/office/drawing/2014/main" id="{22999AD4-03C8-A946-9D15-900E047EF1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2413" y="5445125"/>
              <a:ext cx="523875" cy="874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1" name="Line 1089">
              <a:extLst>
                <a:ext uri="{FF2B5EF4-FFF2-40B4-BE49-F238E27FC236}">
                  <a16:creationId xmlns:a16="http://schemas.microsoft.com/office/drawing/2014/main" id="{A958C03A-DB01-E943-B3D3-FD26ADB89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0888" y="3695700"/>
              <a:ext cx="0" cy="2573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2" name="Line 1090">
              <a:extLst>
                <a:ext uri="{FF2B5EF4-FFF2-40B4-BE49-F238E27FC236}">
                  <a16:creationId xmlns:a16="http://schemas.microsoft.com/office/drawing/2014/main" id="{25C716AC-D34F-184E-B378-930F0E995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0888" y="3821113"/>
              <a:ext cx="671512" cy="798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3" name="Oval 1091">
              <a:extLst>
                <a:ext uri="{FF2B5EF4-FFF2-40B4-BE49-F238E27FC236}">
                  <a16:creationId xmlns:a16="http://schemas.microsoft.com/office/drawing/2014/main" id="{AEF5407B-AEE8-234C-BBC1-55496BFB0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600" y="3621088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4" name="Oval 1092">
              <a:extLst>
                <a:ext uri="{FF2B5EF4-FFF2-40B4-BE49-F238E27FC236}">
                  <a16:creationId xmlns:a16="http://schemas.microsoft.com/office/drawing/2014/main" id="{C9A32D7D-C727-334A-90C3-9A6D9F398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463" y="4545013"/>
              <a:ext cx="454025" cy="450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0965" name="Oval 1093">
              <a:extLst>
                <a:ext uri="{FF2B5EF4-FFF2-40B4-BE49-F238E27FC236}">
                  <a16:creationId xmlns:a16="http://schemas.microsoft.com/office/drawing/2014/main" id="{A50A8D22-AA3F-5147-882C-6FC8FD266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738" y="527050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66" name="Oval 1094">
              <a:extLst>
                <a:ext uri="{FF2B5EF4-FFF2-40B4-BE49-F238E27FC236}">
                  <a16:creationId xmlns:a16="http://schemas.microsoft.com/office/drawing/2014/main" id="{C8DECA82-7AD7-7244-9D79-72D443EFB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6138863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68" name="Oval 1096">
              <a:extLst>
                <a:ext uri="{FF2B5EF4-FFF2-40B4-BE49-F238E27FC236}">
                  <a16:creationId xmlns:a16="http://schemas.microsoft.com/office/drawing/2014/main" id="{34F8A172-5F29-5F47-B332-8A13C4D8B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75" y="5194300"/>
              <a:ext cx="473075" cy="450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80969" name="Oval 1097">
              <a:extLst>
                <a:ext uri="{FF2B5EF4-FFF2-40B4-BE49-F238E27FC236}">
                  <a16:creationId xmlns:a16="http://schemas.microsoft.com/office/drawing/2014/main" id="{1D6D5905-79B6-C24F-8B47-17F3D360E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0" y="614045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80970" name="Oval 1098">
              <a:extLst>
                <a:ext uri="{FF2B5EF4-FFF2-40B4-BE49-F238E27FC236}">
                  <a16:creationId xmlns:a16="http://schemas.microsoft.com/office/drawing/2014/main" id="{4B594A4F-99E9-C242-8F70-22220ED70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0" y="35210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71" name="Oval 1099">
              <a:extLst>
                <a:ext uri="{FF2B5EF4-FFF2-40B4-BE49-F238E27FC236}">
                  <a16:creationId xmlns:a16="http://schemas.microsoft.com/office/drawing/2014/main" id="{F4735EE9-F94D-304A-8A21-F3D5ED7A5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35210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72" name="Oval 1100">
              <a:extLst>
                <a:ext uri="{FF2B5EF4-FFF2-40B4-BE49-F238E27FC236}">
                  <a16:creationId xmlns:a16="http://schemas.microsoft.com/office/drawing/2014/main" id="{EAF8E4DF-5486-6C42-B780-0C5D566DB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050" y="4395788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3" name="Text Box 1101">
              <a:extLst>
                <a:ext uri="{FF2B5EF4-FFF2-40B4-BE49-F238E27FC236}">
                  <a16:creationId xmlns:a16="http://schemas.microsoft.com/office/drawing/2014/main" id="{1B3D0490-9EFE-5D42-9C3A-CD10362E7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8450" y="3616325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0974" name="Text Box 1102">
              <a:extLst>
                <a:ext uri="{FF2B5EF4-FFF2-40B4-BE49-F238E27FC236}">
                  <a16:creationId xmlns:a16="http://schemas.microsoft.com/office/drawing/2014/main" id="{6B745B28-DBBA-C442-8E0A-DAA5140EF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2613" y="3524250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80975" name="Text Box 1103">
              <a:extLst>
                <a:ext uri="{FF2B5EF4-FFF2-40B4-BE49-F238E27FC236}">
                  <a16:creationId xmlns:a16="http://schemas.microsoft.com/office/drawing/2014/main" id="{81E1A419-449B-0547-AE7B-6B9AA8B53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1013" y="43973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7</a:t>
              </a:r>
            </a:p>
          </p:txBody>
        </p:sp>
        <p:sp>
          <p:nvSpPr>
            <p:cNvPr id="80976" name="Text Box 1104">
              <a:extLst>
                <a:ext uri="{FF2B5EF4-FFF2-40B4-BE49-F238E27FC236}">
                  <a16:creationId xmlns:a16="http://schemas.microsoft.com/office/drawing/2014/main" id="{B6C2BBD9-7E1F-8445-A913-1E3ABCDE1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4750" y="4887913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80977" name="Text Box 1105">
              <a:extLst>
                <a:ext uri="{FF2B5EF4-FFF2-40B4-BE49-F238E27FC236}">
                  <a16:creationId xmlns:a16="http://schemas.microsoft.com/office/drawing/2014/main" id="{CD1C73C6-12CE-D348-A88E-1D3B18526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9088" y="61547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79" name="Line 1107">
              <a:extLst>
                <a:ext uri="{FF2B5EF4-FFF2-40B4-BE49-F238E27FC236}">
                  <a16:creationId xmlns:a16="http://schemas.microsoft.com/office/drawing/2014/main" id="{E2D87788-A0E4-EB45-867B-D97A7BDF7D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125" y="4795838"/>
              <a:ext cx="280988" cy="423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005" name="Text Box 1133">
              <a:extLst>
                <a:ext uri="{FF2B5EF4-FFF2-40B4-BE49-F238E27FC236}">
                  <a16:creationId xmlns:a16="http://schemas.microsoft.com/office/drawing/2014/main" id="{EA16C8F8-8B44-A547-967B-7981D9CBA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811" y="2314396"/>
              <a:ext cx="4012830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Node 3 is a cut vertex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Remove node 3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  <a:sym typeface="Wingdings" pitchFamily="2" charset="2"/>
                </a:rPr>
                <a:t> </a:t>
              </a:r>
              <a:r>
                <a:rPr lang="en-US" altLang="zh-TW" sz="2400" dirty="0">
                  <a:ea typeface="新細明體" panose="02020500000000000000" pitchFamily="18" charset="-120"/>
                </a:rPr>
                <a:t>Two connected components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58863A65-8D4C-5C4B-B48A-F9F4EA5D42A2}"/>
              </a:ext>
            </a:extLst>
          </p:cNvPr>
          <p:cNvGrpSpPr/>
          <p:nvPr/>
        </p:nvGrpSpPr>
        <p:grpSpPr>
          <a:xfrm>
            <a:off x="5294396" y="2233345"/>
            <a:ext cx="3868368" cy="4313505"/>
            <a:chOff x="5954796" y="2246045"/>
            <a:chExt cx="3868368" cy="4313505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576D72B0-CBA3-7F49-B13D-582F4831F8F4}"/>
                </a:ext>
              </a:extLst>
            </p:cNvPr>
            <p:cNvGrpSpPr/>
            <p:nvPr/>
          </p:nvGrpSpPr>
          <p:grpSpPr>
            <a:xfrm>
              <a:off x="6049963" y="3468688"/>
              <a:ext cx="2738437" cy="3090862"/>
              <a:chOff x="6049963" y="3468688"/>
              <a:chExt cx="2738437" cy="3090862"/>
            </a:xfrm>
          </p:grpSpPr>
          <p:sp>
            <p:nvSpPr>
              <p:cNvPr id="80980" name="Line 1108">
                <a:extLst>
                  <a:ext uri="{FF2B5EF4-FFF2-40B4-BE49-F238E27FC236}">
                    <a16:creationId xmlns:a16="http://schemas.microsoft.com/office/drawing/2014/main" id="{5AFC209F-B3DC-C646-A260-A77000FFF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97613" y="3817938"/>
                <a:ext cx="0" cy="8747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3" name="Line 1111">
                <a:extLst>
                  <a:ext uri="{FF2B5EF4-FFF2-40B4-BE49-F238E27FC236}">
                    <a16:creationId xmlns:a16="http://schemas.microsoft.com/office/drawing/2014/main" id="{0F5F10A4-1EF7-4044-AD40-5E27BBDB8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73813" y="5367338"/>
                <a:ext cx="422275" cy="974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4" name="Line 1112">
                <a:extLst>
                  <a:ext uri="{FF2B5EF4-FFF2-40B4-BE49-F238E27FC236}">
                    <a16:creationId xmlns:a16="http://schemas.microsoft.com/office/drawing/2014/main" id="{51A760BA-CFD6-E842-B936-BE135D623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1488" y="5392738"/>
                <a:ext cx="5476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5" name="Line 1113">
                <a:extLst>
                  <a:ext uri="{FF2B5EF4-FFF2-40B4-BE49-F238E27FC236}">
                    <a16:creationId xmlns:a16="http://schemas.microsoft.com/office/drawing/2014/main" id="{0C86E4FE-DBDF-BC41-B05F-303756C8C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3775" y="5392738"/>
                <a:ext cx="523875" cy="8747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6" name="Line 1114">
                <a:extLst>
                  <a:ext uri="{FF2B5EF4-FFF2-40B4-BE49-F238E27FC236}">
                    <a16:creationId xmlns:a16="http://schemas.microsoft.com/office/drawing/2014/main" id="{CCD67225-EC49-E34B-89E4-D736E1A83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42250" y="3643313"/>
                <a:ext cx="0" cy="25733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7" name="Line 1115">
                <a:extLst>
                  <a:ext uri="{FF2B5EF4-FFF2-40B4-BE49-F238E27FC236}">
                    <a16:creationId xmlns:a16="http://schemas.microsoft.com/office/drawing/2014/main" id="{1BA808F5-D7BD-254B-B724-EB00AF9F4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42250" y="3768725"/>
                <a:ext cx="671513" cy="7985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8" name="Oval 1116">
                <a:extLst>
                  <a:ext uri="{FF2B5EF4-FFF2-40B4-BE49-F238E27FC236}">
                    <a16:creationId xmlns:a16="http://schemas.microsoft.com/office/drawing/2014/main" id="{3406839A-70A2-AD40-B87C-2131A96A4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9963" y="3568700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89" name="Oval 1117">
                <a:extLst>
                  <a:ext uri="{FF2B5EF4-FFF2-40B4-BE49-F238E27FC236}">
                    <a16:creationId xmlns:a16="http://schemas.microsoft.com/office/drawing/2014/main" id="{0CD5EB1D-AB7F-2548-A8B2-10B117D96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2825" y="4492625"/>
                <a:ext cx="45402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0991" name="Oval 1119">
                <a:extLst>
                  <a:ext uri="{FF2B5EF4-FFF2-40B4-BE49-F238E27FC236}">
                    <a16:creationId xmlns:a16="http://schemas.microsoft.com/office/drawing/2014/main" id="{9306691C-B6AA-8B4A-A92D-279B6C066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9175" y="6086475"/>
                <a:ext cx="454025" cy="46831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0992" name="Oval 1120">
                <a:extLst>
                  <a:ext uri="{FF2B5EF4-FFF2-40B4-BE49-F238E27FC236}">
                    <a16:creationId xmlns:a16="http://schemas.microsoft.com/office/drawing/2014/main" id="{987B201F-32A4-A142-855B-BB44AB6D1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638" y="5167313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  <a:endParaRPr lang="en-US" altLang="zh-TW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0993" name="Oval 1121">
                <a:extLst>
                  <a:ext uri="{FF2B5EF4-FFF2-40B4-BE49-F238E27FC236}">
                    <a16:creationId xmlns:a16="http://schemas.microsoft.com/office/drawing/2014/main" id="{7E8E4D12-1200-0B41-8BD2-5EA3D724B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9938" y="5141913"/>
                <a:ext cx="47307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0994" name="Oval 1122">
                <a:extLst>
                  <a:ext uri="{FF2B5EF4-FFF2-40B4-BE49-F238E27FC236}">
                    <a16:creationId xmlns:a16="http://schemas.microsoft.com/office/drawing/2014/main" id="{9CEEA8EA-AE46-2B4C-8543-B35408C65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13" y="6088063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80995" name="Oval 1123">
                <a:extLst>
                  <a:ext uri="{FF2B5EF4-FFF2-40B4-BE49-F238E27FC236}">
                    <a16:creationId xmlns:a16="http://schemas.microsoft.com/office/drawing/2014/main" id="{1517F4F1-1121-A24E-A02E-116E0321D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13" y="3468688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96" name="Oval 1124">
                <a:extLst>
                  <a:ext uri="{FF2B5EF4-FFF2-40B4-BE49-F238E27FC236}">
                    <a16:creationId xmlns:a16="http://schemas.microsoft.com/office/drawing/2014/main" id="{F73E915E-E690-E040-9C99-F9D9ED59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5325" y="3468688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0997" name="Oval 1125">
                <a:extLst>
                  <a:ext uri="{FF2B5EF4-FFF2-40B4-BE49-F238E27FC236}">
                    <a16:creationId xmlns:a16="http://schemas.microsoft.com/office/drawing/2014/main" id="{3353E0F0-7BC8-DA4D-A615-12F2756EE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8413" y="4343400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0998" name="Text Box 1126">
                <a:extLst>
                  <a:ext uri="{FF2B5EF4-FFF2-40B4-BE49-F238E27FC236}">
                    <a16:creationId xmlns:a16="http://schemas.microsoft.com/office/drawing/2014/main" id="{478084AD-C442-0F4C-B730-592712EC50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9813" y="3563938"/>
                <a:ext cx="26987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0999" name="Text Box 1127">
                <a:extLst>
                  <a:ext uri="{FF2B5EF4-FFF2-40B4-BE49-F238E27FC236}">
                    <a16:creationId xmlns:a16="http://schemas.microsoft.com/office/drawing/2014/main" id="{055ED5C1-2729-604E-AD6A-2D01791430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3975" y="3471863"/>
                <a:ext cx="1098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8        9</a:t>
                </a:r>
              </a:p>
            </p:txBody>
          </p:sp>
          <p:sp>
            <p:nvSpPr>
              <p:cNvPr id="81000" name="Text Box 1128">
                <a:extLst>
                  <a:ext uri="{FF2B5EF4-FFF2-40B4-BE49-F238E27FC236}">
                    <a16:creationId xmlns:a16="http://schemas.microsoft.com/office/drawing/2014/main" id="{1E5B191A-8E8B-4442-B0F2-C51C5883DB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72375" y="4344988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7</a:t>
                </a:r>
              </a:p>
            </p:txBody>
          </p:sp>
          <p:sp>
            <p:nvSpPr>
              <p:cNvPr id="81002" name="Text Box 1130">
                <a:extLst>
                  <a:ext uri="{FF2B5EF4-FFF2-40B4-BE49-F238E27FC236}">
                    <a16:creationId xmlns:a16="http://schemas.microsoft.com/office/drawing/2014/main" id="{460DEA4B-A0B8-3047-ACCB-6D2D18611F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40450" y="610235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  <a:endParaRPr lang="en-US" altLang="zh-TW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1003" name="Line 1131">
                <a:extLst>
                  <a:ext uri="{FF2B5EF4-FFF2-40B4-BE49-F238E27FC236}">
                    <a16:creationId xmlns:a16="http://schemas.microsoft.com/office/drawing/2014/main" id="{24A424CF-E02C-F74E-A286-B01991C26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50013" y="4919663"/>
                <a:ext cx="230187" cy="265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004" name="Line 1132">
                <a:extLst>
                  <a:ext uri="{FF2B5EF4-FFF2-40B4-BE49-F238E27FC236}">
                    <a16:creationId xmlns:a16="http://schemas.microsoft.com/office/drawing/2014/main" id="{D2D7CC66-2EFD-BA4D-8A63-C8B0060F1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56488" y="4743450"/>
                <a:ext cx="280987" cy="4238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81006" name="Text Box 1134">
              <a:extLst>
                <a:ext uri="{FF2B5EF4-FFF2-40B4-BE49-F238E27FC236}">
                  <a16:creationId xmlns:a16="http://schemas.microsoft.com/office/drawing/2014/main" id="{49B7C993-367A-6C4D-8E96-2B1FBFB2F7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796" y="2246045"/>
              <a:ext cx="3868368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Node 2 is not a cut vertex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Remove node 2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  <a:sym typeface="Wingdings" pitchFamily="2" charset="2"/>
                </a:rPr>
                <a:t> </a:t>
              </a:r>
              <a:r>
                <a:rPr lang="en-US" altLang="zh-TW" sz="2400" dirty="0">
                  <a:ea typeface="新細明體" panose="02020500000000000000" pitchFamily="18" charset="-120"/>
                </a:rPr>
                <a:t>One connected component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D7A5B9B6-38C8-C045-B96B-7EF47521086A}"/>
              </a:ext>
            </a:extLst>
          </p:cNvPr>
          <p:cNvGrpSpPr/>
          <p:nvPr/>
        </p:nvGrpSpPr>
        <p:grpSpPr>
          <a:xfrm>
            <a:off x="511175" y="22839"/>
            <a:ext cx="5751017" cy="3090863"/>
            <a:chOff x="362446" y="0"/>
            <a:chExt cx="5751017" cy="3090863"/>
          </a:xfrm>
        </p:grpSpPr>
        <p:sp>
          <p:nvSpPr>
            <p:cNvPr id="80921" name="Line 1049">
              <a:extLst>
                <a:ext uri="{FF2B5EF4-FFF2-40B4-BE49-F238E27FC236}">
                  <a16:creationId xmlns:a16="http://schemas.microsoft.com/office/drawing/2014/main" id="{093D08B3-3103-5B42-8D9E-2E6C995BE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9251"/>
              <a:ext cx="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2" name="Line 1050">
              <a:extLst>
                <a:ext uri="{FF2B5EF4-FFF2-40B4-BE49-F238E27FC236}">
                  <a16:creationId xmlns:a16="http://schemas.microsoft.com/office/drawing/2014/main" id="{3E77BBF0-D2D7-3242-B04E-6665540C5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4999" y="1409699"/>
              <a:ext cx="336705" cy="563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3" name="Line 1051">
              <a:extLst>
                <a:ext uri="{FF2B5EF4-FFF2-40B4-BE49-F238E27FC236}">
                  <a16:creationId xmlns:a16="http://schemas.microsoft.com/office/drawing/2014/main" id="{5C79BEEE-8BD4-7E4B-A10F-C339F1668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197326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4" name="Line 1052">
              <a:extLst>
                <a:ext uri="{FF2B5EF4-FFF2-40B4-BE49-F238E27FC236}">
                  <a16:creationId xmlns:a16="http://schemas.microsoft.com/office/drawing/2014/main" id="{729F6762-E11B-A640-9E70-444E5E34BC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8875" y="2135187"/>
              <a:ext cx="319801" cy="738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5" name="Line 1053">
              <a:extLst>
                <a:ext uri="{FF2B5EF4-FFF2-40B4-BE49-F238E27FC236}">
                  <a16:creationId xmlns:a16="http://schemas.microsoft.com/office/drawing/2014/main" id="{FC786CF6-D079-AB4E-9D64-8D05D6F21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4" y="1924050"/>
              <a:ext cx="149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6" name="Line 1054">
              <a:extLst>
                <a:ext uri="{FF2B5EF4-FFF2-40B4-BE49-F238E27FC236}">
                  <a16:creationId xmlns:a16="http://schemas.microsoft.com/office/drawing/2014/main" id="{13DE6D9F-48A4-2749-A21C-184DDA13C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635" y="2124075"/>
              <a:ext cx="404078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7" name="Line 1055">
              <a:extLst>
                <a:ext uri="{FF2B5EF4-FFF2-40B4-BE49-F238E27FC236}">
                  <a16:creationId xmlns:a16="http://schemas.microsoft.com/office/drawing/2014/main" id="{5259B41A-6830-2747-BA52-226DD79953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7313" y="1374775"/>
              <a:ext cx="0" cy="1373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8" name="Line 1056">
              <a:extLst>
                <a:ext uri="{FF2B5EF4-FFF2-40B4-BE49-F238E27FC236}">
                  <a16:creationId xmlns:a16="http://schemas.microsoft.com/office/drawing/2014/main" id="{7E091D76-F340-E64A-B4B3-95AEA7AF90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0663" y="300038"/>
              <a:ext cx="538162" cy="639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29" name="Oval 1057">
              <a:extLst>
                <a:ext uri="{FF2B5EF4-FFF2-40B4-BE49-F238E27FC236}">
                  <a16:creationId xmlns:a16="http://schemas.microsoft.com/office/drawing/2014/main" id="{040D58ED-FACD-4847-9463-91017015A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0001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31" name="Oval 1059">
              <a:extLst>
                <a:ext uri="{FF2B5EF4-FFF2-40B4-BE49-F238E27FC236}">
                  <a16:creationId xmlns:a16="http://schemas.microsoft.com/office/drawing/2014/main" id="{AEAED04B-72C4-0346-8EFE-34C96F3F5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174942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32" name="Oval 1060">
              <a:extLst>
                <a:ext uri="{FF2B5EF4-FFF2-40B4-BE49-F238E27FC236}">
                  <a16:creationId xmlns:a16="http://schemas.microsoft.com/office/drawing/2014/main" id="{26DB5130-3463-5B40-9EB3-59E7A3E8F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8" y="261778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35" name="Oval 1063">
              <a:extLst>
                <a:ext uri="{FF2B5EF4-FFF2-40B4-BE49-F238E27FC236}">
                  <a16:creationId xmlns:a16="http://schemas.microsoft.com/office/drawing/2014/main" id="{3F660A6C-3ADC-0A44-851A-4DF09868B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6193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80936" name="Oval 1064">
              <a:extLst>
                <a:ext uri="{FF2B5EF4-FFF2-40B4-BE49-F238E27FC236}">
                  <a16:creationId xmlns:a16="http://schemas.microsoft.com/office/drawing/2014/main" id="{16E5A766-2FA7-9444-B89F-609ADDDB4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37" name="Oval 1065">
              <a:extLst>
                <a:ext uri="{FF2B5EF4-FFF2-40B4-BE49-F238E27FC236}">
                  <a16:creationId xmlns:a16="http://schemas.microsoft.com/office/drawing/2014/main" id="{D1CA9284-9660-AD42-B448-C940F031D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39" name="Text Box 1067">
              <a:extLst>
                <a:ext uri="{FF2B5EF4-FFF2-40B4-BE49-F238E27FC236}">
                  <a16:creationId xmlns:a16="http://schemas.microsoft.com/office/drawing/2014/main" id="{160F4EC4-C4FF-6445-9491-F889A0AFC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75" y="95250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0943" name="Text Box 1071">
              <a:extLst>
                <a:ext uri="{FF2B5EF4-FFF2-40B4-BE49-F238E27FC236}">
                  <a16:creationId xmlns:a16="http://schemas.microsoft.com/office/drawing/2014/main" id="{89ED3B18-570C-1A4C-862A-DD89C315E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038" y="3175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80946" name="Text Box 1074">
              <a:extLst>
                <a:ext uri="{FF2B5EF4-FFF2-40B4-BE49-F238E27FC236}">
                  <a16:creationId xmlns:a16="http://schemas.microsoft.com/office/drawing/2014/main" id="{82829AE4-ADBC-ED41-8AB9-53576F27F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1175" y="1366838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80950" name="Text Box 1078">
              <a:extLst>
                <a:ext uri="{FF2B5EF4-FFF2-40B4-BE49-F238E27FC236}">
                  <a16:creationId xmlns:a16="http://schemas.microsoft.com/office/drawing/2014/main" id="{8259C601-D325-A742-88D0-29662C48E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513" y="26336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52" name="Line 1080">
              <a:extLst>
                <a:ext uri="{FF2B5EF4-FFF2-40B4-BE49-F238E27FC236}">
                  <a16:creationId xmlns:a16="http://schemas.microsoft.com/office/drawing/2014/main" id="{EF2ACB7D-672E-0F43-9DC6-4FDF3D0BB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075" y="1450975"/>
              <a:ext cx="230188" cy="265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53" name="Line 1081">
              <a:extLst>
                <a:ext uri="{FF2B5EF4-FFF2-40B4-BE49-F238E27FC236}">
                  <a16:creationId xmlns:a16="http://schemas.microsoft.com/office/drawing/2014/main" id="{EEC0B7BA-EC09-4F47-88D8-7F5BDEC25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1551" y="1366837"/>
              <a:ext cx="219948" cy="331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954" name="Text Box 1082">
              <a:extLst>
                <a:ext uri="{FF2B5EF4-FFF2-40B4-BE49-F238E27FC236}">
                  <a16:creationId xmlns:a16="http://schemas.microsoft.com/office/drawing/2014/main" id="{64F64CEC-12BA-1647-8CF9-C228C2CA13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446" y="351263"/>
              <a:ext cx="3034805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Connected graph</a:t>
              </a: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with articulation points</a:t>
              </a:r>
            </a:p>
          </p:txBody>
        </p:sp>
        <p:sp>
          <p:nvSpPr>
            <p:cNvPr id="80930" name="Oval 1058">
              <a:extLst>
                <a:ext uri="{FF2B5EF4-FFF2-40B4-BE49-F238E27FC236}">
                  <a16:creationId xmlns:a16="http://schemas.microsoft.com/office/drawing/2014/main" id="{1523201F-7890-664C-9BE2-CC34C4986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8" y="1023938"/>
              <a:ext cx="45402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0933" name="Oval 1061">
              <a:extLst>
                <a:ext uri="{FF2B5EF4-FFF2-40B4-BE49-F238E27FC236}">
                  <a16:creationId xmlns:a16="http://schemas.microsoft.com/office/drawing/2014/main" id="{7002C224-5F9F-2348-A5A9-1AF405FF5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1698625"/>
              <a:ext cx="473075" cy="449263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0934" name="Oval 1062">
              <a:extLst>
                <a:ext uri="{FF2B5EF4-FFF2-40B4-BE49-F238E27FC236}">
                  <a16:creationId xmlns:a16="http://schemas.microsoft.com/office/drawing/2014/main" id="{F72A6B21-373E-5146-ACAC-B4489AA02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0" y="1673225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8" name="Oval 1062">
              <a:extLst>
                <a:ext uri="{FF2B5EF4-FFF2-40B4-BE49-F238E27FC236}">
                  <a16:creationId xmlns:a16="http://schemas.microsoft.com/office/drawing/2014/main" id="{BDBF77D5-5BDC-4A45-A2C9-BD92CF539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530" y="923926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9" name="Line 1055">
              <a:extLst>
                <a:ext uri="{FF2B5EF4-FFF2-40B4-BE49-F238E27FC236}">
                  <a16:creationId xmlns:a16="http://schemas.microsoft.com/office/drawing/2014/main" id="{6EF94953-41A0-C34D-9B1C-1AE233F9E6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1264" y="449262"/>
              <a:ext cx="0" cy="4907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76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Biconnected Graphs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</a:t>
            </a:r>
            <a:r>
              <a:rPr lang="en-US" altLang="zh-TW" dirty="0">
                <a:solidFill>
                  <a:srgbClr val="C00000"/>
                </a:solidFill>
              </a:rPr>
              <a:t>biconnected graph </a:t>
            </a:r>
            <a:r>
              <a:rPr lang="en-US" altLang="zh-TW" dirty="0"/>
              <a:t>is a connected graph that has </a:t>
            </a:r>
            <a:r>
              <a:rPr lang="en-US" altLang="zh-TW" dirty="0">
                <a:solidFill>
                  <a:srgbClr val="0070C0"/>
                </a:solidFill>
              </a:rPr>
              <a:t>no articulation points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D9C7630-74D9-BD42-9077-64CB3C4AC830}"/>
              </a:ext>
            </a:extLst>
          </p:cNvPr>
          <p:cNvGrpSpPr/>
          <p:nvPr/>
        </p:nvGrpSpPr>
        <p:grpSpPr>
          <a:xfrm>
            <a:off x="2913062" y="2721361"/>
            <a:ext cx="2593975" cy="2954337"/>
            <a:chOff x="4987925" y="3363913"/>
            <a:chExt cx="2593975" cy="2954337"/>
          </a:xfrm>
        </p:grpSpPr>
        <p:sp>
          <p:nvSpPr>
            <p:cNvPr id="8" name="Oval 3">
              <a:extLst>
                <a:ext uri="{FF2B5EF4-FFF2-40B4-BE49-F238E27FC236}">
                  <a16:creationId xmlns:a16="http://schemas.microsoft.com/office/drawing/2014/main" id="{1215B9BD-6127-C040-AF81-685DE3A40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313" y="33639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6FD22ADA-1D90-4E4F-B3E0-12B92D88D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513" y="41259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0DFDC129-148B-3149-A719-8E5E0F8B0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2113" y="41259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6C41E2F1-B240-7642-BE07-BF165D76C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10238" y="3738563"/>
              <a:ext cx="407987" cy="434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BBF47350-62D0-AD47-A9BE-6BFFF9B0F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0228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8688C30A-8F1A-6846-9CA1-BC98D152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50355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9E2D961C-2BB7-C846-B79B-43CB584ED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14938" y="4567238"/>
              <a:ext cx="263525" cy="460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8FECD876-4E0D-204F-ACFE-08011CC0A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863" y="502443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7ED7978E-B7FB-BC46-B73C-D73EFD13B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50228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3829B1DC-9981-2F45-9DDA-B614A476C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89713" y="4551363"/>
              <a:ext cx="273050" cy="461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DB06CD19-409B-254D-A0AA-4E517E0A67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5963" y="4564063"/>
              <a:ext cx="273050" cy="449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879222BD-C527-D542-A925-8A2F676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587375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5B81BEC5-37DA-A849-A846-AA7840683E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0650" y="5472113"/>
              <a:ext cx="374650" cy="392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B2CB9833-D1C3-9F40-A98C-AB0B258CD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75300" y="5489575"/>
              <a:ext cx="373063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56668A43-244D-8D4E-B84C-26FA22B350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1175" y="5489575"/>
              <a:ext cx="1004888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0FE0EC4F-B49E-E048-A05B-8C67EE53B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8900" y="3773488"/>
              <a:ext cx="387350" cy="371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1936A31A-043F-4A4F-97BE-273296756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5000" y="4549775"/>
              <a:ext cx="247650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77C6B576-137E-6049-9208-FCF71BD1B9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45150" y="5414963"/>
              <a:ext cx="1516063" cy="44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412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頁尾版面配置區 2">
            <a:extLst>
              <a:ext uri="{FF2B5EF4-FFF2-40B4-BE49-F238E27FC236}">
                <a16:creationId xmlns:a16="http://schemas.microsoft.com/office/drawing/2014/main" id="{BF14651E-B037-9B47-A9EB-F543E147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3" name="投影片編號版面配置區 3">
            <a:extLst>
              <a:ext uri="{FF2B5EF4-FFF2-40B4-BE49-F238E27FC236}">
                <a16:creationId xmlns:a16="http://schemas.microsoft.com/office/drawing/2014/main" id="{CB2ED2AB-2EC2-8C46-937B-B3F27B17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958AB-EE52-AB45-BFE2-B0C1143C5A91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81922" name="Text Box 2">
            <a:extLst>
              <a:ext uri="{FF2B5EF4-FFF2-40B4-BE49-F238E27FC236}">
                <a16:creationId xmlns:a16="http://schemas.microsoft.com/office/drawing/2014/main" id="{02189086-62B8-664C-A8AD-8AC0D36BB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665" y="765602"/>
            <a:ext cx="85811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Biconnected component: a </a:t>
            </a:r>
            <a:r>
              <a:rPr lang="en-US" altLang="zh-TW" sz="2400" dirty="0">
                <a:solidFill>
                  <a:srgbClr val="C00000"/>
                </a:solidFill>
                <a:ea typeface="新細明體" panose="02020500000000000000" pitchFamily="18" charset="-120"/>
              </a:rPr>
              <a:t>maximal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connected subgraph </a:t>
            </a:r>
            <a:r>
              <a:rPr lang="en-US" altLang="zh-TW" sz="2400" i="1" dirty="0">
                <a:solidFill>
                  <a:schemeClr val="tx1"/>
                </a:solidFill>
                <a:ea typeface="新細明體" panose="02020500000000000000" pitchFamily="18" charset="-120"/>
              </a:rPr>
              <a:t>H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 of </a:t>
            </a:r>
            <a:r>
              <a:rPr lang="en-US" altLang="zh-TW" sz="2400" i="1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b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</a:b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2400" dirty="0">
                <a:solidFill>
                  <a:srgbClr val="0070C0"/>
                </a:solidFill>
                <a:ea typeface="新細明體" panose="02020500000000000000" pitchFamily="18" charset="-120"/>
              </a:rPr>
              <a:t>no subgraph of </a:t>
            </a:r>
            <a:r>
              <a:rPr lang="en-US" altLang="zh-TW" sz="2400" i="1" dirty="0">
                <a:solidFill>
                  <a:srgbClr val="0070C0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400" dirty="0">
                <a:solidFill>
                  <a:srgbClr val="0070C0"/>
                </a:solidFill>
                <a:ea typeface="新細明體" panose="02020500000000000000" pitchFamily="18" charset="-120"/>
              </a:rPr>
              <a:t> that is both biconnected and properly contains </a:t>
            </a:r>
            <a:r>
              <a:rPr lang="en-US" altLang="zh-TW" sz="2400" i="1" dirty="0">
                <a:solidFill>
                  <a:srgbClr val="0070C0"/>
                </a:solidFill>
                <a:ea typeface="新細明體" panose="02020500000000000000" pitchFamily="18" charset="-120"/>
              </a:rPr>
              <a:t>H</a:t>
            </a:r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82020" name="Text Box 100">
            <a:extLst>
              <a:ext uri="{FF2B5EF4-FFF2-40B4-BE49-F238E27FC236}">
                <a16:creationId xmlns:a16="http://schemas.microsoft.com/office/drawing/2014/main" id="{CD0C0691-DCD5-BB4D-9FC7-15F8A539D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6352" y="5753264"/>
            <a:ext cx="32832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Biconnected components</a:t>
            </a: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1F4B9250-3C24-B54A-BB18-448790344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-172998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Biconnected Components</a:t>
            </a: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4D0BA9ED-A1E4-5E4C-B70A-36DA34B26171}"/>
              </a:ext>
            </a:extLst>
          </p:cNvPr>
          <p:cNvGrpSpPr/>
          <p:nvPr/>
        </p:nvGrpSpPr>
        <p:grpSpPr>
          <a:xfrm>
            <a:off x="451256" y="2293952"/>
            <a:ext cx="3162300" cy="3090863"/>
            <a:chOff x="2951163" y="0"/>
            <a:chExt cx="3162300" cy="3090863"/>
          </a:xfrm>
        </p:grpSpPr>
        <p:sp>
          <p:nvSpPr>
            <p:cNvPr id="66" name="Line 1049">
              <a:extLst>
                <a:ext uri="{FF2B5EF4-FFF2-40B4-BE49-F238E27FC236}">
                  <a16:creationId xmlns:a16="http://schemas.microsoft.com/office/drawing/2014/main" id="{1B70AD55-42AE-584D-8681-53CFF1F00E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9251"/>
              <a:ext cx="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1050">
              <a:extLst>
                <a:ext uri="{FF2B5EF4-FFF2-40B4-BE49-F238E27FC236}">
                  <a16:creationId xmlns:a16="http://schemas.microsoft.com/office/drawing/2014/main" id="{2CDE4501-B2ED-8349-BE8D-2F3E322081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4999" y="1409699"/>
              <a:ext cx="336705" cy="563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Line 1051">
              <a:extLst>
                <a:ext uri="{FF2B5EF4-FFF2-40B4-BE49-F238E27FC236}">
                  <a16:creationId xmlns:a16="http://schemas.microsoft.com/office/drawing/2014/main" id="{8B64DF8A-8B33-1946-AE6D-DD930BB6A5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197326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9" name="Line 1052">
              <a:extLst>
                <a:ext uri="{FF2B5EF4-FFF2-40B4-BE49-F238E27FC236}">
                  <a16:creationId xmlns:a16="http://schemas.microsoft.com/office/drawing/2014/main" id="{20AFAA6F-D509-5843-B4D0-DDEA9DB6D9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8875" y="2135187"/>
              <a:ext cx="319801" cy="738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Line 1053">
              <a:extLst>
                <a:ext uri="{FF2B5EF4-FFF2-40B4-BE49-F238E27FC236}">
                  <a16:creationId xmlns:a16="http://schemas.microsoft.com/office/drawing/2014/main" id="{AFC38816-97FE-9440-AA59-4D6B7F0602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4" y="1924050"/>
              <a:ext cx="149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Line 1054">
              <a:extLst>
                <a:ext uri="{FF2B5EF4-FFF2-40B4-BE49-F238E27FC236}">
                  <a16:creationId xmlns:a16="http://schemas.microsoft.com/office/drawing/2014/main" id="{CAFEA7EC-3EDD-D449-9AE5-BF39016C31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635" y="2124075"/>
              <a:ext cx="404078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" name="Line 1055">
              <a:extLst>
                <a:ext uri="{FF2B5EF4-FFF2-40B4-BE49-F238E27FC236}">
                  <a16:creationId xmlns:a16="http://schemas.microsoft.com/office/drawing/2014/main" id="{45B00C0C-BD7D-DB4C-811E-9786072C3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7313" y="1374775"/>
              <a:ext cx="0" cy="1373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Line 1056">
              <a:extLst>
                <a:ext uri="{FF2B5EF4-FFF2-40B4-BE49-F238E27FC236}">
                  <a16:creationId xmlns:a16="http://schemas.microsoft.com/office/drawing/2014/main" id="{16DB1A3D-4511-8446-A95D-9585037684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0663" y="300038"/>
              <a:ext cx="538162" cy="639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4" name="Oval 1057">
              <a:extLst>
                <a:ext uri="{FF2B5EF4-FFF2-40B4-BE49-F238E27FC236}">
                  <a16:creationId xmlns:a16="http://schemas.microsoft.com/office/drawing/2014/main" id="{6C140C02-E5D9-0D40-A096-8265D3B55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0001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" name="Oval 1059">
              <a:extLst>
                <a:ext uri="{FF2B5EF4-FFF2-40B4-BE49-F238E27FC236}">
                  <a16:creationId xmlns:a16="http://schemas.microsoft.com/office/drawing/2014/main" id="{B5D55A34-DCC4-2B48-8F55-F932BD4E1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174942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" name="Oval 1060">
              <a:extLst>
                <a:ext uri="{FF2B5EF4-FFF2-40B4-BE49-F238E27FC236}">
                  <a16:creationId xmlns:a16="http://schemas.microsoft.com/office/drawing/2014/main" id="{F78E5F0B-0BAF-714C-9989-BF2A64E1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8" y="261778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77" name="Oval 1063">
              <a:extLst>
                <a:ext uri="{FF2B5EF4-FFF2-40B4-BE49-F238E27FC236}">
                  <a16:creationId xmlns:a16="http://schemas.microsoft.com/office/drawing/2014/main" id="{2475B1C5-C017-1848-BB9D-61998CF2B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6193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" name="Oval 1064">
              <a:extLst>
                <a:ext uri="{FF2B5EF4-FFF2-40B4-BE49-F238E27FC236}">
                  <a16:creationId xmlns:a16="http://schemas.microsoft.com/office/drawing/2014/main" id="{EF938A19-8867-2247-811F-86ADCE1F4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9" name="Oval 1065">
              <a:extLst>
                <a:ext uri="{FF2B5EF4-FFF2-40B4-BE49-F238E27FC236}">
                  <a16:creationId xmlns:a16="http://schemas.microsoft.com/office/drawing/2014/main" id="{D9419F22-FFC6-E74C-ADD5-8E31AAEDD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" name="Text Box 1067">
              <a:extLst>
                <a:ext uri="{FF2B5EF4-FFF2-40B4-BE49-F238E27FC236}">
                  <a16:creationId xmlns:a16="http://schemas.microsoft.com/office/drawing/2014/main" id="{D9783E7C-C323-8942-BDFE-E2804105F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75" y="95250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1" name="Text Box 1071">
              <a:extLst>
                <a:ext uri="{FF2B5EF4-FFF2-40B4-BE49-F238E27FC236}">
                  <a16:creationId xmlns:a16="http://schemas.microsoft.com/office/drawing/2014/main" id="{4414354E-DD43-9249-8BFC-88705C12B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038" y="3175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82" name="Text Box 1074">
              <a:extLst>
                <a:ext uri="{FF2B5EF4-FFF2-40B4-BE49-F238E27FC236}">
                  <a16:creationId xmlns:a16="http://schemas.microsoft.com/office/drawing/2014/main" id="{E8B67E23-3CC5-904F-B03A-F4851815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1175" y="1366838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83" name="Text Box 1078">
              <a:extLst>
                <a:ext uri="{FF2B5EF4-FFF2-40B4-BE49-F238E27FC236}">
                  <a16:creationId xmlns:a16="http://schemas.microsoft.com/office/drawing/2014/main" id="{79D960F3-5B93-6A4D-953C-EE0AABFC6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513" y="26336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4" name="Line 1080">
              <a:extLst>
                <a:ext uri="{FF2B5EF4-FFF2-40B4-BE49-F238E27FC236}">
                  <a16:creationId xmlns:a16="http://schemas.microsoft.com/office/drawing/2014/main" id="{5096ECB3-2C28-A745-A822-455196298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075" y="1450975"/>
              <a:ext cx="230188" cy="265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5" name="Line 1081">
              <a:extLst>
                <a:ext uri="{FF2B5EF4-FFF2-40B4-BE49-F238E27FC236}">
                  <a16:creationId xmlns:a16="http://schemas.microsoft.com/office/drawing/2014/main" id="{74FF3C21-B021-E442-95D2-DAFEAEE63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1551" y="1366837"/>
              <a:ext cx="219948" cy="331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7" name="Oval 1058">
              <a:extLst>
                <a:ext uri="{FF2B5EF4-FFF2-40B4-BE49-F238E27FC236}">
                  <a16:creationId xmlns:a16="http://schemas.microsoft.com/office/drawing/2014/main" id="{16CD153B-C34A-3343-8DDD-5FC47A1D4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8" y="1023938"/>
              <a:ext cx="45402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8" name="Oval 1061">
              <a:extLst>
                <a:ext uri="{FF2B5EF4-FFF2-40B4-BE49-F238E27FC236}">
                  <a16:creationId xmlns:a16="http://schemas.microsoft.com/office/drawing/2014/main" id="{DE86A31F-2CEF-B445-802C-6555D4B69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1698625"/>
              <a:ext cx="473075" cy="449263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9" name="Oval 1062">
              <a:extLst>
                <a:ext uri="{FF2B5EF4-FFF2-40B4-BE49-F238E27FC236}">
                  <a16:creationId xmlns:a16="http://schemas.microsoft.com/office/drawing/2014/main" id="{6F770E42-6CB3-A947-9D2F-269AC552D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0" y="1673225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90" name="Oval 1062">
              <a:extLst>
                <a:ext uri="{FF2B5EF4-FFF2-40B4-BE49-F238E27FC236}">
                  <a16:creationId xmlns:a16="http://schemas.microsoft.com/office/drawing/2014/main" id="{02DE64D0-1BFC-574B-9734-8FBD83363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530" y="923926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1" name="Line 1055">
              <a:extLst>
                <a:ext uri="{FF2B5EF4-FFF2-40B4-BE49-F238E27FC236}">
                  <a16:creationId xmlns:a16="http://schemas.microsoft.com/office/drawing/2014/main" id="{714574DA-5CEB-D841-8D16-8099824BEE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1264" y="449262"/>
              <a:ext cx="0" cy="4907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CA161594-E8D3-B046-8CE3-CCA3576849F6}"/>
              </a:ext>
            </a:extLst>
          </p:cNvPr>
          <p:cNvGrpSpPr/>
          <p:nvPr/>
        </p:nvGrpSpPr>
        <p:grpSpPr>
          <a:xfrm>
            <a:off x="3929143" y="1782603"/>
            <a:ext cx="5177786" cy="3874468"/>
            <a:chOff x="3929143" y="1782603"/>
            <a:chExt cx="5177786" cy="387446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4FB3FFE-3727-F042-BD79-812D5D6A77F6}"/>
                </a:ext>
              </a:extLst>
            </p:cNvPr>
            <p:cNvGrpSpPr/>
            <p:nvPr/>
          </p:nvGrpSpPr>
          <p:grpSpPr>
            <a:xfrm>
              <a:off x="3929143" y="1782603"/>
              <a:ext cx="5177786" cy="3874468"/>
              <a:chOff x="3929143" y="1782603"/>
              <a:chExt cx="5177786" cy="3874468"/>
            </a:xfrm>
          </p:grpSpPr>
          <p:sp>
            <p:nvSpPr>
              <p:cNvPr id="81973" name="Line 53">
                <a:extLst>
                  <a:ext uri="{FF2B5EF4-FFF2-40B4-BE49-F238E27FC236}">
                    <a16:creationId xmlns:a16="http://schemas.microsoft.com/office/drawing/2014/main" id="{5CCF9E46-5108-9F49-A1AA-CB1ABAA77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9794" y="2082197"/>
                <a:ext cx="1588" cy="8747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74" name="Oval 54">
                <a:extLst>
                  <a:ext uri="{FF2B5EF4-FFF2-40B4-BE49-F238E27FC236}">
                    <a16:creationId xmlns:a16="http://schemas.microsoft.com/office/drawing/2014/main" id="{9EF97017-A46B-D540-B626-65B4E8ED8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2144" y="1832960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75" name="Oval 55">
                <a:extLst>
                  <a:ext uri="{FF2B5EF4-FFF2-40B4-BE49-F238E27FC236}">
                    <a16:creationId xmlns:a16="http://schemas.microsoft.com/office/drawing/2014/main" id="{D4C8D7DD-38DF-7B41-956A-C560128AF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007" y="2756885"/>
                <a:ext cx="45402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1976" name="Text Box 56">
                <a:extLst>
                  <a:ext uri="{FF2B5EF4-FFF2-40B4-BE49-F238E27FC236}">
                    <a16:creationId xmlns:a16="http://schemas.microsoft.com/office/drawing/2014/main" id="{4F441690-2D1B-D142-933A-D436DC69E6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1994" y="1828197"/>
                <a:ext cx="26987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1977" name="Line 57">
                <a:extLst>
                  <a:ext uri="{FF2B5EF4-FFF2-40B4-BE49-F238E27FC236}">
                    <a16:creationId xmlns:a16="http://schemas.microsoft.com/office/drawing/2014/main" id="{962FB107-41BF-2D4E-9184-60AE62A7B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6856" y="4464859"/>
                <a:ext cx="422275" cy="974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78" name="Oval 58">
                <a:extLst>
                  <a:ext uri="{FF2B5EF4-FFF2-40B4-BE49-F238E27FC236}">
                    <a16:creationId xmlns:a16="http://schemas.microsoft.com/office/drawing/2014/main" id="{03BA14B3-04D0-F64C-8F2B-6516073F1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868" y="3590146"/>
                <a:ext cx="45402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1979" name="Oval 59">
                <a:extLst>
                  <a:ext uri="{FF2B5EF4-FFF2-40B4-BE49-F238E27FC236}">
                    <a16:creationId xmlns:a16="http://schemas.microsoft.com/office/drawing/2014/main" id="{8A55F105-D339-DE4C-B6F0-7C9337BC8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9143" y="4315634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80" name="Oval 60">
                <a:extLst>
                  <a:ext uri="{FF2B5EF4-FFF2-40B4-BE49-F238E27FC236}">
                    <a16:creationId xmlns:a16="http://schemas.microsoft.com/office/drawing/2014/main" id="{F2BAF04A-F64A-744F-B5D1-5387CD780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2218" y="5183996"/>
                <a:ext cx="454025" cy="46831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1981" name="Oval 61">
                <a:extLst>
                  <a:ext uri="{FF2B5EF4-FFF2-40B4-BE49-F238E27FC236}">
                    <a16:creationId xmlns:a16="http://schemas.microsoft.com/office/drawing/2014/main" id="{EFA389DD-229D-9A40-8D69-28DE78A6A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681" y="4264834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  <a:endParaRPr lang="en-US" altLang="zh-TW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1982" name="Text Box 62">
                <a:extLst>
                  <a:ext uri="{FF2B5EF4-FFF2-40B4-BE49-F238E27FC236}">
                    <a16:creationId xmlns:a16="http://schemas.microsoft.com/office/drawing/2014/main" id="{B79FE165-2EC5-F34D-974A-38932B48F4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29156" y="3933046"/>
                <a:ext cx="20637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  2</a:t>
                </a:r>
              </a:p>
            </p:txBody>
          </p:sp>
          <p:sp>
            <p:nvSpPr>
              <p:cNvPr id="81983" name="Text Box 63">
                <a:extLst>
                  <a:ext uri="{FF2B5EF4-FFF2-40B4-BE49-F238E27FC236}">
                    <a16:creationId xmlns:a16="http://schemas.microsoft.com/office/drawing/2014/main" id="{9C110F3B-95F9-A546-9968-B1DE31E28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3493" y="5199871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  <a:endParaRPr lang="en-US" altLang="zh-TW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1984" name="Line 64">
                <a:extLst>
                  <a:ext uri="{FF2B5EF4-FFF2-40B4-BE49-F238E27FC236}">
                    <a16:creationId xmlns:a16="http://schemas.microsoft.com/office/drawing/2014/main" id="{469896F9-2F1B-4D42-9FFA-E14C0310A5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3056" y="4017184"/>
                <a:ext cx="230187" cy="265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85" name="Line 65">
                <a:extLst>
                  <a:ext uri="{FF2B5EF4-FFF2-40B4-BE49-F238E27FC236}">
                    <a16:creationId xmlns:a16="http://schemas.microsoft.com/office/drawing/2014/main" id="{9F9B05FA-60D6-2044-949E-F759EF624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0768" y="3999721"/>
                <a:ext cx="282575" cy="3349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86" name="Line 66">
                <a:extLst>
                  <a:ext uri="{FF2B5EF4-FFF2-40B4-BE49-F238E27FC236}">
                    <a16:creationId xmlns:a16="http://schemas.microsoft.com/office/drawing/2014/main" id="{5FB030BF-99FB-F942-832F-22CA3619B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231" y="4741084"/>
                <a:ext cx="265112" cy="476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90" name="Line 70">
                <a:extLst>
                  <a:ext uri="{FF2B5EF4-FFF2-40B4-BE49-F238E27FC236}">
                    <a16:creationId xmlns:a16="http://schemas.microsoft.com/office/drawing/2014/main" id="{EC458127-58A8-6F4C-873C-BB9A61B96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22129" y="4480861"/>
                <a:ext cx="5476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1991" name="Oval 71">
                <a:extLst>
                  <a:ext uri="{FF2B5EF4-FFF2-40B4-BE49-F238E27FC236}">
                    <a16:creationId xmlns:a16="http://schemas.microsoft.com/office/drawing/2014/main" id="{6720670D-FB07-CC45-A458-81DAE5C72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8279" y="4255436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  <a:endParaRPr lang="en-US" altLang="zh-TW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1992" name="Oval 72">
                <a:extLst>
                  <a:ext uri="{FF2B5EF4-FFF2-40B4-BE49-F238E27FC236}">
                    <a16:creationId xmlns:a16="http://schemas.microsoft.com/office/drawing/2014/main" id="{8F03EFC3-9892-5547-985A-AC8FDE4C2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0579" y="4230036"/>
                <a:ext cx="47307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2002" name="Oval 82">
                <a:extLst>
                  <a:ext uri="{FF2B5EF4-FFF2-40B4-BE49-F238E27FC236}">
                    <a16:creationId xmlns:a16="http://schemas.microsoft.com/office/drawing/2014/main" id="{98987CC0-6FA7-164D-A13D-DAD513251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1187" y="1810103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</a:t>
                </a:r>
              </a:p>
            </p:txBody>
          </p:sp>
          <p:sp>
            <p:nvSpPr>
              <p:cNvPr id="82003" name="Oval 83">
                <a:extLst>
                  <a:ext uri="{FF2B5EF4-FFF2-40B4-BE49-F238E27FC236}">
                    <a16:creationId xmlns:a16="http://schemas.microsoft.com/office/drawing/2014/main" id="{D0140375-8518-F74B-B3E9-9D6028833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6587" y="2684816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2004" name="Text Box 84">
                <a:extLst>
                  <a:ext uri="{FF2B5EF4-FFF2-40B4-BE49-F238E27FC236}">
                    <a16:creationId xmlns:a16="http://schemas.microsoft.com/office/drawing/2014/main" id="{0B916DB7-6935-1145-BAD2-A70250D73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10549" y="2686403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7</a:t>
                </a:r>
              </a:p>
            </p:txBody>
          </p:sp>
          <p:sp>
            <p:nvSpPr>
              <p:cNvPr id="82006" name="Line 86">
                <a:extLst>
                  <a:ext uri="{FF2B5EF4-FFF2-40B4-BE49-F238E27FC236}">
                    <a16:creationId xmlns:a16="http://schemas.microsoft.com/office/drawing/2014/main" id="{CD1CDFBC-8753-AA41-9A05-D706F8E92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7249" y="2280003"/>
                <a:ext cx="0" cy="404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2007" name="Line 87">
                <a:extLst>
                  <a:ext uri="{FF2B5EF4-FFF2-40B4-BE49-F238E27FC236}">
                    <a16:creationId xmlns:a16="http://schemas.microsoft.com/office/drawing/2014/main" id="{1CA607FE-49EC-B042-9D7B-0B4A2EE7A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0779" y="2082641"/>
                <a:ext cx="671512" cy="7985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2009" name="Oval 89">
                <a:extLst>
                  <a:ext uri="{FF2B5EF4-FFF2-40B4-BE49-F238E27FC236}">
                    <a16:creationId xmlns:a16="http://schemas.microsoft.com/office/drawing/2014/main" id="{FA7DC4B5-AE0A-EF4E-9757-7E5885037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3854" y="1782603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2010" name="Oval 90">
                <a:extLst>
                  <a:ext uri="{FF2B5EF4-FFF2-40B4-BE49-F238E27FC236}">
                    <a16:creationId xmlns:a16="http://schemas.microsoft.com/office/drawing/2014/main" id="{FC4B682E-468A-754E-89BA-257EC063B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6941" y="2657316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2011" name="Text Box 91">
                <a:extLst>
                  <a:ext uri="{FF2B5EF4-FFF2-40B4-BE49-F238E27FC236}">
                    <a16:creationId xmlns:a16="http://schemas.microsoft.com/office/drawing/2014/main" id="{417C6DD2-E1AF-EC4B-8E99-2BF8552002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9104" y="1803241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9</a:t>
                </a:r>
              </a:p>
            </p:txBody>
          </p:sp>
          <p:sp>
            <p:nvSpPr>
              <p:cNvPr id="82012" name="Text Box 92">
                <a:extLst>
                  <a:ext uri="{FF2B5EF4-FFF2-40B4-BE49-F238E27FC236}">
                    <a16:creationId xmlns:a16="http://schemas.microsoft.com/office/drawing/2014/main" id="{742081F7-20C2-B040-A752-41EF084F46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90904" y="2658903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7</a:t>
                </a:r>
              </a:p>
            </p:txBody>
          </p:sp>
          <p:sp>
            <p:nvSpPr>
              <p:cNvPr id="82014" name="Line 94">
                <a:extLst>
                  <a:ext uri="{FF2B5EF4-FFF2-40B4-BE49-F238E27FC236}">
                    <a16:creationId xmlns:a16="http://schemas.microsoft.com/office/drawing/2014/main" id="{E7739365-11FC-0343-81CB-7864FDF9C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86668" y="4488671"/>
                <a:ext cx="523875" cy="8747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2015" name="Oval 95">
                <a:extLst>
                  <a:ext uri="{FF2B5EF4-FFF2-40B4-BE49-F238E27FC236}">
                    <a16:creationId xmlns:a16="http://schemas.microsoft.com/office/drawing/2014/main" id="{4E6E2CF9-75E7-474D-82D1-73ECEFD20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2831" y="4237846"/>
                <a:ext cx="473075" cy="4508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2016" name="Oval 96">
                <a:extLst>
                  <a:ext uri="{FF2B5EF4-FFF2-40B4-BE49-F238E27FC236}">
                    <a16:creationId xmlns:a16="http://schemas.microsoft.com/office/drawing/2014/main" id="{B7A0C9C2-8B6C-CA48-9451-283FBFDFB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5906" y="5183996"/>
                <a:ext cx="473075" cy="4492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82017" name="Oval 97">
                <a:extLst>
                  <a:ext uri="{FF2B5EF4-FFF2-40B4-BE49-F238E27FC236}">
                    <a16:creationId xmlns:a16="http://schemas.microsoft.com/office/drawing/2014/main" id="{B8E2E9B4-E0A6-1041-80D8-BF7641AC1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1306" y="3439334"/>
                <a:ext cx="473075" cy="44926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82018" name="Text Box 98">
                <a:extLst>
                  <a:ext uri="{FF2B5EF4-FFF2-40B4-BE49-F238E27FC236}">
                    <a16:creationId xmlns:a16="http://schemas.microsoft.com/office/drawing/2014/main" id="{51B05160-2270-854F-8AC7-61B748F7D3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15268" y="3440921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7</a:t>
                </a:r>
              </a:p>
            </p:txBody>
          </p:sp>
          <p:sp>
            <p:nvSpPr>
              <p:cNvPr id="82019" name="Line 99">
                <a:extLst>
                  <a:ext uri="{FF2B5EF4-FFF2-40B4-BE49-F238E27FC236}">
                    <a16:creationId xmlns:a16="http://schemas.microsoft.com/office/drawing/2014/main" id="{9397C0C7-EFF6-B84A-A40E-866260D47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99381" y="3839384"/>
                <a:ext cx="280987" cy="423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4" name="Line 86">
              <a:extLst>
                <a:ext uri="{FF2B5EF4-FFF2-40B4-BE49-F238E27FC236}">
                  <a16:creationId xmlns:a16="http://schemas.microsoft.com/office/drawing/2014/main" id="{CDDAFE4E-A1EC-C848-8D36-C245E88102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23244" y="3899887"/>
              <a:ext cx="18782" cy="12380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Goal: find all biconnected components of </a:t>
            </a:r>
            <a:r>
              <a:rPr lang="en-US" altLang="zh-TW" i="1" dirty="0"/>
              <a:t>G</a:t>
            </a:r>
          </a:p>
          <a:p>
            <a:r>
              <a:rPr lang="en-US" altLang="zh-TW" dirty="0"/>
              <a:t>Observations:</a:t>
            </a:r>
          </a:p>
          <a:p>
            <a:pPr lvl="1"/>
            <a:r>
              <a:rPr lang="en-US" altLang="zh-TW" dirty="0"/>
              <a:t>Two biconnected components of the same graph have </a:t>
            </a:r>
            <a:r>
              <a:rPr lang="en-US" altLang="zh-TW" dirty="0">
                <a:solidFill>
                  <a:srgbClr val="C00000"/>
                </a:solidFill>
              </a:rPr>
              <a:t>at most one vertex </a:t>
            </a:r>
            <a:r>
              <a:rPr lang="en-US" altLang="zh-TW" dirty="0"/>
              <a:t>in common (i.e., cut vertex)</a:t>
            </a:r>
          </a:p>
          <a:p>
            <a:pPr lvl="1"/>
            <a:r>
              <a:rPr lang="en-US" altLang="zh-TW" dirty="0"/>
              <a:t>It implies that </a:t>
            </a:r>
            <a:r>
              <a:rPr lang="en-US" altLang="zh-TW" dirty="0">
                <a:solidFill>
                  <a:srgbClr val="0070C0"/>
                </a:solidFill>
              </a:rPr>
              <a:t>no edge</a:t>
            </a:r>
            <a:r>
              <a:rPr lang="en-US" altLang="zh-TW" dirty="0"/>
              <a:t> can be in two or more biconnected components (i.e., they are disjoint sets)</a:t>
            </a:r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9CE7D96-5CF3-4F43-AE94-6A26F363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683" y="4038248"/>
            <a:ext cx="3641811" cy="281975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5534A3A-56AC-B346-A828-03401F843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4" y="4368800"/>
            <a:ext cx="2234675" cy="226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85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79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a node is an articulation point</a:t>
            </a:r>
          </a:p>
          <a:p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and why? 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B2BE14F-5D11-B544-8AA5-E69CB2577722}"/>
              </a:ext>
            </a:extLst>
          </p:cNvPr>
          <p:cNvGrpSpPr/>
          <p:nvPr/>
        </p:nvGrpSpPr>
        <p:grpSpPr>
          <a:xfrm>
            <a:off x="402088" y="3198748"/>
            <a:ext cx="3162300" cy="3090863"/>
            <a:chOff x="2951163" y="0"/>
            <a:chExt cx="3162300" cy="3090863"/>
          </a:xfrm>
        </p:grpSpPr>
        <p:sp>
          <p:nvSpPr>
            <p:cNvPr id="37" name="Line 1049">
              <a:extLst>
                <a:ext uri="{FF2B5EF4-FFF2-40B4-BE49-F238E27FC236}">
                  <a16:creationId xmlns:a16="http://schemas.microsoft.com/office/drawing/2014/main" id="{0C5CCDBE-BC44-F345-A5A2-A281C5C96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9251"/>
              <a:ext cx="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8" name="Line 1050">
              <a:extLst>
                <a:ext uri="{FF2B5EF4-FFF2-40B4-BE49-F238E27FC236}">
                  <a16:creationId xmlns:a16="http://schemas.microsoft.com/office/drawing/2014/main" id="{582B6CE8-B092-A04F-8B68-03DD2BD010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4999" y="1409699"/>
              <a:ext cx="336705" cy="563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" name="Line 1051">
              <a:extLst>
                <a:ext uri="{FF2B5EF4-FFF2-40B4-BE49-F238E27FC236}">
                  <a16:creationId xmlns:a16="http://schemas.microsoft.com/office/drawing/2014/main" id="{0F314041-B4F3-D641-A68C-97BF9100A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197326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Line 1052">
              <a:extLst>
                <a:ext uri="{FF2B5EF4-FFF2-40B4-BE49-F238E27FC236}">
                  <a16:creationId xmlns:a16="http://schemas.microsoft.com/office/drawing/2014/main" id="{C3ACAF14-943D-4045-BD9B-BA703B70F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8875" y="2135187"/>
              <a:ext cx="319801" cy="738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Line 1053">
              <a:extLst>
                <a:ext uri="{FF2B5EF4-FFF2-40B4-BE49-F238E27FC236}">
                  <a16:creationId xmlns:a16="http://schemas.microsoft.com/office/drawing/2014/main" id="{6EBCE5E2-0FAC-F749-A2F6-F9742E222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4" y="1924050"/>
              <a:ext cx="149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" name="Line 1054">
              <a:extLst>
                <a:ext uri="{FF2B5EF4-FFF2-40B4-BE49-F238E27FC236}">
                  <a16:creationId xmlns:a16="http://schemas.microsoft.com/office/drawing/2014/main" id="{6DB2F180-960E-0142-B0CB-EBD425162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635" y="2124075"/>
              <a:ext cx="404078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" name="Line 1055">
              <a:extLst>
                <a:ext uri="{FF2B5EF4-FFF2-40B4-BE49-F238E27FC236}">
                  <a16:creationId xmlns:a16="http://schemas.microsoft.com/office/drawing/2014/main" id="{7C10D39A-6F85-B345-B9E6-0B27868345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7313" y="1374775"/>
              <a:ext cx="0" cy="1373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" name="Line 1056">
              <a:extLst>
                <a:ext uri="{FF2B5EF4-FFF2-40B4-BE49-F238E27FC236}">
                  <a16:creationId xmlns:a16="http://schemas.microsoft.com/office/drawing/2014/main" id="{7B9CE932-BF07-8449-8351-D44456570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0663" y="300038"/>
              <a:ext cx="538162" cy="639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" name="Oval 1057">
              <a:extLst>
                <a:ext uri="{FF2B5EF4-FFF2-40B4-BE49-F238E27FC236}">
                  <a16:creationId xmlns:a16="http://schemas.microsoft.com/office/drawing/2014/main" id="{55F2AEC0-15E2-9341-BD4E-1CA4EE409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0001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Oval 1059">
              <a:extLst>
                <a:ext uri="{FF2B5EF4-FFF2-40B4-BE49-F238E27FC236}">
                  <a16:creationId xmlns:a16="http://schemas.microsoft.com/office/drawing/2014/main" id="{370BDDC5-5CEB-6D4E-8BDC-F62481CD0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174942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" name="Oval 1060">
              <a:extLst>
                <a:ext uri="{FF2B5EF4-FFF2-40B4-BE49-F238E27FC236}">
                  <a16:creationId xmlns:a16="http://schemas.microsoft.com/office/drawing/2014/main" id="{E0DE56D6-F45E-5847-8B3C-0152A219A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8" y="261778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8" name="Oval 1063">
              <a:extLst>
                <a:ext uri="{FF2B5EF4-FFF2-40B4-BE49-F238E27FC236}">
                  <a16:creationId xmlns:a16="http://schemas.microsoft.com/office/drawing/2014/main" id="{75C85CAC-7EB6-AC4A-B532-484B39ACF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6193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9" name="Oval 1064">
              <a:extLst>
                <a:ext uri="{FF2B5EF4-FFF2-40B4-BE49-F238E27FC236}">
                  <a16:creationId xmlns:a16="http://schemas.microsoft.com/office/drawing/2014/main" id="{0F5B256B-C4BE-7445-AA0E-9F08AFD11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Oval 1065">
              <a:extLst>
                <a:ext uri="{FF2B5EF4-FFF2-40B4-BE49-F238E27FC236}">
                  <a16:creationId xmlns:a16="http://schemas.microsoft.com/office/drawing/2014/main" id="{E3C020AF-CBCF-214D-A980-FE51AD989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" name="Text Box 1067">
              <a:extLst>
                <a:ext uri="{FF2B5EF4-FFF2-40B4-BE49-F238E27FC236}">
                  <a16:creationId xmlns:a16="http://schemas.microsoft.com/office/drawing/2014/main" id="{E0776EB3-640A-0949-B2EE-EC131E072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75" y="95250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52" name="Text Box 1071">
              <a:extLst>
                <a:ext uri="{FF2B5EF4-FFF2-40B4-BE49-F238E27FC236}">
                  <a16:creationId xmlns:a16="http://schemas.microsoft.com/office/drawing/2014/main" id="{0995AB5B-AD79-B34D-8916-D53A0B32E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038" y="3175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53" name="Text Box 1074">
              <a:extLst>
                <a:ext uri="{FF2B5EF4-FFF2-40B4-BE49-F238E27FC236}">
                  <a16:creationId xmlns:a16="http://schemas.microsoft.com/office/drawing/2014/main" id="{6755C068-3E9C-D84A-ADA3-FD8A3BEEA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1175" y="1366838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54" name="Text Box 1078">
              <a:extLst>
                <a:ext uri="{FF2B5EF4-FFF2-40B4-BE49-F238E27FC236}">
                  <a16:creationId xmlns:a16="http://schemas.microsoft.com/office/drawing/2014/main" id="{850764E8-9A10-F24D-9CE7-C9DF7012E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513" y="26336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55" name="Line 1080">
              <a:extLst>
                <a:ext uri="{FF2B5EF4-FFF2-40B4-BE49-F238E27FC236}">
                  <a16:creationId xmlns:a16="http://schemas.microsoft.com/office/drawing/2014/main" id="{FA8D7EEA-6CA5-8849-9720-AF8F69617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075" y="1450975"/>
              <a:ext cx="230188" cy="265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Line 1081">
              <a:extLst>
                <a:ext uri="{FF2B5EF4-FFF2-40B4-BE49-F238E27FC236}">
                  <a16:creationId xmlns:a16="http://schemas.microsoft.com/office/drawing/2014/main" id="{752B7480-E25C-AA4E-8DE7-8F21CFDCED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1551" y="1366837"/>
              <a:ext cx="219948" cy="331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7" name="Oval 1058">
              <a:extLst>
                <a:ext uri="{FF2B5EF4-FFF2-40B4-BE49-F238E27FC236}">
                  <a16:creationId xmlns:a16="http://schemas.microsoft.com/office/drawing/2014/main" id="{8ED64A68-99C3-CE43-B23B-FFF55D4A3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8" y="1023938"/>
              <a:ext cx="45402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58" name="Oval 1061">
              <a:extLst>
                <a:ext uri="{FF2B5EF4-FFF2-40B4-BE49-F238E27FC236}">
                  <a16:creationId xmlns:a16="http://schemas.microsoft.com/office/drawing/2014/main" id="{BCEEE196-3534-8746-9E4D-B1A03004A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1698625"/>
              <a:ext cx="473075" cy="449263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59" name="Oval 1062">
              <a:extLst>
                <a:ext uri="{FF2B5EF4-FFF2-40B4-BE49-F238E27FC236}">
                  <a16:creationId xmlns:a16="http://schemas.microsoft.com/office/drawing/2014/main" id="{28C753B5-417A-4940-B795-EEC388CE4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0" y="1673225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60" name="Oval 1062">
              <a:extLst>
                <a:ext uri="{FF2B5EF4-FFF2-40B4-BE49-F238E27FC236}">
                  <a16:creationId xmlns:a16="http://schemas.microsoft.com/office/drawing/2014/main" id="{DE3A6075-7E5A-E047-BAA8-63A0E6927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530" y="923926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61" name="Line 1055">
              <a:extLst>
                <a:ext uri="{FF2B5EF4-FFF2-40B4-BE49-F238E27FC236}">
                  <a16:creationId xmlns:a16="http://schemas.microsoft.com/office/drawing/2014/main" id="{7E5FC198-AE3E-6746-B9F2-833F0F11CC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1264" y="449262"/>
              <a:ext cx="0" cy="4907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3542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頁尾版面配置區 2">
            <a:extLst>
              <a:ext uri="{FF2B5EF4-FFF2-40B4-BE49-F238E27FC236}">
                <a16:creationId xmlns:a16="http://schemas.microsoft.com/office/drawing/2014/main" id="{FA5708B2-D0C0-284E-8155-B7041523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0" name="投影片編號版面配置區 3">
            <a:extLst>
              <a:ext uri="{FF2B5EF4-FFF2-40B4-BE49-F238E27FC236}">
                <a16:creationId xmlns:a16="http://schemas.microsoft.com/office/drawing/2014/main" id="{C9B2BEBD-949D-3A4D-A5AD-9A1C4D3C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E883-F354-2F4A-8301-6989B93CF2AB}" type="slidenum">
              <a:rPr lang="en-US" altLang="zh-TW"/>
              <a:pPr/>
              <a:t>8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738375F-7FBA-7F4A-8E63-2EF155C0BB10}"/>
              </a:ext>
            </a:extLst>
          </p:cNvPr>
          <p:cNvGrpSpPr/>
          <p:nvPr/>
        </p:nvGrpSpPr>
        <p:grpSpPr>
          <a:xfrm>
            <a:off x="985583" y="2117563"/>
            <a:ext cx="7656513" cy="4090988"/>
            <a:chOff x="1238250" y="1143000"/>
            <a:chExt cx="7656513" cy="4090988"/>
          </a:xfrm>
        </p:grpSpPr>
        <p:sp>
          <p:nvSpPr>
            <p:cNvPr id="4099" name="Oval 3">
              <a:extLst>
                <a:ext uri="{FF2B5EF4-FFF2-40B4-BE49-F238E27FC236}">
                  <a16:creationId xmlns:a16="http://schemas.microsoft.com/office/drawing/2014/main" id="{58392259-E2DB-0944-AFA8-A85E1AD90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22860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101" name="Oval 5">
              <a:extLst>
                <a:ext uri="{FF2B5EF4-FFF2-40B4-BE49-F238E27FC236}">
                  <a16:creationId xmlns:a16="http://schemas.microsoft.com/office/drawing/2014/main" id="{EDFDDFFD-0D9F-5D48-B223-10EC18FAC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22860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102" name="Oval 6">
              <a:extLst>
                <a:ext uri="{FF2B5EF4-FFF2-40B4-BE49-F238E27FC236}">
                  <a16:creationId xmlns:a16="http://schemas.microsoft.com/office/drawing/2014/main" id="{73F8002B-D50E-ED4A-8E36-2733B1CCE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35052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103" name="Line 7">
              <a:extLst>
                <a:ext uri="{FF2B5EF4-FFF2-40B4-BE49-F238E27FC236}">
                  <a16:creationId xmlns:a16="http://schemas.microsoft.com/office/drawing/2014/main" id="{5A177888-0D04-B943-8EC2-E3A3D36332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76400" y="2971800"/>
              <a:ext cx="3810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04" name="Line 8">
              <a:extLst>
                <a:ext uri="{FF2B5EF4-FFF2-40B4-BE49-F238E27FC236}">
                  <a16:creationId xmlns:a16="http://schemas.microsoft.com/office/drawing/2014/main" id="{04BE9174-C78C-D548-A256-D780C41D2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0800" y="2971800"/>
              <a:ext cx="3048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06" name="Freeform 10">
              <a:extLst>
                <a:ext uri="{FF2B5EF4-FFF2-40B4-BE49-F238E27FC236}">
                  <a16:creationId xmlns:a16="http://schemas.microsoft.com/office/drawing/2014/main" id="{7FC2CD34-D238-2A4C-8416-C200BBE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250" y="2000250"/>
              <a:ext cx="400050" cy="400050"/>
            </a:xfrm>
            <a:custGeom>
              <a:avLst/>
              <a:gdLst>
                <a:gd name="T0" fmla="*/ 132 w 252"/>
                <a:gd name="T1" fmla="*/ 252 h 252"/>
                <a:gd name="T2" fmla="*/ 72 w 252"/>
                <a:gd name="T3" fmla="*/ 240 h 252"/>
                <a:gd name="T4" fmla="*/ 0 w 252"/>
                <a:gd name="T5" fmla="*/ 144 h 252"/>
                <a:gd name="T6" fmla="*/ 12 w 252"/>
                <a:gd name="T7" fmla="*/ 48 h 252"/>
                <a:gd name="T8" fmla="*/ 120 w 252"/>
                <a:gd name="T9" fmla="*/ 0 h 252"/>
                <a:gd name="T10" fmla="*/ 252 w 252"/>
                <a:gd name="T11" fmla="*/ 13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" h="252">
                  <a:moveTo>
                    <a:pt x="132" y="252"/>
                  </a:moveTo>
                  <a:cubicBezTo>
                    <a:pt x="112" y="248"/>
                    <a:pt x="91" y="247"/>
                    <a:pt x="72" y="240"/>
                  </a:cubicBezTo>
                  <a:cubicBezTo>
                    <a:pt x="28" y="224"/>
                    <a:pt x="24" y="180"/>
                    <a:pt x="0" y="144"/>
                  </a:cubicBezTo>
                  <a:cubicBezTo>
                    <a:pt x="4" y="112"/>
                    <a:pt x="0" y="78"/>
                    <a:pt x="12" y="48"/>
                  </a:cubicBezTo>
                  <a:cubicBezTo>
                    <a:pt x="27" y="11"/>
                    <a:pt x="120" y="0"/>
                    <a:pt x="120" y="0"/>
                  </a:cubicBezTo>
                  <a:cubicBezTo>
                    <a:pt x="200" y="16"/>
                    <a:pt x="252" y="40"/>
                    <a:pt x="252" y="1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08" name="Freeform 12">
              <a:extLst>
                <a:ext uri="{FF2B5EF4-FFF2-40B4-BE49-F238E27FC236}">
                  <a16:creationId xmlns:a16="http://schemas.microsoft.com/office/drawing/2014/main" id="{6F2B8A89-539E-6A47-853F-5C2C0D449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800" y="2133600"/>
              <a:ext cx="914400" cy="228600"/>
            </a:xfrm>
            <a:custGeom>
              <a:avLst/>
              <a:gdLst>
                <a:gd name="T0" fmla="*/ 576 w 576"/>
                <a:gd name="T1" fmla="*/ 200 h 248"/>
                <a:gd name="T2" fmla="*/ 288 w 576"/>
                <a:gd name="T3" fmla="*/ 8 h 248"/>
                <a:gd name="T4" fmla="*/ 0 w 576"/>
                <a:gd name="T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248">
                  <a:moveTo>
                    <a:pt x="576" y="200"/>
                  </a:moveTo>
                  <a:cubicBezTo>
                    <a:pt x="480" y="100"/>
                    <a:pt x="384" y="0"/>
                    <a:pt x="288" y="8"/>
                  </a:cubicBezTo>
                  <a:cubicBezTo>
                    <a:pt x="192" y="16"/>
                    <a:pt x="96" y="132"/>
                    <a:pt x="0" y="2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09" name="Freeform 13">
              <a:extLst>
                <a:ext uri="{FF2B5EF4-FFF2-40B4-BE49-F238E27FC236}">
                  <a16:creationId xmlns:a16="http://schemas.microsoft.com/office/drawing/2014/main" id="{7BCB5B92-DEFD-8349-8996-C2E87A3951B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828800" y="2819400"/>
              <a:ext cx="914400" cy="304800"/>
            </a:xfrm>
            <a:custGeom>
              <a:avLst/>
              <a:gdLst>
                <a:gd name="T0" fmla="*/ 576 w 576"/>
                <a:gd name="T1" fmla="*/ 200 h 248"/>
                <a:gd name="T2" fmla="*/ 288 w 576"/>
                <a:gd name="T3" fmla="*/ 8 h 248"/>
                <a:gd name="T4" fmla="*/ 0 w 576"/>
                <a:gd name="T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248">
                  <a:moveTo>
                    <a:pt x="576" y="200"/>
                  </a:moveTo>
                  <a:cubicBezTo>
                    <a:pt x="480" y="100"/>
                    <a:pt x="384" y="0"/>
                    <a:pt x="288" y="8"/>
                  </a:cubicBezTo>
                  <a:cubicBezTo>
                    <a:pt x="192" y="16"/>
                    <a:pt x="96" y="132"/>
                    <a:pt x="0" y="2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10" name="Text Box 14">
              <a:extLst>
                <a:ext uri="{FF2B5EF4-FFF2-40B4-BE49-F238E27FC236}">
                  <a16:creationId xmlns:a16="http://schemas.microsoft.com/office/drawing/2014/main" id="{C6B7D0C6-DEDD-D844-9821-FE86A53BC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4419600"/>
              <a:ext cx="522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(a)</a:t>
              </a:r>
            </a:p>
          </p:txBody>
        </p:sp>
        <p:sp>
          <p:nvSpPr>
            <p:cNvPr id="4111" name="Oval 15">
              <a:extLst>
                <a:ext uri="{FF2B5EF4-FFF2-40B4-BE49-F238E27FC236}">
                  <a16:creationId xmlns:a16="http://schemas.microsoft.com/office/drawing/2014/main" id="{D71AB65A-E4A3-E24E-818E-2E893A9A4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36576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4112" name="Oval 16">
              <a:extLst>
                <a:ext uri="{FF2B5EF4-FFF2-40B4-BE49-F238E27FC236}">
                  <a16:creationId xmlns:a16="http://schemas.microsoft.com/office/drawing/2014/main" id="{B0E8551F-129D-2C46-972F-18F1C2324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3622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113" name="Oval 17">
              <a:extLst>
                <a:ext uri="{FF2B5EF4-FFF2-40B4-BE49-F238E27FC236}">
                  <a16:creationId xmlns:a16="http://schemas.microsoft.com/office/drawing/2014/main" id="{2D58F897-1D6F-AE4E-A6FE-C9EC76F4E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11430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4114" name="Oval 18">
              <a:extLst>
                <a:ext uri="{FF2B5EF4-FFF2-40B4-BE49-F238E27FC236}">
                  <a16:creationId xmlns:a16="http://schemas.microsoft.com/office/drawing/2014/main" id="{A898A1E0-447E-8640-850E-40ECE81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00" y="236220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4115" name="Line 19">
              <a:extLst>
                <a:ext uri="{FF2B5EF4-FFF2-40B4-BE49-F238E27FC236}">
                  <a16:creationId xmlns:a16="http://schemas.microsoft.com/office/drawing/2014/main" id="{259B78AA-86DD-6C4A-8B0F-62D82455D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1752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16" name="Line 20">
              <a:extLst>
                <a:ext uri="{FF2B5EF4-FFF2-40B4-BE49-F238E27FC236}">
                  <a16:creationId xmlns:a16="http://schemas.microsoft.com/office/drawing/2014/main" id="{C176CD57-F4FD-F645-B421-5004B78E9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29718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17" name="Freeform 21">
              <a:extLst>
                <a:ext uri="{FF2B5EF4-FFF2-40B4-BE49-F238E27FC236}">
                  <a16:creationId xmlns:a16="http://schemas.microsoft.com/office/drawing/2014/main" id="{F0485BAC-BC7E-2247-AB04-8FCE4DC8D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00" y="2362200"/>
              <a:ext cx="914400" cy="152400"/>
            </a:xfrm>
            <a:custGeom>
              <a:avLst/>
              <a:gdLst>
                <a:gd name="T0" fmla="*/ 0 w 576"/>
                <a:gd name="T1" fmla="*/ 96 h 96"/>
                <a:gd name="T2" fmla="*/ 288 w 576"/>
                <a:gd name="T3" fmla="*/ 0 h 96"/>
                <a:gd name="T4" fmla="*/ 576 w 576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cubicBezTo>
                    <a:pt x="96" y="48"/>
                    <a:pt x="192" y="0"/>
                    <a:pt x="288" y="0"/>
                  </a:cubicBezTo>
                  <a:cubicBezTo>
                    <a:pt x="384" y="0"/>
                    <a:pt x="528" y="80"/>
                    <a:pt x="576" y="9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18" name="Freeform 22">
              <a:extLst>
                <a:ext uri="{FF2B5EF4-FFF2-40B4-BE49-F238E27FC236}">
                  <a16:creationId xmlns:a16="http://schemas.microsoft.com/office/drawing/2014/main" id="{F8A4BCC4-EE86-444D-B3EC-6F63F0DF4B95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791200" y="2819400"/>
              <a:ext cx="914400" cy="152400"/>
            </a:xfrm>
            <a:custGeom>
              <a:avLst/>
              <a:gdLst>
                <a:gd name="T0" fmla="*/ 0 w 576"/>
                <a:gd name="T1" fmla="*/ 96 h 96"/>
                <a:gd name="T2" fmla="*/ 288 w 576"/>
                <a:gd name="T3" fmla="*/ 0 h 96"/>
                <a:gd name="T4" fmla="*/ 576 w 576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cubicBezTo>
                    <a:pt x="96" y="48"/>
                    <a:pt x="192" y="0"/>
                    <a:pt x="288" y="0"/>
                  </a:cubicBezTo>
                  <a:cubicBezTo>
                    <a:pt x="384" y="0"/>
                    <a:pt x="528" y="80"/>
                    <a:pt x="576" y="9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20" name="Freeform 24">
              <a:extLst>
                <a:ext uri="{FF2B5EF4-FFF2-40B4-BE49-F238E27FC236}">
                  <a16:creationId xmlns:a16="http://schemas.microsoft.com/office/drawing/2014/main" id="{9C0A4DA2-75FE-EF4C-AB01-CE1177E87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00" y="2971800"/>
              <a:ext cx="1066800" cy="927100"/>
            </a:xfrm>
            <a:custGeom>
              <a:avLst/>
              <a:gdLst>
                <a:gd name="T0" fmla="*/ 672 w 672"/>
                <a:gd name="T1" fmla="*/ 0 h 584"/>
                <a:gd name="T2" fmla="*/ 624 w 672"/>
                <a:gd name="T3" fmla="*/ 288 h 584"/>
                <a:gd name="T4" fmla="*/ 528 w 672"/>
                <a:gd name="T5" fmla="*/ 432 h 584"/>
                <a:gd name="T6" fmla="*/ 336 w 672"/>
                <a:gd name="T7" fmla="*/ 528 h 584"/>
                <a:gd name="T8" fmla="*/ 144 w 672"/>
                <a:gd name="T9" fmla="*/ 576 h 584"/>
                <a:gd name="T10" fmla="*/ 0 w 672"/>
                <a:gd name="T11" fmla="*/ 57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584">
                  <a:moveTo>
                    <a:pt x="672" y="0"/>
                  </a:moveTo>
                  <a:cubicBezTo>
                    <a:pt x="660" y="108"/>
                    <a:pt x="648" y="216"/>
                    <a:pt x="624" y="288"/>
                  </a:cubicBezTo>
                  <a:cubicBezTo>
                    <a:pt x="600" y="360"/>
                    <a:pt x="576" y="392"/>
                    <a:pt x="528" y="432"/>
                  </a:cubicBezTo>
                  <a:cubicBezTo>
                    <a:pt x="480" y="472"/>
                    <a:pt x="400" y="504"/>
                    <a:pt x="336" y="528"/>
                  </a:cubicBezTo>
                  <a:cubicBezTo>
                    <a:pt x="272" y="552"/>
                    <a:pt x="200" y="568"/>
                    <a:pt x="144" y="576"/>
                  </a:cubicBezTo>
                  <a:cubicBezTo>
                    <a:pt x="88" y="584"/>
                    <a:pt x="24" y="576"/>
                    <a:pt x="0" y="5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21" name="Freeform 25">
              <a:extLst>
                <a:ext uri="{FF2B5EF4-FFF2-40B4-BE49-F238E27FC236}">
                  <a16:creationId xmlns:a16="http://schemas.microsoft.com/office/drawing/2014/main" id="{EC112027-23B2-1949-BA24-2E6F7E744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00" y="2971800"/>
              <a:ext cx="1143000" cy="990600"/>
            </a:xfrm>
            <a:custGeom>
              <a:avLst/>
              <a:gdLst>
                <a:gd name="T0" fmla="*/ 672 w 672"/>
                <a:gd name="T1" fmla="*/ 0 h 584"/>
                <a:gd name="T2" fmla="*/ 624 w 672"/>
                <a:gd name="T3" fmla="*/ 288 h 584"/>
                <a:gd name="T4" fmla="*/ 528 w 672"/>
                <a:gd name="T5" fmla="*/ 432 h 584"/>
                <a:gd name="T6" fmla="*/ 336 w 672"/>
                <a:gd name="T7" fmla="*/ 528 h 584"/>
                <a:gd name="T8" fmla="*/ 144 w 672"/>
                <a:gd name="T9" fmla="*/ 576 h 584"/>
                <a:gd name="T10" fmla="*/ 0 w 672"/>
                <a:gd name="T11" fmla="*/ 57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584">
                  <a:moveTo>
                    <a:pt x="672" y="0"/>
                  </a:moveTo>
                  <a:cubicBezTo>
                    <a:pt x="660" y="108"/>
                    <a:pt x="648" y="216"/>
                    <a:pt x="624" y="288"/>
                  </a:cubicBezTo>
                  <a:cubicBezTo>
                    <a:pt x="600" y="360"/>
                    <a:pt x="576" y="392"/>
                    <a:pt x="528" y="432"/>
                  </a:cubicBezTo>
                  <a:cubicBezTo>
                    <a:pt x="480" y="472"/>
                    <a:pt x="400" y="504"/>
                    <a:pt x="336" y="528"/>
                  </a:cubicBezTo>
                  <a:cubicBezTo>
                    <a:pt x="272" y="552"/>
                    <a:pt x="200" y="568"/>
                    <a:pt x="144" y="576"/>
                  </a:cubicBezTo>
                  <a:cubicBezTo>
                    <a:pt x="88" y="584"/>
                    <a:pt x="24" y="576"/>
                    <a:pt x="0" y="5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22" name="Freeform 26">
              <a:extLst>
                <a:ext uri="{FF2B5EF4-FFF2-40B4-BE49-F238E27FC236}">
                  <a16:creationId xmlns:a16="http://schemas.microsoft.com/office/drawing/2014/main" id="{26855E9A-6C41-FD4A-A420-710A434D1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00" y="2971800"/>
              <a:ext cx="1219200" cy="1066800"/>
            </a:xfrm>
            <a:custGeom>
              <a:avLst/>
              <a:gdLst>
                <a:gd name="T0" fmla="*/ 672 w 672"/>
                <a:gd name="T1" fmla="*/ 0 h 584"/>
                <a:gd name="T2" fmla="*/ 624 w 672"/>
                <a:gd name="T3" fmla="*/ 288 h 584"/>
                <a:gd name="T4" fmla="*/ 528 w 672"/>
                <a:gd name="T5" fmla="*/ 432 h 584"/>
                <a:gd name="T6" fmla="*/ 336 w 672"/>
                <a:gd name="T7" fmla="*/ 528 h 584"/>
                <a:gd name="T8" fmla="*/ 144 w 672"/>
                <a:gd name="T9" fmla="*/ 576 h 584"/>
                <a:gd name="T10" fmla="*/ 0 w 672"/>
                <a:gd name="T11" fmla="*/ 57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584">
                  <a:moveTo>
                    <a:pt x="672" y="0"/>
                  </a:moveTo>
                  <a:cubicBezTo>
                    <a:pt x="660" y="108"/>
                    <a:pt x="648" y="216"/>
                    <a:pt x="624" y="288"/>
                  </a:cubicBezTo>
                  <a:cubicBezTo>
                    <a:pt x="600" y="360"/>
                    <a:pt x="576" y="392"/>
                    <a:pt x="528" y="432"/>
                  </a:cubicBezTo>
                  <a:cubicBezTo>
                    <a:pt x="480" y="472"/>
                    <a:pt x="400" y="504"/>
                    <a:pt x="336" y="528"/>
                  </a:cubicBezTo>
                  <a:cubicBezTo>
                    <a:pt x="272" y="552"/>
                    <a:pt x="200" y="568"/>
                    <a:pt x="144" y="576"/>
                  </a:cubicBezTo>
                  <a:cubicBezTo>
                    <a:pt x="88" y="584"/>
                    <a:pt x="24" y="576"/>
                    <a:pt x="0" y="5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23" name="Text Box 27">
              <a:extLst>
                <a:ext uri="{FF2B5EF4-FFF2-40B4-BE49-F238E27FC236}">
                  <a16:creationId xmlns:a16="http://schemas.microsoft.com/office/drawing/2014/main" id="{91503631-4BE1-CD4A-A333-7D30130D4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1925" y="4384675"/>
              <a:ext cx="615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(b)</a:t>
              </a:r>
            </a:p>
          </p:txBody>
        </p:sp>
        <p:sp>
          <p:nvSpPr>
            <p:cNvPr id="4125" name="Freeform 29">
              <a:extLst>
                <a:ext uri="{FF2B5EF4-FFF2-40B4-BE49-F238E27FC236}">
                  <a16:creationId xmlns:a16="http://schemas.microsoft.com/office/drawing/2014/main" id="{0E23853E-69F0-BD45-8079-7AE9D1450A1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089150" y="4014788"/>
              <a:ext cx="438150" cy="357187"/>
            </a:xfrm>
            <a:custGeom>
              <a:avLst/>
              <a:gdLst>
                <a:gd name="T0" fmla="*/ 576 w 576"/>
                <a:gd name="T1" fmla="*/ 200 h 248"/>
                <a:gd name="T2" fmla="*/ 288 w 576"/>
                <a:gd name="T3" fmla="*/ 8 h 248"/>
                <a:gd name="T4" fmla="*/ 0 w 576"/>
                <a:gd name="T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248">
                  <a:moveTo>
                    <a:pt x="576" y="200"/>
                  </a:moveTo>
                  <a:cubicBezTo>
                    <a:pt x="480" y="100"/>
                    <a:pt x="384" y="0"/>
                    <a:pt x="288" y="8"/>
                  </a:cubicBezTo>
                  <a:cubicBezTo>
                    <a:pt x="192" y="16"/>
                    <a:pt x="96" y="132"/>
                    <a:pt x="0" y="2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26" name="Text Box 30">
              <a:extLst>
                <a:ext uri="{FF2B5EF4-FFF2-40B4-BE49-F238E27FC236}">
                  <a16:creationId xmlns:a16="http://schemas.microsoft.com/office/drawing/2014/main" id="{FF734033-1DD0-8346-932E-3EE9BFE5C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138" y="4110038"/>
              <a:ext cx="12747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ea typeface="新細明體" panose="02020500000000000000" pitchFamily="18" charset="-120"/>
                </a:rPr>
                <a:t>self edge</a:t>
              </a:r>
            </a:p>
          </p:txBody>
        </p:sp>
        <p:sp>
          <p:nvSpPr>
            <p:cNvPr id="4127" name="Text Box 31">
              <a:extLst>
                <a:ext uri="{FF2B5EF4-FFF2-40B4-BE49-F238E27FC236}">
                  <a16:creationId xmlns:a16="http://schemas.microsoft.com/office/drawing/2014/main" id="{CD532A52-902F-8A4C-B7F4-DECF77AE7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7438" y="4046538"/>
              <a:ext cx="2727325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ea typeface="新細明體" panose="02020500000000000000" pitchFamily="18" charset="-120"/>
                </a:rPr>
                <a:t>multigraph:</a:t>
              </a:r>
            </a:p>
            <a:p>
              <a:pPr algn="l"/>
              <a:r>
                <a:rPr lang="en-US" altLang="zh-TW" sz="2400">
                  <a:solidFill>
                    <a:schemeClr val="accent2"/>
                  </a:solidFill>
                  <a:ea typeface="新細明體" panose="02020500000000000000" pitchFamily="18" charset="-120"/>
                </a:rPr>
                <a:t>multiple occurrences</a:t>
              </a:r>
            </a:p>
            <a:p>
              <a:pPr algn="l"/>
              <a:r>
                <a:rPr lang="en-US" altLang="zh-TW" sz="2400">
                  <a:solidFill>
                    <a:schemeClr val="accent2"/>
                  </a:solidFill>
                  <a:ea typeface="新細明體" panose="02020500000000000000" pitchFamily="18" charset="-120"/>
                </a:rPr>
                <a:t>of the same edge</a:t>
              </a:r>
              <a:endParaRPr lang="en-US" altLang="zh-TW" sz="2400">
                <a:ea typeface="新細明體" panose="02020500000000000000" pitchFamily="18" charset="-120"/>
              </a:endParaRPr>
            </a:p>
          </p:txBody>
        </p:sp>
      </p:grpSp>
      <p:sp>
        <p:nvSpPr>
          <p:cNvPr id="31" name="Rectangle 1027">
            <a:extLst>
              <a:ext uri="{FF2B5EF4-FFF2-40B4-BE49-F238E27FC236}">
                <a16:creationId xmlns:a16="http://schemas.microsoft.com/office/drawing/2014/main" id="{3BEC9C84-7BD7-894F-9170-56196EBE6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15" y="-26065"/>
            <a:ext cx="7991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Graph Restrictions</a:t>
            </a:r>
          </a:p>
        </p:txBody>
      </p:sp>
      <p:sp>
        <p:nvSpPr>
          <p:cNvPr id="32" name="Rectangle 1028">
            <a:extLst>
              <a:ext uri="{FF2B5EF4-FFF2-40B4-BE49-F238E27FC236}">
                <a16:creationId xmlns:a16="http://schemas.microsoft.com/office/drawing/2014/main" id="{313A031A-6929-BF46-82FF-B2C9330C4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6" y="889923"/>
            <a:ext cx="910514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Edges/Vertices of a graph </a:t>
            </a:r>
            <a:r>
              <a:rPr lang="en-US" altLang="zh-TW" dirty="0">
                <a:sym typeface="Wingdings" pitchFamily="2" charset="2"/>
              </a:rPr>
              <a:t> usually defined as a set</a:t>
            </a:r>
            <a:br>
              <a:rPr lang="en-US" altLang="zh-TW" dirty="0">
                <a:sym typeface="Wingdings" pitchFamily="2" charset="2"/>
              </a:rPr>
            </a:br>
            <a:r>
              <a:rPr lang="en-US" altLang="zh-TW" dirty="0">
                <a:sym typeface="Wingdings" pitchFamily="2" charset="2"/>
              </a:rPr>
              <a:t> imposed restrictions</a:t>
            </a:r>
          </a:p>
          <a:p>
            <a:r>
              <a:rPr lang="en-US" altLang="zh-TW" dirty="0">
                <a:sym typeface="Wingdings" pitchFamily="2" charset="2"/>
              </a:rPr>
              <a:t>No self/same edges</a:t>
            </a:r>
          </a:p>
        </p:txBody>
      </p:sp>
      <p:sp>
        <p:nvSpPr>
          <p:cNvPr id="34" name="Text Box 28">
            <a:extLst>
              <a:ext uri="{FF2B5EF4-FFF2-40B4-BE49-F238E27FC236}">
                <a16:creationId xmlns:a16="http://schemas.microsoft.com/office/drawing/2014/main" id="{0FEA8689-268F-514D-8D90-ACBACA1CF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5029" y="6379498"/>
            <a:ext cx="642009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2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6.3: 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Examples of graph-like structures (p.268)</a:t>
            </a:r>
            <a:endParaRPr lang="en-US" altLang="zh-TW" sz="24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80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a node is an articulation point</a:t>
            </a:r>
          </a:p>
          <a:p>
            <a:pPr lvl="1"/>
            <a:r>
              <a:rPr lang="en-US" altLang="zh-TW" dirty="0"/>
              <a:t>Starting from a node </a:t>
            </a:r>
            <a:r>
              <a:rPr lang="en-US" altLang="zh-TW" i="1" dirty="0"/>
              <a:t>v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C00000"/>
                </a:solidFill>
              </a:rPr>
              <a:t>DFS</a:t>
            </a:r>
            <a:r>
              <a:rPr lang="en-US" altLang="zh-TW" dirty="0"/>
              <a:t> traverses all the reachable nodes through some certain edge </a:t>
            </a:r>
            <a:r>
              <a:rPr lang="en-US" altLang="zh-TW" i="1" dirty="0"/>
              <a:t>e</a:t>
            </a:r>
            <a:r>
              <a:rPr lang="en-US" altLang="zh-TW" dirty="0"/>
              <a:t> before going back to </a:t>
            </a:r>
            <a:r>
              <a:rPr lang="en-US" altLang="zh-TW" i="1" dirty="0"/>
              <a:t>v</a:t>
            </a:r>
            <a:r>
              <a:rPr lang="en-US" altLang="zh-TW" dirty="0"/>
              <a:t> through </a:t>
            </a:r>
            <a:r>
              <a:rPr lang="en-US" altLang="zh-TW" i="1" dirty="0"/>
              <a:t>e</a:t>
            </a:r>
          </a:p>
          <a:p>
            <a:endParaRPr lang="en-US" altLang="zh-TW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71B7279-66E4-A14C-906E-745E679786D2}"/>
              </a:ext>
            </a:extLst>
          </p:cNvPr>
          <p:cNvGrpSpPr/>
          <p:nvPr/>
        </p:nvGrpSpPr>
        <p:grpSpPr>
          <a:xfrm>
            <a:off x="402088" y="3198748"/>
            <a:ext cx="3162300" cy="3090863"/>
            <a:chOff x="2951163" y="0"/>
            <a:chExt cx="3162300" cy="3090863"/>
          </a:xfrm>
        </p:grpSpPr>
        <p:sp>
          <p:nvSpPr>
            <p:cNvPr id="11" name="Line 1049">
              <a:extLst>
                <a:ext uri="{FF2B5EF4-FFF2-40B4-BE49-F238E27FC236}">
                  <a16:creationId xmlns:a16="http://schemas.microsoft.com/office/drawing/2014/main" id="{43D73E4E-6ED0-C94C-9772-82D54446BC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9251"/>
              <a:ext cx="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1050">
              <a:extLst>
                <a:ext uri="{FF2B5EF4-FFF2-40B4-BE49-F238E27FC236}">
                  <a16:creationId xmlns:a16="http://schemas.microsoft.com/office/drawing/2014/main" id="{6C2A27B0-AC59-E248-A464-9276E88283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4999" y="1409699"/>
              <a:ext cx="336705" cy="563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Line 1051">
              <a:extLst>
                <a:ext uri="{FF2B5EF4-FFF2-40B4-BE49-F238E27FC236}">
                  <a16:creationId xmlns:a16="http://schemas.microsoft.com/office/drawing/2014/main" id="{04C6EB9F-82AE-B64A-A1BD-02B552C3C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000" y="197326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052">
              <a:extLst>
                <a:ext uri="{FF2B5EF4-FFF2-40B4-BE49-F238E27FC236}">
                  <a16:creationId xmlns:a16="http://schemas.microsoft.com/office/drawing/2014/main" id="{6DA16083-DEEB-4140-A1A1-F50A24F3AE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8875" y="2135187"/>
              <a:ext cx="319801" cy="738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053">
              <a:extLst>
                <a:ext uri="{FF2B5EF4-FFF2-40B4-BE49-F238E27FC236}">
                  <a16:creationId xmlns:a16="http://schemas.microsoft.com/office/drawing/2014/main" id="{7CF1D112-917E-AC48-A294-2C04E0B5C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4" y="1924050"/>
              <a:ext cx="149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Line 1054">
              <a:extLst>
                <a:ext uri="{FF2B5EF4-FFF2-40B4-BE49-F238E27FC236}">
                  <a16:creationId xmlns:a16="http://schemas.microsoft.com/office/drawing/2014/main" id="{9DE970B1-1078-B947-AEE0-E2FADF4AF7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635" y="2124075"/>
              <a:ext cx="404078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055">
              <a:extLst>
                <a:ext uri="{FF2B5EF4-FFF2-40B4-BE49-F238E27FC236}">
                  <a16:creationId xmlns:a16="http://schemas.microsoft.com/office/drawing/2014/main" id="{76663868-A0E1-CF40-913E-E47244A2D8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7313" y="1374775"/>
              <a:ext cx="0" cy="1373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056">
              <a:extLst>
                <a:ext uri="{FF2B5EF4-FFF2-40B4-BE49-F238E27FC236}">
                  <a16:creationId xmlns:a16="http://schemas.microsoft.com/office/drawing/2014/main" id="{6750B4E1-7558-4045-83EF-85B731CA37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0663" y="300038"/>
              <a:ext cx="538162" cy="639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1057">
              <a:extLst>
                <a:ext uri="{FF2B5EF4-FFF2-40B4-BE49-F238E27FC236}">
                  <a16:creationId xmlns:a16="http://schemas.microsoft.com/office/drawing/2014/main" id="{8B86F9B6-F27E-BB4D-BDA5-3D912C320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10001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Oval 1059">
              <a:extLst>
                <a:ext uri="{FF2B5EF4-FFF2-40B4-BE49-F238E27FC236}">
                  <a16:creationId xmlns:a16="http://schemas.microsoft.com/office/drawing/2014/main" id="{5418CBBB-1F97-1541-8338-15569F8D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174942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Oval 1060">
              <a:extLst>
                <a:ext uri="{FF2B5EF4-FFF2-40B4-BE49-F238E27FC236}">
                  <a16:creationId xmlns:a16="http://schemas.microsoft.com/office/drawing/2014/main" id="{B3881DF1-109C-CA4E-ADDF-43BA2AF8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8" y="261778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22" name="Oval 1063">
              <a:extLst>
                <a:ext uri="{FF2B5EF4-FFF2-40B4-BE49-F238E27FC236}">
                  <a16:creationId xmlns:a16="http://schemas.microsoft.com/office/drawing/2014/main" id="{5EE49168-F297-9142-93F8-3D5975254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61937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23" name="Oval 1064">
              <a:extLst>
                <a:ext uri="{FF2B5EF4-FFF2-40B4-BE49-F238E27FC236}">
                  <a16:creationId xmlns:a16="http://schemas.microsoft.com/office/drawing/2014/main" id="{11F69279-FB51-EE49-9AC4-28CE2BD0C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Oval 1065">
              <a:extLst>
                <a:ext uri="{FF2B5EF4-FFF2-40B4-BE49-F238E27FC236}">
                  <a16:creationId xmlns:a16="http://schemas.microsoft.com/office/drawing/2014/main" id="{6CB131AB-2D90-B84C-B667-46FED6316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Text Box 1067">
              <a:extLst>
                <a:ext uri="{FF2B5EF4-FFF2-40B4-BE49-F238E27FC236}">
                  <a16:creationId xmlns:a16="http://schemas.microsoft.com/office/drawing/2014/main" id="{DE31D5CA-FAA6-0948-8E5F-1347A26D7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75" y="95250"/>
              <a:ext cx="26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26" name="Text Box 1071">
              <a:extLst>
                <a:ext uri="{FF2B5EF4-FFF2-40B4-BE49-F238E27FC236}">
                  <a16:creationId xmlns:a16="http://schemas.microsoft.com/office/drawing/2014/main" id="{2A807B59-E619-A34C-9325-01767676A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038" y="3175"/>
              <a:ext cx="109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8        9</a:t>
              </a:r>
            </a:p>
          </p:txBody>
        </p:sp>
        <p:sp>
          <p:nvSpPr>
            <p:cNvPr id="27" name="Text Box 1074">
              <a:extLst>
                <a:ext uri="{FF2B5EF4-FFF2-40B4-BE49-F238E27FC236}">
                  <a16:creationId xmlns:a16="http://schemas.microsoft.com/office/drawing/2014/main" id="{C26805A4-5BF3-6741-8407-D0A8D43E8D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1175" y="1366838"/>
              <a:ext cx="2063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  2</a:t>
              </a:r>
            </a:p>
          </p:txBody>
        </p:sp>
        <p:sp>
          <p:nvSpPr>
            <p:cNvPr id="28" name="Text Box 1078">
              <a:extLst>
                <a:ext uri="{FF2B5EF4-FFF2-40B4-BE49-F238E27FC236}">
                  <a16:creationId xmlns:a16="http://schemas.microsoft.com/office/drawing/2014/main" id="{64427439-DBB9-3A4F-9C49-BE78B5C69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513" y="26336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  <a:endParaRPr lang="en-US" altLang="zh-TW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29" name="Line 1080">
              <a:extLst>
                <a:ext uri="{FF2B5EF4-FFF2-40B4-BE49-F238E27FC236}">
                  <a16:creationId xmlns:a16="http://schemas.microsoft.com/office/drawing/2014/main" id="{5709813F-B606-9548-95D4-B383F0DF8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075" y="1450975"/>
              <a:ext cx="230188" cy="265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Line 1081">
              <a:extLst>
                <a:ext uri="{FF2B5EF4-FFF2-40B4-BE49-F238E27FC236}">
                  <a16:creationId xmlns:a16="http://schemas.microsoft.com/office/drawing/2014/main" id="{558A2F24-E709-7242-B5F0-A0A84D7A3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1551" y="1366837"/>
              <a:ext cx="219948" cy="3317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Oval 1058">
              <a:extLst>
                <a:ext uri="{FF2B5EF4-FFF2-40B4-BE49-F238E27FC236}">
                  <a16:creationId xmlns:a16="http://schemas.microsoft.com/office/drawing/2014/main" id="{C0D77EC7-442C-C142-A1C8-AE29F8CBD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8" y="1023938"/>
              <a:ext cx="45402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32" name="Oval 1061">
              <a:extLst>
                <a:ext uri="{FF2B5EF4-FFF2-40B4-BE49-F238E27FC236}">
                  <a16:creationId xmlns:a16="http://schemas.microsoft.com/office/drawing/2014/main" id="{A9F0AAA9-1F3B-C746-94C8-8FC41018B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1698625"/>
              <a:ext cx="473075" cy="449263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  <a:endParaRPr lang="en-US" altLang="zh-TW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33" name="Oval 1062">
              <a:extLst>
                <a:ext uri="{FF2B5EF4-FFF2-40B4-BE49-F238E27FC236}">
                  <a16:creationId xmlns:a16="http://schemas.microsoft.com/office/drawing/2014/main" id="{7FF7BA18-618D-A548-A9B8-75EB33DB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0" y="1673225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34" name="Oval 1062">
              <a:extLst>
                <a:ext uri="{FF2B5EF4-FFF2-40B4-BE49-F238E27FC236}">
                  <a16:creationId xmlns:a16="http://schemas.microsoft.com/office/drawing/2014/main" id="{77A8E927-C00A-A14D-A1ED-5F8906F86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530" y="923926"/>
              <a:ext cx="473075" cy="450850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5" name="Line 1055">
              <a:extLst>
                <a:ext uri="{FF2B5EF4-FFF2-40B4-BE49-F238E27FC236}">
                  <a16:creationId xmlns:a16="http://schemas.microsoft.com/office/drawing/2014/main" id="{A187E319-AFF9-F349-B5FF-1809A6D8B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1264" y="449262"/>
              <a:ext cx="0" cy="4907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B60B255C-A2FD-3845-AE4F-F7989CB12CD5}"/>
              </a:ext>
            </a:extLst>
          </p:cNvPr>
          <p:cNvGrpSpPr/>
          <p:nvPr/>
        </p:nvGrpSpPr>
        <p:grpSpPr>
          <a:xfrm>
            <a:off x="4059193" y="3114675"/>
            <a:ext cx="4149725" cy="3459163"/>
            <a:chOff x="7144" y="1578190"/>
            <a:chExt cx="4149725" cy="3459163"/>
          </a:xfrm>
        </p:grpSpPr>
        <p:sp>
          <p:nvSpPr>
            <p:cNvPr id="37" name="Line 4">
              <a:extLst>
                <a:ext uri="{FF2B5EF4-FFF2-40B4-BE49-F238E27FC236}">
                  <a16:creationId xmlns:a16="http://schemas.microsoft.com/office/drawing/2014/main" id="{7D02CFE6-D262-774C-AE68-464911360F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0157" y="1927440"/>
              <a:ext cx="0" cy="874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8" name="Line 5">
              <a:extLst>
                <a:ext uri="{FF2B5EF4-FFF2-40B4-BE49-F238E27FC236}">
                  <a16:creationId xmlns:a16="http://schemas.microsoft.com/office/drawing/2014/main" id="{4C3A2F4B-C885-4649-8708-0D1EE423D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2482" y="2802153"/>
              <a:ext cx="447675" cy="749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E61B27D0-3F6C-2E43-8345-9DB88CA53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482" y="3551453"/>
              <a:ext cx="523875" cy="925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C91D3607-78A9-1948-870E-84E305243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6357" y="3476840"/>
              <a:ext cx="422275" cy="974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5BADCB3F-F959-0744-BD9D-3DA39220D8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4032" y="3502240"/>
              <a:ext cx="547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" name="Line 9">
              <a:extLst>
                <a:ext uri="{FF2B5EF4-FFF2-40B4-BE49-F238E27FC236}">
                  <a16:creationId xmlns:a16="http://schemas.microsoft.com/office/drawing/2014/main" id="{698A7780-20A4-3841-B0E8-C2FD7C359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6319" y="3502240"/>
              <a:ext cx="523875" cy="874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" name="Line 10">
              <a:extLst>
                <a:ext uri="{FF2B5EF4-FFF2-40B4-BE49-F238E27FC236}">
                  <a16:creationId xmlns:a16="http://schemas.microsoft.com/office/drawing/2014/main" id="{5F6B0FE4-E155-1843-8777-DA37CA5EFE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4794" y="1752815"/>
              <a:ext cx="0" cy="2573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" name="Line 11">
              <a:extLst>
                <a:ext uri="{FF2B5EF4-FFF2-40B4-BE49-F238E27FC236}">
                  <a16:creationId xmlns:a16="http://schemas.microsoft.com/office/drawing/2014/main" id="{CAB16212-7995-A54E-AF50-C0189D672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4794" y="1878228"/>
              <a:ext cx="671513" cy="798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" name="Oval 12">
              <a:extLst>
                <a:ext uri="{FF2B5EF4-FFF2-40B4-BE49-F238E27FC236}">
                  <a16:creationId xmlns:a16="http://schemas.microsoft.com/office/drawing/2014/main" id="{6F05C6A7-B7FF-464E-BE61-480E66F51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07" y="167820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Oval 13">
              <a:extLst>
                <a:ext uri="{FF2B5EF4-FFF2-40B4-BE49-F238E27FC236}">
                  <a16:creationId xmlns:a16="http://schemas.microsoft.com/office/drawing/2014/main" id="{E9BD5AD0-1913-0149-AF15-D4C4DB74E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369" y="2602128"/>
              <a:ext cx="454025" cy="450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CD706F0B-2555-2547-8307-F60687E56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644" y="332761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A24E7A2F-4D89-6D4C-8D0A-7813C9C70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719" y="4195978"/>
              <a:ext cx="454025" cy="468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FEA019B8-5D19-5348-810F-D7AD986E8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182" y="327681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B164C40E-9590-DF4C-9261-B3A56D765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482" y="3251415"/>
              <a:ext cx="473075" cy="450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D6C57B8A-293C-2D45-A730-39FB70278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557" y="4197565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248FF971-0217-B74F-BBEB-A6D21A193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557" y="157819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1F02800A-14A3-D44D-8DC4-8DBCF83DC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869" y="1578190"/>
              <a:ext cx="473075" cy="449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785FB492-EAE9-DE44-AD1E-04DF0AFD0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0957" y="2452903"/>
              <a:ext cx="473075" cy="4492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B9C506AC-1D96-F04D-8EED-491609387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69" y="1673440"/>
              <a:ext cx="869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4    0</a:t>
              </a:r>
            </a:p>
          </p:txBody>
        </p:sp>
        <p:sp>
          <p:nvSpPr>
            <p:cNvPr id="56" name="Text Box 28">
              <a:extLst>
                <a:ext uri="{FF2B5EF4-FFF2-40B4-BE49-F238E27FC236}">
                  <a16:creationId xmlns:a16="http://schemas.microsoft.com/office/drawing/2014/main" id="{EFDC08F0-77CC-8949-8191-E9EE1F560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69" y="260689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57" name="Text Box 30">
              <a:extLst>
                <a:ext uri="{FF2B5EF4-FFF2-40B4-BE49-F238E27FC236}">
                  <a16:creationId xmlns:a16="http://schemas.microsoft.com/office/drawing/2014/main" id="{3FCEE855-A810-AB4D-8FD7-BC283865C4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7169" y="2900578"/>
              <a:ext cx="102235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0      5</a:t>
              </a:r>
            </a:p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3      5</a:t>
              </a:r>
            </a:p>
          </p:txBody>
        </p:sp>
        <p:sp>
          <p:nvSpPr>
            <p:cNvPr id="58" name="Text Box 32">
              <a:extLst>
                <a:ext uri="{FF2B5EF4-FFF2-40B4-BE49-F238E27FC236}">
                  <a16:creationId xmlns:a16="http://schemas.microsoft.com/office/drawing/2014/main" id="{4F95E6D1-54EE-EC43-A712-7C37F386C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5219" y="4215028"/>
              <a:ext cx="186055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4                  6</a:t>
              </a:r>
            </a:p>
            <a:p>
              <a:pPr algn="l"/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1                  6</a:t>
              </a:r>
            </a:p>
          </p:txBody>
        </p:sp>
        <p:sp>
          <p:nvSpPr>
            <p:cNvPr id="59" name="Text Box 33">
              <a:extLst>
                <a:ext uri="{FF2B5EF4-FFF2-40B4-BE49-F238E27FC236}">
                  <a16:creationId xmlns:a16="http://schemas.microsoft.com/office/drawing/2014/main" id="{8359442C-9CA9-CE4E-9340-AD4A99E18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0119" y="1597240"/>
              <a:ext cx="1936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9   8        9   8 </a:t>
              </a:r>
            </a:p>
          </p:txBody>
        </p:sp>
        <p:sp>
          <p:nvSpPr>
            <p:cNvPr id="60" name="Text Box 35">
              <a:extLst>
                <a:ext uri="{FF2B5EF4-FFF2-40B4-BE49-F238E27FC236}">
                  <a16:creationId xmlns:a16="http://schemas.microsoft.com/office/drawing/2014/main" id="{4088E8AC-A4F4-D24C-8001-A47849F42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4919" y="2454490"/>
              <a:ext cx="793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7  7</a:t>
              </a:r>
            </a:p>
          </p:txBody>
        </p:sp>
        <p:sp>
          <p:nvSpPr>
            <p:cNvPr id="61" name="Text Box 29">
              <a:extLst>
                <a:ext uri="{FF2B5EF4-FFF2-40B4-BE49-F238E27FC236}">
                  <a16:creationId xmlns:a16="http://schemas.microsoft.com/office/drawing/2014/main" id="{248CB1B2-55FC-FF46-A319-0B6C1FA8B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4" y="3311740"/>
              <a:ext cx="946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2    2</a:t>
              </a:r>
            </a:p>
          </p:txBody>
        </p:sp>
        <p:sp>
          <p:nvSpPr>
            <p:cNvPr id="62" name="Oval 86">
              <a:extLst>
                <a:ext uri="{FF2B5EF4-FFF2-40B4-BE49-F238E27FC236}">
                  <a16:creationId xmlns:a16="http://schemas.microsoft.com/office/drawing/2014/main" id="{FA3C1745-2717-624C-8967-7F28D01F9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944" y="3276815"/>
              <a:ext cx="476250" cy="439738"/>
            </a:xfrm>
            <a:prstGeom prst="ellipse">
              <a:avLst/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4FC3C5EA-25CC-054C-A749-C9FC13776770}"/>
              </a:ext>
            </a:extLst>
          </p:cNvPr>
          <p:cNvSpPr txBox="1"/>
          <p:nvPr/>
        </p:nvSpPr>
        <p:spPr>
          <a:xfrm>
            <a:off x="1271607" y="6196975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dirty="0">
                <a:solidFill>
                  <a:srgbClr val="C00000"/>
                </a:solidFill>
              </a:rPr>
              <a:t>Depth first number (</a:t>
            </a:r>
            <a:r>
              <a:rPr kumimoji="1" lang="en-US" altLang="zh-TW" i="1" dirty="0" err="1">
                <a:solidFill>
                  <a:srgbClr val="C00000"/>
                </a:solidFill>
              </a:rPr>
              <a:t>dfn</a:t>
            </a:r>
            <a:r>
              <a:rPr kumimoji="1" lang="en-US" altLang="zh-TW" dirty="0">
                <a:solidFill>
                  <a:srgbClr val="C00000"/>
                </a:solidFill>
              </a:rPr>
              <a:t>):</a:t>
            </a:r>
            <a:br>
              <a:rPr kumimoji="1" lang="en-US" altLang="zh-TW" dirty="0">
                <a:solidFill>
                  <a:schemeClr val="tx1"/>
                </a:solidFill>
              </a:rPr>
            </a:br>
            <a:r>
              <a:rPr kumimoji="1" lang="en-US" altLang="zh-TW" dirty="0">
                <a:solidFill>
                  <a:schemeClr val="tx1"/>
                </a:solidFill>
              </a:rPr>
              <a:t>The sequence where the vertices are visited during the depth first search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79D5EDBA-F870-1F47-A1C2-E6BE904C2015}"/>
              </a:ext>
            </a:extLst>
          </p:cNvPr>
          <p:cNvSpPr/>
          <p:nvPr/>
        </p:nvSpPr>
        <p:spPr bwMode="auto">
          <a:xfrm>
            <a:off x="3262891" y="5347472"/>
            <a:ext cx="1149178" cy="864973"/>
          </a:xfrm>
          <a:custGeom>
            <a:avLst/>
            <a:gdLst>
              <a:gd name="connsiteX0" fmla="*/ 0 w 1149178"/>
              <a:gd name="connsiteY0" fmla="*/ 864973 h 864973"/>
              <a:gd name="connsiteX1" fmla="*/ 321276 w 1149178"/>
              <a:gd name="connsiteY1" fmla="*/ 358346 h 864973"/>
              <a:gd name="connsiteX2" fmla="*/ 914400 w 1149178"/>
              <a:gd name="connsiteY2" fmla="*/ 247135 h 864973"/>
              <a:gd name="connsiteX3" fmla="*/ 1149178 w 1149178"/>
              <a:gd name="connsiteY3" fmla="*/ 0 h 86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178" h="864973">
                <a:moveTo>
                  <a:pt x="0" y="864973"/>
                </a:moveTo>
                <a:cubicBezTo>
                  <a:pt x="84438" y="663146"/>
                  <a:pt x="168876" y="461319"/>
                  <a:pt x="321276" y="358346"/>
                </a:cubicBezTo>
                <a:cubicBezTo>
                  <a:pt x="473676" y="255373"/>
                  <a:pt x="776416" y="306859"/>
                  <a:pt x="914400" y="247135"/>
                </a:cubicBezTo>
                <a:cubicBezTo>
                  <a:pt x="1052384" y="187411"/>
                  <a:pt x="1100781" y="93705"/>
                  <a:pt x="1149178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350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a node is an articulation point</a:t>
            </a:r>
          </a:p>
          <a:p>
            <a:pPr lvl="1"/>
            <a:r>
              <a:rPr lang="en-US" altLang="zh-TW" dirty="0"/>
              <a:t>The root of a DFS spanning tree is an articulation point </a:t>
            </a:r>
            <a:r>
              <a:rPr lang="en-US" altLang="zh-TW" i="1" dirty="0" err="1"/>
              <a:t>iff</a:t>
            </a:r>
            <a:r>
              <a:rPr lang="en-US" altLang="zh-TW" dirty="0"/>
              <a:t> it has at least two children</a:t>
            </a: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17A95D6E-F14C-BA41-BE58-144D2F93BA1B}"/>
              </a:ext>
            </a:extLst>
          </p:cNvPr>
          <p:cNvGrpSpPr/>
          <p:nvPr/>
        </p:nvGrpSpPr>
        <p:grpSpPr>
          <a:xfrm>
            <a:off x="2348100" y="2637351"/>
            <a:ext cx="4136231" cy="4019550"/>
            <a:chOff x="4890294" y="914400"/>
            <a:chExt cx="4136231" cy="4019550"/>
          </a:xfrm>
        </p:grpSpPr>
        <p:sp>
          <p:nvSpPr>
            <p:cNvPr id="65" name="Text Box 76">
              <a:extLst>
                <a:ext uri="{FF2B5EF4-FFF2-40B4-BE49-F238E27FC236}">
                  <a16:creationId xmlns:a16="http://schemas.microsoft.com/office/drawing/2014/main" id="{5D72D7D9-F980-D444-966D-4625A619B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5975" y="4057650"/>
              <a:ext cx="1860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8          9      </a:t>
              </a:r>
            </a:p>
          </p:txBody>
        </p:sp>
        <p:sp>
          <p:nvSpPr>
            <p:cNvPr id="66" name="Line 82">
              <a:extLst>
                <a:ext uri="{FF2B5EF4-FFF2-40B4-BE49-F238E27FC236}">
                  <a16:creationId xmlns:a16="http://schemas.microsoft.com/office/drawing/2014/main" id="{C8B84EDE-2FB3-A247-B27F-74D65F9AE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5250" y="3086100"/>
              <a:ext cx="685800" cy="8001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81">
              <a:extLst>
                <a:ext uri="{FF2B5EF4-FFF2-40B4-BE49-F238E27FC236}">
                  <a16:creationId xmlns:a16="http://schemas.microsoft.com/office/drawing/2014/main" id="{C43DBB5E-0122-5247-ABE1-055DB174D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381250"/>
              <a:ext cx="647700" cy="685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Line 56">
              <a:extLst>
                <a:ext uri="{FF2B5EF4-FFF2-40B4-BE49-F238E27FC236}">
                  <a16:creationId xmlns:a16="http://schemas.microsoft.com/office/drawing/2014/main" id="{5FE57A7A-BE3F-7F49-9A3E-80C7DCDF61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1543050"/>
              <a:ext cx="18478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9" name="Line 38">
              <a:extLst>
                <a:ext uri="{FF2B5EF4-FFF2-40B4-BE49-F238E27FC236}">
                  <a16:creationId xmlns:a16="http://schemas.microsoft.com/office/drawing/2014/main" id="{A5C1D515-C300-0B46-8E6C-724E62FFA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9825"/>
              <a:ext cx="0" cy="2409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Line 39">
              <a:extLst>
                <a:ext uri="{FF2B5EF4-FFF2-40B4-BE49-F238E27FC236}">
                  <a16:creationId xmlns:a16="http://schemas.microsoft.com/office/drawing/2014/main" id="{F787B8E1-C1E0-4143-9DAC-775D1E951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2438400"/>
              <a:ext cx="0" cy="2325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Line 41">
              <a:extLst>
                <a:ext uri="{FF2B5EF4-FFF2-40B4-BE49-F238E27FC236}">
                  <a16:creationId xmlns:a16="http://schemas.microsoft.com/office/drawing/2014/main" id="{FA4EA631-590A-D143-8F6C-FCA1DDDE2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3895725"/>
              <a:ext cx="887412" cy="839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" name="Line 43">
              <a:extLst>
                <a:ext uri="{FF2B5EF4-FFF2-40B4-BE49-F238E27FC236}">
                  <a16:creationId xmlns:a16="http://schemas.microsoft.com/office/drawing/2014/main" id="{FF73BBBB-8D32-A84A-9A92-9662872CE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0300"/>
              <a:ext cx="19431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Oval 44">
              <a:extLst>
                <a:ext uri="{FF2B5EF4-FFF2-40B4-BE49-F238E27FC236}">
                  <a16:creationId xmlns:a16="http://schemas.microsoft.com/office/drawing/2014/main" id="{221B9D18-A7AC-B94D-B467-87605D419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6050" y="1352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4" name="Oval 45">
              <a:extLst>
                <a:ext uri="{FF2B5EF4-FFF2-40B4-BE49-F238E27FC236}">
                  <a16:creationId xmlns:a16="http://schemas.microsoft.com/office/drawing/2014/main" id="{F237A792-049F-FB4B-AD2D-2C507DB2F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2171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5" name="Oval 46">
              <a:extLst>
                <a:ext uri="{FF2B5EF4-FFF2-40B4-BE49-F238E27FC236}">
                  <a16:creationId xmlns:a16="http://schemas.microsoft.com/office/drawing/2014/main" id="{6ECB3296-15EB-A047-88C2-0CA15829B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21907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6" name="Oval 47">
              <a:extLst>
                <a:ext uri="{FF2B5EF4-FFF2-40B4-BE49-F238E27FC236}">
                  <a16:creationId xmlns:a16="http://schemas.microsoft.com/office/drawing/2014/main" id="{CD00BC1D-1437-3A44-88F2-8C9E02A60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6195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7" name="Oval 48">
              <a:extLst>
                <a:ext uri="{FF2B5EF4-FFF2-40B4-BE49-F238E27FC236}">
                  <a16:creationId xmlns:a16="http://schemas.microsoft.com/office/drawing/2014/main" id="{0B7EE595-6508-B54B-9BFA-C0EC8461D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895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" name="Oval 49">
              <a:extLst>
                <a:ext uri="{FF2B5EF4-FFF2-40B4-BE49-F238E27FC236}">
                  <a16:creationId xmlns:a16="http://schemas.microsoft.com/office/drawing/2014/main" id="{A930E220-AEC3-EE43-8030-D731EF83A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79" name="Oval 50">
              <a:extLst>
                <a:ext uri="{FF2B5EF4-FFF2-40B4-BE49-F238E27FC236}">
                  <a16:creationId xmlns:a16="http://schemas.microsoft.com/office/drawing/2014/main" id="{ABF2FDBC-AC6F-C740-8BE2-5F18003B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105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0" name="Oval 51">
              <a:extLst>
                <a:ext uri="{FF2B5EF4-FFF2-40B4-BE49-F238E27FC236}">
                  <a16:creationId xmlns:a16="http://schemas.microsoft.com/office/drawing/2014/main" id="{7D6A49CF-7838-2342-9408-92ABC2467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9146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1" name="Oval 53">
              <a:extLst>
                <a:ext uri="{FF2B5EF4-FFF2-40B4-BE49-F238E27FC236}">
                  <a16:creationId xmlns:a16="http://schemas.microsoft.com/office/drawing/2014/main" id="{62316D0A-E74E-D743-91FB-44F4652F7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57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8CF16777-E0A0-4A4F-96A6-CBB71A36A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3905250"/>
              <a:ext cx="8763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" name="Oval 62">
              <a:extLst>
                <a:ext uri="{FF2B5EF4-FFF2-40B4-BE49-F238E27FC236}">
                  <a16:creationId xmlns:a16="http://schemas.microsoft.com/office/drawing/2014/main" id="{88E35AD1-8AE6-124D-BDE0-CD5B058D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3657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4" name="Text Box 74">
              <a:extLst>
                <a:ext uri="{FF2B5EF4-FFF2-40B4-BE49-F238E27FC236}">
                  <a16:creationId xmlns:a16="http://schemas.microsoft.com/office/drawing/2014/main" id="{80539103-E66B-3945-9B49-546CA732E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5425" y="9144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5" name="Text Box 75">
              <a:extLst>
                <a:ext uri="{FF2B5EF4-FFF2-40B4-BE49-F238E27FC236}">
                  <a16:creationId xmlns:a16="http://schemas.microsoft.com/office/drawing/2014/main" id="{0FB0D5B9-64D2-2C41-9069-98FF1A026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7875" y="2882900"/>
              <a:ext cx="41275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6" name="Text Box 77">
              <a:extLst>
                <a:ext uri="{FF2B5EF4-FFF2-40B4-BE49-F238E27FC236}">
                  <a16:creationId xmlns:a16="http://schemas.microsoft.com/office/drawing/2014/main" id="{8701FD0B-349B-1248-9054-FE68CBCB3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3425" y="1752600"/>
              <a:ext cx="2051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1                    5</a:t>
              </a:r>
            </a:p>
          </p:txBody>
        </p:sp>
        <p:sp>
          <p:nvSpPr>
            <p:cNvPr id="87" name="Text Box 78">
              <a:extLst>
                <a:ext uri="{FF2B5EF4-FFF2-40B4-BE49-F238E27FC236}">
                  <a16:creationId xmlns:a16="http://schemas.microsoft.com/office/drawing/2014/main" id="{66AFFCA7-11F9-C547-8272-31CCA35E1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3825" y="3013075"/>
              <a:ext cx="374650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8" name="Text Box 79">
              <a:extLst>
                <a:ext uri="{FF2B5EF4-FFF2-40B4-BE49-F238E27FC236}">
                  <a16:creationId xmlns:a16="http://schemas.microsoft.com/office/drawing/2014/main" id="{A26827E6-3FEF-DF4E-AA63-A22DE698E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1525" y="3295650"/>
              <a:ext cx="279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73F73E6E-35AD-B049-A894-C0E4C4DC82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5188" y="1833563"/>
              <a:ext cx="652462" cy="423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2997BED0-FE9F-7746-A172-94D251589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7688" y="1816100"/>
              <a:ext cx="687387" cy="44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" name="Line 54">
              <a:extLst>
                <a:ext uri="{FF2B5EF4-FFF2-40B4-BE49-F238E27FC236}">
                  <a16:creationId xmlns:a16="http://schemas.microsoft.com/office/drawing/2014/main" id="{FB26DD50-0480-614E-9D8E-D9EE7E22E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294" y="1570124"/>
              <a:ext cx="0" cy="23622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43970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Every non-tree edge (</a:t>
            </a:r>
            <a:r>
              <a:rPr lang="en-US" altLang="zh-TW" i="1" dirty="0"/>
              <a:t>u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en-US" altLang="zh-TW" dirty="0"/>
              <a:t>) is a </a:t>
            </a:r>
            <a:r>
              <a:rPr lang="en-US" altLang="zh-TW" dirty="0">
                <a:solidFill>
                  <a:srgbClr val="C00000"/>
                </a:solidFill>
              </a:rPr>
              <a:t>back edge</a:t>
            </a:r>
          </a:p>
          <a:p>
            <a:pPr lvl="1"/>
            <a:r>
              <a:rPr lang="en-US" altLang="zh-TW" dirty="0"/>
              <a:t>Either </a:t>
            </a:r>
            <a:r>
              <a:rPr lang="en-US" altLang="zh-TW" i="1" dirty="0"/>
              <a:t>u</a:t>
            </a:r>
            <a:r>
              <a:rPr lang="en-US" altLang="zh-TW" dirty="0"/>
              <a:t> is an ancestor of </a:t>
            </a:r>
            <a:r>
              <a:rPr lang="en-US" altLang="zh-TW" i="1" dirty="0"/>
              <a:t>v</a:t>
            </a:r>
            <a:r>
              <a:rPr lang="en-US" altLang="zh-TW" dirty="0"/>
              <a:t> or </a:t>
            </a:r>
            <a:r>
              <a:rPr lang="en-US" altLang="zh-TW" i="1" dirty="0"/>
              <a:t>v</a:t>
            </a:r>
            <a:r>
              <a:rPr lang="en-US" altLang="zh-TW" dirty="0"/>
              <a:t> is an ancestor of </a:t>
            </a:r>
            <a:r>
              <a:rPr lang="en-US" altLang="zh-TW" i="1" dirty="0"/>
              <a:t>u</a:t>
            </a:r>
            <a:r>
              <a:rPr lang="en-US" altLang="zh-TW" dirty="0"/>
              <a:t> on the DFS spanning tree</a:t>
            </a:r>
          </a:p>
          <a:p>
            <a:r>
              <a:rPr lang="en-US" altLang="zh-TW" dirty="0"/>
              <a:t>Why? </a:t>
            </a: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17A95D6E-F14C-BA41-BE58-144D2F93BA1B}"/>
              </a:ext>
            </a:extLst>
          </p:cNvPr>
          <p:cNvGrpSpPr/>
          <p:nvPr/>
        </p:nvGrpSpPr>
        <p:grpSpPr>
          <a:xfrm>
            <a:off x="2348100" y="2637351"/>
            <a:ext cx="5163344" cy="4019550"/>
            <a:chOff x="4890294" y="914400"/>
            <a:chExt cx="5163344" cy="4019550"/>
          </a:xfrm>
        </p:grpSpPr>
        <p:sp>
          <p:nvSpPr>
            <p:cNvPr id="65" name="Text Box 76">
              <a:extLst>
                <a:ext uri="{FF2B5EF4-FFF2-40B4-BE49-F238E27FC236}">
                  <a16:creationId xmlns:a16="http://schemas.microsoft.com/office/drawing/2014/main" id="{5D72D7D9-F980-D444-966D-4625A619B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5975" y="4057650"/>
              <a:ext cx="1860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8          9      </a:t>
              </a:r>
            </a:p>
          </p:txBody>
        </p:sp>
        <p:sp>
          <p:nvSpPr>
            <p:cNvPr id="66" name="Line 82">
              <a:extLst>
                <a:ext uri="{FF2B5EF4-FFF2-40B4-BE49-F238E27FC236}">
                  <a16:creationId xmlns:a16="http://schemas.microsoft.com/office/drawing/2014/main" id="{C8B84EDE-2FB3-A247-B27F-74D65F9AE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5250" y="3086100"/>
              <a:ext cx="685800" cy="8001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81">
              <a:extLst>
                <a:ext uri="{FF2B5EF4-FFF2-40B4-BE49-F238E27FC236}">
                  <a16:creationId xmlns:a16="http://schemas.microsoft.com/office/drawing/2014/main" id="{C43DBB5E-0122-5247-ABE1-055DB174D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381250"/>
              <a:ext cx="647700" cy="685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Line 56">
              <a:extLst>
                <a:ext uri="{FF2B5EF4-FFF2-40B4-BE49-F238E27FC236}">
                  <a16:creationId xmlns:a16="http://schemas.microsoft.com/office/drawing/2014/main" id="{5FE57A7A-BE3F-7F49-9A3E-80C7DCDF61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1543050"/>
              <a:ext cx="18478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9" name="Line 38">
              <a:extLst>
                <a:ext uri="{FF2B5EF4-FFF2-40B4-BE49-F238E27FC236}">
                  <a16:creationId xmlns:a16="http://schemas.microsoft.com/office/drawing/2014/main" id="{A5C1D515-C300-0B46-8E6C-724E62FFA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9825"/>
              <a:ext cx="0" cy="2409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Line 39">
              <a:extLst>
                <a:ext uri="{FF2B5EF4-FFF2-40B4-BE49-F238E27FC236}">
                  <a16:creationId xmlns:a16="http://schemas.microsoft.com/office/drawing/2014/main" id="{F787B8E1-C1E0-4143-9DAC-775D1E951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2438400"/>
              <a:ext cx="0" cy="2325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Line 41">
              <a:extLst>
                <a:ext uri="{FF2B5EF4-FFF2-40B4-BE49-F238E27FC236}">
                  <a16:creationId xmlns:a16="http://schemas.microsoft.com/office/drawing/2014/main" id="{FA4EA631-590A-D143-8F6C-FCA1DDDE2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3895725"/>
              <a:ext cx="887412" cy="839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" name="Line 43">
              <a:extLst>
                <a:ext uri="{FF2B5EF4-FFF2-40B4-BE49-F238E27FC236}">
                  <a16:creationId xmlns:a16="http://schemas.microsoft.com/office/drawing/2014/main" id="{FF73BBBB-8D32-A84A-9A92-9662872CE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0300"/>
              <a:ext cx="19431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Oval 44">
              <a:extLst>
                <a:ext uri="{FF2B5EF4-FFF2-40B4-BE49-F238E27FC236}">
                  <a16:creationId xmlns:a16="http://schemas.microsoft.com/office/drawing/2014/main" id="{221B9D18-A7AC-B94D-B467-87605D419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6050" y="1352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4" name="Oval 45">
              <a:extLst>
                <a:ext uri="{FF2B5EF4-FFF2-40B4-BE49-F238E27FC236}">
                  <a16:creationId xmlns:a16="http://schemas.microsoft.com/office/drawing/2014/main" id="{F237A792-049F-FB4B-AD2D-2C507DB2F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2171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5" name="Oval 46">
              <a:extLst>
                <a:ext uri="{FF2B5EF4-FFF2-40B4-BE49-F238E27FC236}">
                  <a16:creationId xmlns:a16="http://schemas.microsoft.com/office/drawing/2014/main" id="{6ECB3296-15EB-A047-88C2-0CA15829B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21907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6" name="Oval 47">
              <a:extLst>
                <a:ext uri="{FF2B5EF4-FFF2-40B4-BE49-F238E27FC236}">
                  <a16:creationId xmlns:a16="http://schemas.microsoft.com/office/drawing/2014/main" id="{CD00BC1D-1437-3A44-88F2-8C9E02A60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6195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7" name="Oval 48">
              <a:extLst>
                <a:ext uri="{FF2B5EF4-FFF2-40B4-BE49-F238E27FC236}">
                  <a16:creationId xmlns:a16="http://schemas.microsoft.com/office/drawing/2014/main" id="{0B7EE595-6508-B54B-9BFA-C0EC8461D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895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" name="Oval 49">
              <a:extLst>
                <a:ext uri="{FF2B5EF4-FFF2-40B4-BE49-F238E27FC236}">
                  <a16:creationId xmlns:a16="http://schemas.microsoft.com/office/drawing/2014/main" id="{A930E220-AEC3-EE43-8030-D731EF83A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79" name="Oval 50">
              <a:extLst>
                <a:ext uri="{FF2B5EF4-FFF2-40B4-BE49-F238E27FC236}">
                  <a16:creationId xmlns:a16="http://schemas.microsoft.com/office/drawing/2014/main" id="{ABF2FDBC-AC6F-C740-8BE2-5F18003B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105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0" name="Oval 51">
              <a:extLst>
                <a:ext uri="{FF2B5EF4-FFF2-40B4-BE49-F238E27FC236}">
                  <a16:creationId xmlns:a16="http://schemas.microsoft.com/office/drawing/2014/main" id="{7D6A49CF-7838-2342-9408-92ABC2467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9146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1" name="Oval 53">
              <a:extLst>
                <a:ext uri="{FF2B5EF4-FFF2-40B4-BE49-F238E27FC236}">
                  <a16:creationId xmlns:a16="http://schemas.microsoft.com/office/drawing/2014/main" id="{62316D0A-E74E-D743-91FB-44F4652F7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57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8CF16777-E0A0-4A4F-96A6-CBB71A36A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3905250"/>
              <a:ext cx="8763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" name="Oval 62">
              <a:extLst>
                <a:ext uri="{FF2B5EF4-FFF2-40B4-BE49-F238E27FC236}">
                  <a16:creationId xmlns:a16="http://schemas.microsoft.com/office/drawing/2014/main" id="{88E35AD1-8AE6-124D-BDE0-CD5B058D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3657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4" name="Text Box 74">
              <a:extLst>
                <a:ext uri="{FF2B5EF4-FFF2-40B4-BE49-F238E27FC236}">
                  <a16:creationId xmlns:a16="http://schemas.microsoft.com/office/drawing/2014/main" id="{80539103-E66B-3945-9B49-546CA732E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5425" y="9144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5" name="Text Box 75">
              <a:extLst>
                <a:ext uri="{FF2B5EF4-FFF2-40B4-BE49-F238E27FC236}">
                  <a16:creationId xmlns:a16="http://schemas.microsoft.com/office/drawing/2014/main" id="{0FB0D5B9-64D2-2C41-9069-98FF1A026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7875" y="2882900"/>
              <a:ext cx="41275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6" name="Text Box 77">
              <a:extLst>
                <a:ext uri="{FF2B5EF4-FFF2-40B4-BE49-F238E27FC236}">
                  <a16:creationId xmlns:a16="http://schemas.microsoft.com/office/drawing/2014/main" id="{8701FD0B-349B-1248-9054-FE68CBCB3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3425" y="1752600"/>
              <a:ext cx="2051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1                    5</a:t>
              </a:r>
            </a:p>
          </p:txBody>
        </p:sp>
        <p:sp>
          <p:nvSpPr>
            <p:cNvPr id="87" name="Text Box 78">
              <a:extLst>
                <a:ext uri="{FF2B5EF4-FFF2-40B4-BE49-F238E27FC236}">
                  <a16:creationId xmlns:a16="http://schemas.microsoft.com/office/drawing/2014/main" id="{66AFFCA7-11F9-C547-8272-31CCA35E1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3825" y="3013075"/>
              <a:ext cx="374650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8" name="Text Box 79">
              <a:extLst>
                <a:ext uri="{FF2B5EF4-FFF2-40B4-BE49-F238E27FC236}">
                  <a16:creationId xmlns:a16="http://schemas.microsoft.com/office/drawing/2014/main" id="{A26827E6-3FEF-DF4E-AA63-A22DE698E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1525" y="3295650"/>
              <a:ext cx="279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73F73E6E-35AD-B049-A894-C0E4C4DC82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5188" y="1833563"/>
              <a:ext cx="652462" cy="423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2997BED0-FE9F-7746-A172-94D251589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7688" y="1816100"/>
              <a:ext cx="687387" cy="44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" name="Line 54">
              <a:extLst>
                <a:ext uri="{FF2B5EF4-FFF2-40B4-BE49-F238E27FC236}">
                  <a16:creationId xmlns:a16="http://schemas.microsoft.com/office/drawing/2014/main" id="{FB26DD50-0480-614E-9D8E-D9EE7E22E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294" y="1570124"/>
              <a:ext cx="0" cy="23622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87579235-A895-244D-953E-C8EA54CF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738" y="2163847"/>
              <a:ext cx="161290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nontree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edge</a:t>
              </a:r>
            </a:p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(back edge)</a:t>
              </a:r>
            </a:p>
          </p:txBody>
        </p:sp>
      </p:grpSp>
      <p:sp>
        <p:nvSpPr>
          <p:cNvPr id="94" name="Rectangle 89">
            <a:extLst>
              <a:ext uri="{FF2B5EF4-FFF2-40B4-BE49-F238E27FC236}">
                <a16:creationId xmlns:a16="http://schemas.microsoft.com/office/drawing/2014/main" id="{E04861A4-D3A4-3F43-AF8E-EAD6D497D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79" y="4150238"/>
            <a:ext cx="1612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nontree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edge</a:t>
            </a:r>
          </a:p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(back edge)</a:t>
            </a:r>
          </a:p>
        </p:txBody>
      </p:sp>
    </p:spTree>
    <p:extLst>
      <p:ext uri="{BB962C8B-B14F-4D97-AF65-F5344CB8AC3E}">
        <p14:creationId xmlns:p14="http://schemas.microsoft.com/office/powerpoint/2010/main" val="32652345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391138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All the non-tree edges are </a:t>
            </a:r>
            <a:r>
              <a:rPr lang="en-US" altLang="zh-TW" dirty="0">
                <a:solidFill>
                  <a:srgbClr val="C00000"/>
                </a:solidFill>
              </a:rPr>
              <a:t>back edges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No crossing edge </a:t>
            </a:r>
            <a:r>
              <a:rPr lang="en-US" altLang="zh-TW" dirty="0"/>
              <a:t>is possible since DFS traverses the entire connected component through an edge of a node</a:t>
            </a: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17A95D6E-F14C-BA41-BE58-144D2F93BA1B}"/>
              </a:ext>
            </a:extLst>
          </p:cNvPr>
          <p:cNvGrpSpPr/>
          <p:nvPr/>
        </p:nvGrpSpPr>
        <p:grpSpPr>
          <a:xfrm>
            <a:off x="2348100" y="2637351"/>
            <a:ext cx="5163344" cy="4019550"/>
            <a:chOff x="4890294" y="914400"/>
            <a:chExt cx="5163344" cy="4019550"/>
          </a:xfrm>
        </p:grpSpPr>
        <p:sp>
          <p:nvSpPr>
            <p:cNvPr id="65" name="Text Box 76">
              <a:extLst>
                <a:ext uri="{FF2B5EF4-FFF2-40B4-BE49-F238E27FC236}">
                  <a16:creationId xmlns:a16="http://schemas.microsoft.com/office/drawing/2014/main" id="{5D72D7D9-F980-D444-966D-4625A619B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5975" y="4057650"/>
              <a:ext cx="1860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  8          9      </a:t>
              </a:r>
            </a:p>
          </p:txBody>
        </p:sp>
        <p:sp>
          <p:nvSpPr>
            <p:cNvPr id="66" name="Line 82">
              <a:extLst>
                <a:ext uri="{FF2B5EF4-FFF2-40B4-BE49-F238E27FC236}">
                  <a16:creationId xmlns:a16="http://schemas.microsoft.com/office/drawing/2014/main" id="{C8B84EDE-2FB3-A247-B27F-74D65F9AE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5250" y="3086100"/>
              <a:ext cx="685800" cy="8001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81">
              <a:extLst>
                <a:ext uri="{FF2B5EF4-FFF2-40B4-BE49-F238E27FC236}">
                  <a16:creationId xmlns:a16="http://schemas.microsoft.com/office/drawing/2014/main" id="{C43DBB5E-0122-5247-ABE1-055DB174D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381250"/>
              <a:ext cx="647700" cy="685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Line 56">
              <a:extLst>
                <a:ext uri="{FF2B5EF4-FFF2-40B4-BE49-F238E27FC236}">
                  <a16:creationId xmlns:a16="http://schemas.microsoft.com/office/drawing/2014/main" id="{5FE57A7A-BE3F-7F49-9A3E-80C7DCDF61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1543050"/>
              <a:ext cx="18478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9" name="Line 38">
              <a:extLst>
                <a:ext uri="{FF2B5EF4-FFF2-40B4-BE49-F238E27FC236}">
                  <a16:creationId xmlns:a16="http://schemas.microsoft.com/office/drawing/2014/main" id="{A5C1D515-C300-0B46-8E6C-724E62FFA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9825"/>
              <a:ext cx="0" cy="2409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Line 39">
              <a:extLst>
                <a:ext uri="{FF2B5EF4-FFF2-40B4-BE49-F238E27FC236}">
                  <a16:creationId xmlns:a16="http://schemas.microsoft.com/office/drawing/2014/main" id="{F787B8E1-C1E0-4143-9DAC-775D1E951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2438400"/>
              <a:ext cx="0" cy="2325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Line 41">
              <a:extLst>
                <a:ext uri="{FF2B5EF4-FFF2-40B4-BE49-F238E27FC236}">
                  <a16:creationId xmlns:a16="http://schemas.microsoft.com/office/drawing/2014/main" id="{FA4EA631-590A-D143-8F6C-FCA1DDDE2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238" y="3895725"/>
              <a:ext cx="887412" cy="839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2" name="Line 43">
              <a:extLst>
                <a:ext uri="{FF2B5EF4-FFF2-40B4-BE49-F238E27FC236}">
                  <a16:creationId xmlns:a16="http://schemas.microsoft.com/office/drawing/2014/main" id="{FF73BBBB-8D32-A84A-9A92-9662872CE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400300"/>
              <a:ext cx="19431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Oval 44">
              <a:extLst>
                <a:ext uri="{FF2B5EF4-FFF2-40B4-BE49-F238E27FC236}">
                  <a16:creationId xmlns:a16="http://schemas.microsoft.com/office/drawing/2014/main" id="{221B9D18-A7AC-B94D-B467-87605D419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6050" y="1352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4" name="Oval 45">
              <a:extLst>
                <a:ext uri="{FF2B5EF4-FFF2-40B4-BE49-F238E27FC236}">
                  <a16:creationId xmlns:a16="http://schemas.microsoft.com/office/drawing/2014/main" id="{F237A792-049F-FB4B-AD2D-2C507DB2F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2171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75" name="Oval 46">
              <a:extLst>
                <a:ext uri="{FF2B5EF4-FFF2-40B4-BE49-F238E27FC236}">
                  <a16:creationId xmlns:a16="http://schemas.microsoft.com/office/drawing/2014/main" id="{6ECB3296-15EB-A047-88C2-0CA15829B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21907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6" name="Oval 47">
              <a:extLst>
                <a:ext uri="{FF2B5EF4-FFF2-40B4-BE49-F238E27FC236}">
                  <a16:creationId xmlns:a16="http://schemas.microsoft.com/office/drawing/2014/main" id="{CD00BC1D-1437-3A44-88F2-8C9E02A60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6195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77" name="Oval 48">
              <a:extLst>
                <a:ext uri="{FF2B5EF4-FFF2-40B4-BE49-F238E27FC236}">
                  <a16:creationId xmlns:a16="http://schemas.microsoft.com/office/drawing/2014/main" id="{0B7EE595-6508-B54B-9BFA-C0EC8461D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895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78" name="Oval 49">
              <a:extLst>
                <a:ext uri="{FF2B5EF4-FFF2-40B4-BE49-F238E27FC236}">
                  <a16:creationId xmlns:a16="http://schemas.microsoft.com/office/drawing/2014/main" id="{A930E220-AEC3-EE43-8030-D731EF83A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79" name="Oval 50">
              <a:extLst>
                <a:ext uri="{FF2B5EF4-FFF2-40B4-BE49-F238E27FC236}">
                  <a16:creationId xmlns:a16="http://schemas.microsoft.com/office/drawing/2014/main" id="{ABF2FDBC-AC6F-C740-8BE2-5F18003B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1050" y="44005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0" name="Oval 51">
              <a:extLst>
                <a:ext uri="{FF2B5EF4-FFF2-40B4-BE49-F238E27FC236}">
                  <a16:creationId xmlns:a16="http://schemas.microsoft.com/office/drawing/2014/main" id="{7D6A49CF-7838-2342-9408-92ABC2467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91465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1" name="Oval 53">
              <a:extLst>
                <a:ext uri="{FF2B5EF4-FFF2-40B4-BE49-F238E27FC236}">
                  <a16:creationId xmlns:a16="http://schemas.microsoft.com/office/drawing/2014/main" id="{62316D0A-E74E-D743-91FB-44F4652F7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577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8CF16777-E0A0-4A4F-96A6-CBB71A36A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900" y="3905250"/>
              <a:ext cx="8763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" name="Oval 62">
              <a:extLst>
                <a:ext uri="{FF2B5EF4-FFF2-40B4-BE49-F238E27FC236}">
                  <a16:creationId xmlns:a16="http://schemas.microsoft.com/office/drawing/2014/main" id="{88E35AD1-8AE6-124D-BDE0-CD5B058D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3657600"/>
              <a:ext cx="495300" cy="4762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4" name="Text Box 74">
              <a:extLst>
                <a:ext uri="{FF2B5EF4-FFF2-40B4-BE49-F238E27FC236}">
                  <a16:creationId xmlns:a16="http://schemas.microsoft.com/office/drawing/2014/main" id="{80539103-E66B-3945-9B49-546CA732E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5425" y="9144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85" name="Text Box 75">
              <a:extLst>
                <a:ext uri="{FF2B5EF4-FFF2-40B4-BE49-F238E27FC236}">
                  <a16:creationId xmlns:a16="http://schemas.microsoft.com/office/drawing/2014/main" id="{0FB0D5B9-64D2-2C41-9069-98FF1A026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7875" y="2882900"/>
              <a:ext cx="41275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6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6" name="Text Box 77">
              <a:extLst>
                <a:ext uri="{FF2B5EF4-FFF2-40B4-BE49-F238E27FC236}">
                  <a16:creationId xmlns:a16="http://schemas.microsoft.com/office/drawing/2014/main" id="{8701FD0B-349B-1248-9054-FE68CBCB3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3425" y="1752600"/>
              <a:ext cx="2051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1                    5</a:t>
              </a:r>
            </a:p>
          </p:txBody>
        </p:sp>
        <p:sp>
          <p:nvSpPr>
            <p:cNvPr id="87" name="Text Box 78">
              <a:extLst>
                <a:ext uri="{FF2B5EF4-FFF2-40B4-BE49-F238E27FC236}">
                  <a16:creationId xmlns:a16="http://schemas.microsoft.com/office/drawing/2014/main" id="{66AFFCA7-11F9-C547-8272-31CCA35E1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3825" y="3013075"/>
              <a:ext cx="374650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 algn="l"/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8" name="Text Box 79">
              <a:extLst>
                <a:ext uri="{FF2B5EF4-FFF2-40B4-BE49-F238E27FC236}">
                  <a16:creationId xmlns:a16="http://schemas.microsoft.com/office/drawing/2014/main" id="{A26827E6-3FEF-DF4E-AA63-A22DE698E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1525" y="3295650"/>
              <a:ext cx="279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73F73E6E-35AD-B049-A894-C0E4C4DC82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5188" y="1833563"/>
              <a:ext cx="652462" cy="423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2997BED0-FE9F-7746-A172-94D251589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7688" y="1816100"/>
              <a:ext cx="687387" cy="44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" name="Line 54">
              <a:extLst>
                <a:ext uri="{FF2B5EF4-FFF2-40B4-BE49-F238E27FC236}">
                  <a16:creationId xmlns:a16="http://schemas.microsoft.com/office/drawing/2014/main" id="{FB26DD50-0480-614E-9D8E-D9EE7E22E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294" y="1570124"/>
              <a:ext cx="0" cy="23622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87579235-A895-244D-953E-C8EA54CF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738" y="2163847"/>
              <a:ext cx="161290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nontree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edge</a:t>
              </a:r>
            </a:p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(back edge)</a:t>
              </a:r>
            </a:p>
          </p:txBody>
        </p:sp>
      </p:grpSp>
      <p:sp>
        <p:nvSpPr>
          <p:cNvPr id="94" name="Rectangle 89">
            <a:extLst>
              <a:ext uri="{FF2B5EF4-FFF2-40B4-BE49-F238E27FC236}">
                <a16:creationId xmlns:a16="http://schemas.microsoft.com/office/drawing/2014/main" id="{E04861A4-D3A4-3F43-AF8E-EAD6D497D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79" y="4150238"/>
            <a:ext cx="1612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nontree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edge</a:t>
            </a:r>
          </a:p>
          <a:p>
            <a:r>
              <a:rPr lang="en-US" altLang="zh-TW" sz="2400" dirty="0">
                <a:solidFill>
                  <a:schemeClr val="tx2"/>
                </a:solidFill>
                <a:ea typeface="新細明體" panose="02020500000000000000" pitchFamily="18" charset="-120"/>
              </a:rPr>
              <a:t>(back edge)</a:t>
            </a:r>
          </a:p>
        </p:txBody>
      </p:sp>
    </p:spTree>
    <p:extLst>
      <p:ext uri="{BB962C8B-B14F-4D97-AF65-F5344CB8AC3E}">
        <p14:creationId xmlns:p14="http://schemas.microsoft.com/office/powerpoint/2010/main" val="9600460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933837"/>
            <a:ext cx="8465279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each </a:t>
            </a:r>
            <a:r>
              <a:rPr lang="en-US" altLang="zh-TW" dirty="0">
                <a:solidFill>
                  <a:srgbClr val="C00000"/>
                </a:solidFill>
              </a:rPr>
              <a:t>remaining</a:t>
            </a:r>
            <a:r>
              <a:rPr lang="en-US" altLang="zh-TW" dirty="0"/>
              <a:t> node is an articulation point </a:t>
            </a:r>
            <a:r>
              <a:rPr lang="en-US" altLang="zh-TW" dirty="0">
                <a:solidFill>
                  <a:srgbClr val="00B050"/>
                </a:solidFill>
              </a:rPr>
              <a:t>without using DFS again</a:t>
            </a:r>
          </a:p>
          <a:p>
            <a:r>
              <a:rPr lang="en-US" altLang="zh-TW" dirty="0"/>
              <a:t>How and why?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1354648-5BB0-7141-9DB3-FD3CAC11D2F8}"/>
              </a:ext>
            </a:extLst>
          </p:cNvPr>
          <p:cNvGrpSpPr/>
          <p:nvPr/>
        </p:nvGrpSpPr>
        <p:grpSpPr>
          <a:xfrm>
            <a:off x="749679" y="2797992"/>
            <a:ext cx="6761765" cy="4019550"/>
            <a:chOff x="749679" y="2637351"/>
            <a:chExt cx="6761765" cy="4019550"/>
          </a:xfrm>
        </p:grpSpPr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17A95D6E-F14C-BA41-BE58-144D2F93BA1B}"/>
                </a:ext>
              </a:extLst>
            </p:cNvPr>
            <p:cNvGrpSpPr/>
            <p:nvPr/>
          </p:nvGrpSpPr>
          <p:grpSpPr>
            <a:xfrm>
              <a:off x="2348100" y="2637351"/>
              <a:ext cx="5163344" cy="4019550"/>
              <a:chOff x="4890294" y="914400"/>
              <a:chExt cx="5163344" cy="4019550"/>
            </a:xfrm>
          </p:grpSpPr>
          <p:sp>
            <p:nvSpPr>
              <p:cNvPr id="65" name="Text Box 76">
                <a:extLst>
                  <a:ext uri="{FF2B5EF4-FFF2-40B4-BE49-F238E27FC236}">
                    <a16:creationId xmlns:a16="http://schemas.microsoft.com/office/drawing/2014/main" id="{5D72D7D9-F980-D444-966D-4625A619B4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5975" y="4057650"/>
                <a:ext cx="1860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8          9      </a:t>
                </a:r>
              </a:p>
            </p:txBody>
          </p:sp>
          <p:sp>
            <p:nvSpPr>
              <p:cNvPr id="66" name="Line 82">
                <a:extLst>
                  <a:ext uri="{FF2B5EF4-FFF2-40B4-BE49-F238E27FC236}">
                    <a16:creationId xmlns:a16="http://schemas.microsoft.com/office/drawing/2014/main" id="{C8B84EDE-2FB3-A247-B27F-74D65F9AE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15250" y="3086100"/>
                <a:ext cx="685800" cy="8001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" name="Line 81">
                <a:extLst>
                  <a:ext uri="{FF2B5EF4-FFF2-40B4-BE49-F238E27FC236}">
                    <a16:creationId xmlns:a16="http://schemas.microsoft.com/office/drawing/2014/main" id="{C43DBB5E-0122-5247-ABE1-055DB174D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53350" y="2381250"/>
                <a:ext cx="647700" cy="6858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5FE57A7A-BE3F-7F49-9A3E-80C7DCDF61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1543050"/>
                <a:ext cx="184785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9" name="Line 38">
                <a:extLst>
                  <a:ext uri="{FF2B5EF4-FFF2-40B4-BE49-F238E27FC236}">
                    <a16:creationId xmlns:a16="http://schemas.microsoft.com/office/drawing/2014/main" id="{A5C1D515-C300-0B46-8E6C-724E62FFA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9825"/>
                <a:ext cx="0" cy="2409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0" name="Line 39">
                <a:extLst>
                  <a:ext uri="{FF2B5EF4-FFF2-40B4-BE49-F238E27FC236}">
                    <a16:creationId xmlns:a16="http://schemas.microsoft.com/office/drawing/2014/main" id="{F787B8E1-C1E0-4143-9DAC-775D1E951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2438400"/>
                <a:ext cx="0" cy="23256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1" name="Line 41">
                <a:extLst>
                  <a:ext uri="{FF2B5EF4-FFF2-40B4-BE49-F238E27FC236}">
                    <a16:creationId xmlns:a16="http://schemas.microsoft.com/office/drawing/2014/main" id="{FA4EA631-590A-D143-8F6C-FCA1DDDE2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3895725"/>
                <a:ext cx="887412" cy="839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Line 43">
                <a:extLst>
                  <a:ext uri="{FF2B5EF4-FFF2-40B4-BE49-F238E27FC236}">
                    <a16:creationId xmlns:a16="http://schemas.microsoft.com/office/drawing/2014/main" id="{FF73BBBB-8D32-A84A-9A92-9662872CE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0300"/>
                <a:ext cx="194310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3" name="Oval 44">
                <a:extLst>
                  <a:ext uri="{FF2B5EF4-FFF2-40B4-BE49-F238E27FC236}">
                    <a16:creationId xmlns:a16="http://schemas.microsoft.com/office/drawing/2014/main" id="{221B9D18-A7AC-B94D-B467-87605D419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6050" y="1352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74" name="Oval 45">
                <a:extLst>
                  <a:ext uri="{FF2B5EF4-FFF2-40B4-BE49-F238E27FC236}">
                    <a16:creationId xmlns:a16="http://schemas.microsoft.com/office/drawing/2014/main" id="{F237A792-049F-FB4B-AD2D-2C507DB2F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2171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75" name="Oval 46">
                <a:extLst>
                  <a:ext uri="{FF2B5EF4-FFF2-40B4-BE49-F238E27FC236}">
                    <a16:creationId xmlns:a16="http://schemas.microsoft.com/office/drawing/2014/main" id="{6ECB3296-15EB-A047-88C2-0CA15829B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21907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76" name="Oval 47">
                <a:extLst>
                  <a:ext uri="{FF2B5EF4-FFF2-40B4-BE49-F238E27FC236}">
                    <a16:creationId xmlns:a16="http://schemas.microsoft.com/office/drawing/2014/main" id="{CD00BC1D-1437-3A44-88F2-8C9E02A6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36195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77" name="Oval 48">
                <a:extLst>
                  <a:ext uri="{FF2B5EF4-FFF2-40B4-BE49-F238E27FC236}">
                    <a16:creationId xmlns:a16="http://schemas.microsoft.com/office/drawing/2014/main" id="{0B7EE595-6508-B54B-9BFA-C0EC8461D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2895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78" name="Oval 49">
                <a:extLst>
                  <a:ext uri="{FF2B5EF4-FFF2-40B4-BE49-F238E27FC236}">
                    <a16:creationId xmlns:a16="http://schemas.microsoft.com/office/drawing/2014/main" id="{A930E220-AEC3-EE43-8030-D731EF83A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9</a:t>
                </a:r>
              </a:p>
            </p:txBody>
          </p:sp>
          <p:sp>
            <p:nvSpPr>
              <p:cNvPr id="79" name="Oval 50">
                <a:extLst>
                  <a:ext uri="{FF2B5EF4-FFF2-40B4-BE49-F238E27FC236}">
                    <a16:creationId xmlns:a16="http://schemas.microsoft.com/office/drawing/2014/main" id="{ABF2FDBC-AC6F-C740-8BE2-5F18003B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105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</a:t>
                </a:r>
              </a:p>
            </p:txBody>
          </p:sp>
          <p:sp>
            <p:nvSpPr>
              <p:cNvPr id="80" name="Oval 51">
                <a:extLst>
                  <a:ext uri="{FF2B5EF4-FFF2-40B4-BE49-F238E27FC236}">
                    <a16:creationId xmlns:a16="http://schemas.microsoft.com/office/drawing/2014/main" id="{7D6A49CF-7838-2342-9408-92ABC2467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00" y="29146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1" name="Oval 53">
                <a:extLst>
                  <a:ext uri="{FF2B5EF4-FFF2-40B4-BE49-F238E27FC236}">
                    <a16:creationId xmlns:a16="http://schemas.microsoft.com/office/drawing/2014/main" id="{62316D0A-E74E-D743-91FB-44F4652F7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457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2" name="Line 55">
                <a:extLst>
                  <a:ext uri="{FF2B5EF4-FFF2-40B4-BE49-F238E27FC236}">
                    <a16:creationId xmlns:a16="http://schemas.microsoft.com/office/drawing/2014/main" id="{8CF16777-E0A0-4A4F-96A6-CBB71A36A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3905250"/>
                <a:ext cx="87630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" name="Oval 62">
                <a:extLst>
                  <a:ext uri="{FF2B5EF4-FFF2-40B4-BE49-F238E27FC236}">
                    <a16:creationId xmlns:a16="http://schemas.microsoft.com/office/drawing/2014/main" id="{88E35AD1-8AE6-124D-BDE0-CD5B058DF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3657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4" name="Text Box 74">
                <a:extLst>
                  <a:ext uri="{FF2B5EF4-FFF2-40B4-BE49-F238E27FC236}">
                    <a16:creationId xmlns:a16="http://schemas.microsoft.com/office/drawing/2014/main" id="{80539103-E66B-3945-9B49-546CA732E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5425" y="91440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5" name="Text Box 75">
                <a:extLst>
                  <a:ext uri="{FF2B5EF4-FFF2-40B4-BE49-F238E27FC236}">
                    <a16:creationId xmlns:a16="http://schemas.microsoft.com/office/drawing/2014/main" id="{0FB0D5B9-64D2-2C41-9069-98FF1A0266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7875" y="2882900"/>
                <a:ext cx="41275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86" name="Text Box 77">
                <a:extLst>
                  <a:ext uri="{FF2B5EF4-FFF2-40B4-BE49-F238E27FC236}">
                    <a16:creationId xmlns:a16="http://schemas.microsoft.com/office/drawing/2014/main" id="{8701FD0B-349B-1248-9054-FE68CBCB3B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3425" y="1752600"/>
                <a:ext cx="20510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1                    5</a:t>
                </a:r>
              </a:p>
            </p:txBody>
          </p:sp>
          <p:sp>
            <p:nvSpPr>
              <p:cNvPr id="87" name="Text Box 78">
                <a:extLst>
                  <a:ext uri="{FF2B5EF4-FFF2-40B4-BE49-F238E27FC236}">
                    <a16:creationId xmlns:a16="http://schemas.microsoft.com/office/drawing/2014/main" id="{66AFFCA7-11F9-C547-8272-31CCA35E1F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3825" y="3013075"/>
                <a:ext cx="374650" cy="191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8" name="Text Box 79">
                <a:extLst>
                  <a:ext uri="{FF2B5EF4-FFF2-40B4-BE49-F238E27FC236}">
                    <a16:creationId xmlns:a16="http://schemas.microsoft.com/office/drawing/2014/main" id="{A26827E6-3FEF-DF4E-AA63-A22DE698E7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1525" y="3295650"/>
                <a:ext cx="27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" name="Line 84">
                <a:extLst>
                  <a:ext uri="{FF2B5EF4-FFF2-40B4-BE49-F238E27FC236}">
                    <a16:creationId xmlns:a16="http://schemas.microsoft.com/office/drawing/2014/main" id="{73F73E6E-35AD-B049-A894-C0E4C4DC8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45188" y="1833563"/>
                <a:ext cx="652462" cy="423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0" name="Line 85">
                <a:extLst>
                  <a:ext uri="{FF2B5EF4-FFF2-40B4-BE49-F238E27FC236}">
                    <a16:creationId xmlns:a16="http://schemas.microsoft.com/office/drawing/2014/main" id="{2997BED0-FE9F-7746-A172-94D251589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7688" y="1816100"/>
                <a:ext cx="687387" cy="441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1" name="Line 54">
                <a:extLst>
                  <a:ext uri="{FF2B5EF4-FFF2-40B4-BE49-F238E27FC236}">
                    <a16:creationId xmlns:a16="http://schemas.microsoft.com/office/drawing/2014/main" id="{FB26DD50-0480-614E-9D8E-D9EE7E22E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0294" y="1570124"/>
                <a:ext cx="0" cy="23622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" name="Rectangle 89">
                <a:extLst>
                  <a:ext uri="{FF2B5EF4-FFF2-40B4-BE49-F238E27FC236}">
                    <a16:creationId xmlns:a16="http://schemas.microsoft.com/office/drawing/2014/main" id="{87579235-A895-244D-953E-C8EA54CF9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2163847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E04861A4-D3A4-3F43-AF8E-EAD6D497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79" y="4150238"/>
              <a:ext cx="161290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nontree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edge</a:t>
              </a:r>
            </a:p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(back edge)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8785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85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933837"/>
            <a:ext cx="8691949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each </a:t>
            </a:r>
            <a:r>
              <a:rPr lang="en-US" altLang="zh-TW" dirty="0">
                <a:solidFill>
                  <a:srgbClr val="C00000"/>
                </a:solidFill>
              </a:rPr>
              <a:t>remaining</a:t>
            </a:r>
            <a:r>
              <a:rPr lang="en-US" altLang="zh-TW" dirty="0"/>
              <a:t> node is an articulation point </a:t>
            </a:r>
            <a:r>
              <a:rPr lang="en-US" altLang="zh-TW" dirty="0">
                <a:solidFill>
                  <a:srgbClr val="00B050"/>
                </a:solidFill>
              </a:rPr>
              <a:t>without using DFS again</a:t>
            </a:r>
          </a:p>
          <a:p>
            <a:pPr lvl="1"/>
            <a:r>
              <a:rPr lang="en-US" altLang="zh-TW" dirty="0"/>
              <a:t>Removing an articulation point separates a graph into two components </a:t>
            </a:r>
            <a:r>
              <a:rPr lang="en-US" altLang="zh-TW" dirty="0">
                <a:sym typeface="Wingdings" pitchFamily="2" charset="2"/>
              </a:rPr>
              <a:t> Only the node can connect the two components</a:t>
            </a:r>
            <a:endParaRPr lang="en-US" altLang="zh-TW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1354648-5BB0-7141-9DB3-FD3CAC11D2F8}"/>
              </a:ext>
            </a:extLst>
          </p:cNvPr>
          <p:cNvGrpSpPr/>
          <p:nvPr/>
        </p:nvGrpSpPr>
        <p:grpSpPr>
          <a:xfrm>
            <a:off x="749679" y="2797992"/>
            <a:ext cx="6761765" cy="4019550"/>
            <a:chOff x="749679" y="2637351"/>
            <a:chExt cx="6761765" cy="4019550"/>
          </a:xfrm>
        </p:grpSpPr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17A95D6E-F14C-BA41-BE58-144D2F93BA1B}"/>
                </a:ext>
              </a:extLst>
            </p:cNvPr>
            <p:cNvGrpSpPr/>
            <p:nvPr/>
          </p:nvGrpSpPr>
          <p:grpSpPr>
            <a:xfrm>
              <a:off x="2348100" y="2637351"/>
              <a:ext cx="5163344" cy="4019550"/>
              <a:chOff x="4890294" y="914400"/>
              <a:chExt cx="5163344" cy="4019550"/>
            </a:xfrm>
          </p:grpSpPr>
          <p:sp>
            <p:nvSpPr>
              <p:cNvPr id="65" name="Text Box 76">
                <a:extLst>
                  <a:ext uri="{FF2B5EF4-FFF2-40B4-BE49-F238E27FC236}">
                    <a16:creationId xmlns:a16="http://schemas.microsoft.com/office/drawing/2014/main" id="{5D72D7D9-F980-D444-966D-4625A619B4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5975" y="4057650"/>
                <a:ext cx="1860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8          9      </a:t>
                </a:r>
              </a:p>
            </p:txBody>
          </p:sp>
          <p:sp>
            <p:nvSpPr>
              <p:cNvPr id="66" name="Line 82">
                <a:extLst>
                  <a:ext uri="{FF2B5EF4-FFF2-40B4-BE49-F238E27FC236}">
                    <a16:creationId xmlns:a16="http://schemas.microsoft.com/office/drawing/2014/main" id="{C8B84EDE-2FB3-A247-B27F-74D65F9AE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15250" y="3086100"/>
                <a:ext cx="685800" cy="8001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" name="Line 81">
                <a:extLst>
                  <a:ext uri="{FF2B5EF4-FFF2-40B4-BE49-F238E27FC236}">
                    <a16:creationId xmlns:a16="http://schemas.microsoft.com/office/drawing/2014/main" id="{C43DBB5E-0122-5247-ABE1-055DB174D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53350" y="2381250"/>
                <a:ext cx="647700" cy="6858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5FE57A7A-BE3F-7F49-9A3E-80C7DCDF61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1543050"/>
                <a:ext cx="184785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9" name="Line 38">
                <a:extLst>
                  <a:ext uri="{FF2B5EF4-FFF2-40B4-BE49-F238E27FC236}">
                    <a16:creationId xmlns:a16="http://schemas.microsoft.com/office/drawing/2014/main" id="{A5C1D515-C300-0B46-8E6C-724E62FFA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9825"/>
                <a:ext cx="0" cy="2409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0" name="Line 39">
                <a:extLst>
                  <a:ext uri="{FF2B5EF4-FFF2-40B4-BE49-F238E27FC236}">
                    <a16:creationId xmlns:a16="http://schemas.microsoft.com/office/drawing/2014/main" id="{F787B8E1-C1E0-4143-9DAC-775D1E951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2438400"/>
                <a:ext cx="0" cy="23256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1" name="Line 41">
                <a:extLst>
                  <a:ext uri="{FF2B5EF4-FFF2-40B4-BE49-F238E27FC236}">
                    <a16:creationId xmlns:a16="http://schemas.microsoft.com/office/drawing/2014/main" id="{FA4EA631-590A-D143-8F6C-FCA1DDDE2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3895725"/>
                <a:ext cx="887412" cy="839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Line 43">
                <a:extLst>
                  <a:ext uri="{FF2B5EF4-FFF2-40B4-BE49-F238E27FC236}">
                    <a16:creationId xmlns:a16="http://schemas.microsoft.com/office/drawing/2014/main" id="{FF73BBBB-8D32-A84A-9A92-9662872CE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0300"/>
                <a:ext cx="194310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3" name="Oval 44">
                <a:extLst>
                  <a:ext uri="{FF2B5EF4-FFF2-40B4-BE49-F238E27FC236}">
                    <a16:creationId xmlns:a16="http://schemas.microsoft.com/office/drawing/2014/main" id="{221B9D18-A7AC-B94D-B467-87605D419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6050" y="1352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74" name="Oval 45">
                <a:extLst>
                  <a:ext uri="{FF2B5EF4-FFF2-40B4-BE49-F238E27FC236}">
                    <a16:creationId xmlns:a16="http://schemas.microsoft.com/office/drawing/2014/main" id="{F237A792-049F-FB4B-AD2D-2C507DB2F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2171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75" name="Oval 46">
                <a:extLst>
                  <a:ext uri="{FF2B5EF4-FFF2-40B4-BE49-F238E27FC236}">
                    <a16:creationId xmlns:a16="http://schemas.microsoft.com/office/drawing/2014/main" id="{6ECB3296-15EB-A047-88C2-0CA15829B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21907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76" name="Oval 47">
                <a:extLst>
                  <a:ext uri="{FF2B5EF4-FFF2-40B4-BE49-F238E27FC236}">
                    <a16:creationId xmlns:a16="http://schemas.microsoft.com/office/drawing/2014/main" id="{CD00BC1D-1437-3A44-88F2-8C9E02A6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36195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77" name="Oval 48">
                <a:extLst>
                  <a:ext uri="{FF2B5EF4-FFF2-40B4-BE49-F238E27FC236}">
                    <a16:creationId xmlns:a16="http://schemas.microsoft.com/office/drawing/2014/main" id="{0B7EE595-6508-B54B-9BFA-C0EC8461D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2895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78" name="Oval 49">
                <a:extLst>
                  <a:ext uri="{FF2B5EF4-FFF2-40B4-BE49-F238E27FC236}">
                    <a16:creationId xmlns:a16="http://schemas.microsoft.com/office/drawing/2014/main" id="{A930E220-AEC3-EE43-8030-D731EF83A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9</a:t>
                </a:r>
              </a:p>
            </p:txBody>
          </p:sp>
          <p:sp>
            <p:nvSpPr>
              <p:cNvPr id="79" name="Oval 50">
                <a:extLst>
                  <a:ext uri="{FF2B5EF4-FFF2-40B4-BE49-F238E27FC236}">
                    <a16:creationId xmlns:a16="http://schemas.microsoft.com/office/drawing/2014/main" id="{ABF2FDBC-AC6F-C740-8BE2-5F18003B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105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</a:t>
                </a:r>
              </a:p>
            </p:txBody>
          </p:sp>
          <p:sp>
            <p:nvSpPr>
              <p:cNvPr id="80" name="Oval 51">
                <a:extLst>
                  <a:ext uri="{FF2B5EF4-FFF2-40B4-BE49-F238E27FC236}">
                    <a16:creationId xmlns:a16="http://schemas.microsoft.com/office/drawing/2014/main" id="{7D6A49CF-7838-2342-9408-92ABC2467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00" y="29146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1" name="Oval 53">
                <a:extLst>
                  <a:ext uri="{FF2B5EF4-FFF2-40B4-BE49-F238E27FC236}">
                    <a16:creationId xmlns:a16="http://schemas.microsoft.com/office/drawing/2014/main" id="{62316D0A-E74E-D743-91FB-44F4652F7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457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2" name="Line 55">
                <a:extLst>
                  <a:ext uri="{FF2B5EF4-FFF2-40B4-BE49-F238E27FC236}">
                    <a16:creationId xmlns:a16="http://schemas.microsoft.com/office/drawing/2014/main" id="{8CF16777-E0A0-4A4F-96A6-CBB71A36A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3905250"/>
                <a:ext cx="87630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" name="Oval 62">
                <a:extLst>
                  <a:ext uri="{FF2B5EF4-FFF2-40B4-BE49-F238E27FC236}">
                    <a16:creationId xmlns:a16="http://schemas.microsoft.com/office/drawing/2014/main" id="{88E35AD1-8AE6-124D-BDE0-CD5B058DF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3657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4" name="Text Box 74">
                <a:extLst>
                  <a:ext uri="{FF2B5EF4-FFF2-40B4-BE49-F238E27FC236}">
                    <a16:creationId xmlns:a16="http://schemas.microsoft.com/office/drawing/2014/main" id="{80539103-E66B-3945-9B49-546CA732E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5425" y="91440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5" name="Text Box 75">
                <a:extLst>
                  <a:ext uri="{FF2B5EF4-FFF2-40B4-BE49-F238E27FC236}">
                    <a16:creationId xmlns:a16="http://schemas.microsoft.com/office/drawing/2014/main" id="{0FB0D5B9-64D2-2C41-9069-98FF1A0266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7875" y="2882900"/>
                <a:ext cx="41275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86" name="Text Box 77">
                <a:extLst>
                  <a:ext uri="{FF2B5EF4-FFF2-40B4-BE49-F238E27FC236}">
                    <a16:creationId xmlns:a16="http://schemas.microsoft.com/office/drawing/2014/main" id="{8701FD0B-349B-1248-9054-FE68CBCB3B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3425" y="1752600"/>
                <a:ext cx="20510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1                    5</a:t>
                </a:r>
              </a:p>
            </p:txBody>
          </p:sp>
          <p:sp>
            <p:nvSpPr>
              <p:cNvPr id="87" name="Text Box 78">
                <a:extLst>
                  <a:ext uri="{FF2B5EF4-FFF2-40B4-BE49-F238E27FC236}">
                    <a16:creationId xmlns:a16="http://schemas.microsoft.com/office/drawing/2014/main" id="{66AFFCA7-11F9-C547-8272-31CCA35E1F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3825" y="3013075"/>
                <a:ext cx="374650" cy="191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8" name="Text Box 79">
                <a:extLst>
                  <a:ext uri="{FF2B5EF4-FFF2-40B4-BE49-F238E27FC236}">
                    <a16:creationId xmlns:a16="http://schemas.microsoft.com/office/drawing/2014/main" id="{A26827E6-3FEF-DF4E-AA63-A22DE698E7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1525" y="3295650"/>
                <a:ext cx="27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" name="Line 84">
                <a:extLst>
                  <a:ext uri="{FF2B5EF4-FFF2-40B4-BE49-F238E27FC236}">
                    <a16:creationId xmlns:a16="http://schemas.microsoft.com/office/drawing/2014/main" id="{73F73E6E-35AD-B049-A894-C0E4C4DC8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45188" y="1833563"/>
                <a:ext cx="652462" cy="423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0" name="Line 85">
                <a:extLst>
                  <a:ext uri="{FF2B5EF4-FFF2-40B4-BE49-F238E27FC236}">
                    <a16:creationId xmlns:a16="http://schemas.microsoft.com/office/drawing/2014/main" id="{2997BED0-FE9F-7746-A172-94D251589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7688" y="1816100"/>
                <a:ext cx="687387" cy="441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1" name="Line 54">
                <a:extLst>
                  <a:ext uri="{FF2B5EF4-FFF2-40B4-BE49-F238E27FC236}">
                    <a16:creationId xmlns:a16="http://schemas.microsoft.com/office/drawing/2014/main" id="{FB26DD50-0480-614E-9D8E-D9EE7E22E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0294" y="1570124"/>
                <a:ext cx="0" cy="23622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" name="Rectangle 89">
                <a:extLst>
                  <a:ext uri="{FF2B5EF4-FFF2-40B4-BE49-F238E27FC236}">
                    <a16:creationId xmlns:a16="http://schemas.microsoft.com/office/drawing/2014/main" id="{87579235-A895-244D-953E-C8EA54CF9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2163847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E04861A4-D3A4-3F43-AF8E-EAD6D497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79" y="4150238"/>
              <a:ext cx="161290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nontree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edge</a:t>
              </a:r>
            </a:p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(back edge)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2189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86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3" y="848755"/>
            <a:ext cx="9347013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each remaining node </a:t>
            </a:r>
            <a:r>
              <a:rPr lang="en-US" altLang="zh-TW" i="1" dirty="0"/>
              <a:t>u</a:t>
            </a:r>
            <a:r>
              <a:rPr lang="en-US" altLang="zh-TW" dirty="0"/>
              <a:t> is an articulation point without using DFS again</a:t>
            </a:r>
          </a:p>
          <a:p>
            <a:pPr lvl="1"/>
            <a:r>
              <a:rPr lang="en-US" altLang="zh-TW" i="1" dirty="0"/>
              <a:t>u</a:t>
            </a:r>
            <a:r>
              <a:rPr lang="en-US" altLang="zh-TW" dirty="0"/>
              <a:t>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lang="en-US" altLang="zh-TW" dirty="0"/>
              <a:t>articulation point </a:t>
            </a:r>
            <a:r>
              <a:rPr lang="en-US" altLang="zh-TW" i="1" dirty="0" err="1"/>
              <a:t>iff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  <a:r>
              <a:rPr lang="en-US" altLang="zh-TW" dirty="0"/>
              <a:t> has a child </a:t>
            </a:r>
            <a:r>
              <a:rPr lang="en-US" altLang="zh-TW" i="1" dirty="0"/>
              <a:t>w</a:t>
            </a:r>
            <a:r>
              <a:rPr lang="en-US" altLang="zh-TW" dirty="0"/>
              <a:t> such that </a:t>
            </a:r>
            <a:r>
              <a:rPr lang="en-US" altLang="zh-TW" i="1" dirty="0"/>
              <a:t>w</a:t>
            </a:r>
            <a:r>
              <a:rPr lang="en-US" altLang="zh-TW" dirty="0"/>
              <a:t> cannot reach an ancestor of </a:t>
            </a:r>
            <a:r>
              <a:rPr lang="en-US" altLang="zh-TW" i="1" dirty="0"/>
              <a:t>u</a:t>
            </a:r>
            <a:r>
              <a:rPr lang="en-US" altLang="zh-TW" dirty="0"/>
              <a:t> using a path that consists of </a:t>
            </a:r>
            <a:r>
              <a:rPr lang="en-US" altLang="zh-TW" i="1" dirty="0">
                <a:solidFill>
                  <a:srgbClr val="C00000"/>
                </a:solidFill>
              </a:rPr>
              <a:t>w</a:t>
            </a:r>
            <a:r>
              <a:rPr lang="en-US" altLang="zh-TW" dirty="0">
                <a:solidFill>
                  <a:srgbClr val="C00000"/>
                </a:solidFill>
              </a:rPr>
              <a:t>, descendants of </a:t>
            </a:r>
            <a:r>
              <a:rPr lang="en-US" altLang="zh-TW" i="1" dirty="0">
                <a:solidFill>
                  <a:srgbClr val="C00000"/>
                </a:solidFill>
              </a:rPr>
              <a:t>w</a:t>
            </a:r>
            <a:r>
              <a:rPr lang="en-US" altLang="zh-TW" dirty="0">
                <a:solidFill>
                  <a:srgbClr val="C00000"/>
                </a:solidFill>
              </a:rPr>
              <a:t>,         and a single back edge </a:t>
            </a:r>
            <a:r>
              <a:rPr lang="en-US" altLang="zh-TW" dirty="0"/>
              <a:t>in the tree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1354648-5BB0-7141-9DB3-FD3CAC11D2F8}"/>
              </a:ext>
            </a:extLst>
          </p:cNvPr>
          <p:cNvGrpSpPr/>
          <p:nvPr/>
        </p:nvGrpSpPr>
        <p:grpSpPr>
          <a:xfrm>
            <a:off x="749679" y="2797992"/>
            <a:ext cx="6761765" cy="4019550"/>
            <a:chOff x="749679" y="2637351"/>
            <a:chExt cx="6761765" cy="4019550"/>
          </a:xfrm>
        </p:grpSpPr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17A95D6E-F14C-BA41-BE58-144D2F93BA1B}"/>
                </a:ext>
              </a:extLst>
            </p:cNvPr>
            <p:cNvGrpSpPr/>
            <p:nvPr/>
          </p:nvGrpSpPr>
          <p:grpSpPr>
            <a:xfrm>
              <a:off x="2348100" y="2637351"/>
              <a:ext cx="5163344" cy="4019550"/>
              <a:chOff x="4890294" y="914400"/>
              <a:chExt cx="5163344" cy="4019550"/>
            </a:xfrm>
          </p:grpSpPr>
          <p:sp>
            <p:nvSpPr>
              <p:cNvPr id="65" name="Text Box 76">
                <a:extLst>
                  <a:ext uri="{FF2B5EF4-FFF2-40B4-BE49-F238E27FC236}">
                    <a16:creationId xmlns:a16="http://schemas.microsoft.com/office/drawing/2014/main" id="{5D72D7D9-F980-D444-966D-4625A619B4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5975" y="4057650"/>
                <a:ext cx="1860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  8          9      </a:t>
                </a:r>
              </a:p>
            </p:txBody>
          </p:sp>
          <p:sp>
            <p:nvSpPr>
              <p:cNvPr id="66" name="Line 82">
                <a:extLst>
                  <a:ext uri="{FF2B5EF4-FFF2-40B4-BE49-F238E27FC236}">
                    <a16:creationId xmlns:a16="http://schemas.microsoft.com/office/drawing/2014/main" id="{C8B84EDE-2FB3-A247-B27F-74D65F9AE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15250" y="3086100"/>
                <a:ext cx="685800" cy="8001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" name="Line 81">
                <a:extLst>
                  <a:ext uri="{FF2B5EF4-FFF2-40B4-BE49-F238E27FC236}">
                    <a16:creationId xmlns:a16="http://schemas.microsoft.com/office/drawing/2014/main" id="{C43DBB5E-0122-5247-ABE1-055DB174D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53350" y="2381250"/>
                <a:ext cx="647700" cy="6858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5FE57A7A-BE3F-7F49-9A3E-80C7DCDF61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1543050"/>
                <a:ext cx="184785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9" name="Line 38">
                <a:extLst>
                  <a:ext uri="{FF2B5EF4-FFF2-40B4-BE49-F238E27FC236}">
                    <a16:creationId xmlns:a16="http://schemas.microsoft.com/office/drawing/2014/main" id="{A5C1D515-C300-0B46-8E6C-724E62FFA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9825"/>
                <a:ext cx="0" cy="2409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0" name="Line 39">
                <a:extLst>
                  <a:ext uri="{FF2B5EF4-FFF2-40B4-BE49-F238E27FC236}">
                    <a16:creationId xmlns:a16="http://schemas.microsoft.com/office/drawing/2014/main" id="{F787B8E1-C1E0-4143-9DAC-775D1E951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2438400"/>
                <a:ext cx="0" cy="23256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1" name="Line 41">
                <a:extLst>
                  <a:ext uri="{FF2B5EF4-FFF2-40B4-BE49-F238E27FC236}">
                    <a16:creationId xmlns:a16="http://schemas.microsoft.com/office/drawing/2014/main" id="{FA4EA631-590A-D143-8F6C-FCA1DDDE2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238" y="3895725"/>
                <a:ext cx="887412" cy="839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Line 43">
                <a:extLst>
                  <a:ext uri="{FF2B5EF4-FFF2-40B4-BE49-F238E27FC236}">
                    <a16:creationId xmlns:a16="http://schemas.microsoft.com/office/drawing/2014/main" id="{FF73BBBB-8D32-A84A-9A92-9662872CE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1200" y="2400300"/>
                <a:ext cx="194310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3" name="Oval 44">
                <a:extLst>
                  <a:ext uri="{FF2B5EF4-FFF2-40B4-BE49-F238E27FC236}">
                    <a16:creationId xmlns:a16="http://schemas.microsoft.com/office/drawing/2014/main" id="{221B9D18-A7AC-B94D-B467-87605D419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6050" y="1352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74" name="Oval 45">
                <a:extLst>
                  <a:ext uri="{FF2B5EF4-FFF2-40B4-BE49-F238E27FC236}">
                    <a16:creationId xmlns:a16="http://schemas.microsoft.com/office/drawing/2014/main" id="{F237A792-049F-FB4B-AD2D-2C507DB2F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2171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75" name="Oval 46">
                <a:extLst>
                  <a:ext uri="{FF2B5EF4-FFF2-40B4-BE49-F238E27FC236}">
                    <a16:creationId xmlns:a16="http://schemas.microsoft.com/office/drawing/2014/main" id="{6ECB3296-15EB-A047-88C2-0CA15829B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21907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76" name="Oval 47">
                <a:extLst>
                  <a:ext uri="{FF2B5EF4-FFF2-40B4-BE49-F238E27FC236}">
                    <a16:creationId xmlns:a16="http://schemas.microsoft.com/office/drawing/2014/main" id="{CD00BC1D-1437-3A44-88F2-8C9E02A6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36195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77" name="Oval 48">
                <a:extLst>
                  <a:ext uri="{FF2B5EF4-FFF2-40B4-BE49-F238E27FC236}">
                    <a16:creationId xmlns:a16="http://schemas.microsoft.com/office/drawing/2014/main" id="{0B7EE595-6508-B54B-9BFA-C0EC8461D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2895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78" name="Oval 49">
                <a:extLst>
                  <a:ext uri="{FF2B5EF4-FFF2-40B4-BE49-F238E27FC236}">
                    <a16:creationId xmlns:a16="http://schemas.microsoft.com/office/drawing/2014/main" id="{A930E220-AEC3-EE43-8030-D731EF83A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70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9</a:t>
                </a:r>
              </a:p>
            </p:txBody>
          </p:sp>
          <p:sp>
            <p:nvSpPr>
              <p:cNvPr id="79" name="Oval 50">
                <a:extLst>
                  <a:ext uri="{FF2B5EF4-FFF2-40B4-BE49-F238E27FC236}">
                    <a16:creationId xmlns:a16="http://schemas.microsoft.com/office/drawing/2014/main" id="{ABF2FDBC-AC6F-C740-8BE2-5F18003B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1050" y="4400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</a:t>
                </a:r>
              </a:p>
            </p:txBody>
          </p:sp>
          <p:sp>
            <p:nvSpPr>
              <p:cNvPr id="80" name="Oval 51">
                <a:extLst>
                  <a:ext uri="{FF2B5EF4-FFF2-40B4-BE49-F238E27FC236}">
                    <a16:creationId xmlns:a16="http://schemas.microsoft.com/office/drawing/2014/main" id="{7D6A49CF-7838-2342-9408-92ABC2467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4500" y="29146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1" name="Oval 53">
                <a:extLst>
                  <a:ext uri="{FF2B5EF4-FFF2-40B4-BE49-F238E27FC236}">
                    <a16:creationId xmlns:a16="http://schemas.microsoft.com/office/drawing/2014/main" id="{62316D0A-E74E-D743-91FB-44F4652F7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457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2" name="Line 55">
                <a:extLst>
                  <a:ext uri="{FF2B5EF4-FFF2-40B4-BE49-F238E27FC236}">
                    <a16:creationId xmlns:a16="http://schemas.microsoft.com/office/drawing/2014/main" id="{8CF16777-E0A0-4A4F-96A6-CBB71A36A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4900" y="3905250"/>
                <a:ext cx="87630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" name="Oval 62">
                <a:extLst>
                  <a:ext uri="{FF2B5EF4-FFF2-40B4-BE49-F238E27FC236}">
                    <a16:creationId xmlns:a16="http://schemas.microsoft.com/office/drawing/2014/main" id="{88E35AD1-8AE6-124D-BDE0-CD5B058DF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3657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4" name="Text Box 74">
                <a:extLst>
                  <a:ext uri="{FF2B5EF4-FFF2-40B4-BE49-F238E27FC236}">
                    <a16:creationId xmlns:a16="http://schemas.microsoft.com/office/drawing/2014/main" id="{80539103-E66B-3945-9B49-546CA732E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5425" y="91440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5" name="Text Box 75">
                <a:extLst>
                  <a:ext uri="{FF2B5EF4-FFF2-40B4-BE49-F238E27FC236}">
                    <a16:creationId xmlns:a16="http://schemas.microsoft.com/office/drawing/2014/main" id="{0FB0D5B9-64D2-2C41-9069-98FF1A0266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27875" y="2882900"/>
                <a:ext cx="41275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  <a:p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86" name="Text Box 77">
                <a:extLst>
                  <a:ext uri="{FF2B5EF4-FFF2-40B4-BE49-F238E27FC236}">
                    <a16:creationId xmlns:a16="http://schemas.microsoft.com/office/drawing/2014/main" id="{8701FD0B-349B-1248-9054-FE68CBCB3B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3425" y="1752600"/>
                <a:ext cx="20510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1                    5</a:t>
                </a:r>
              </a:p>
            </p:txBody>
          </p:sp>
          <p:sp>
            <p:nvSpPr>
              <p:cNvPr id="87" name="Text Box 78">
                <a:extLst>
                  <a:ext uri="{FF2B5EF4-FFF2-40B4-BE49-F238E27FC236}">
                    <a16:creationId xmlns:a16="http://schemas.microsoft.com/office/drawing/2014/main" id="{66AFFCA7-11F9-C547-8272-31CCA35E1F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3825" y="3013075"/>
                <a:ext cx="374650" cy="191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8" name="Text Box 79">
                <a:extLst>
                  <a:ext uri="{FF2B5EF4-FFF2-40B4-BE49-F238E27FC236}">
                    <a16:creationId xmlns:a16="http://schemas.microsoft.com/office/drawing/2014/main" id="{A26827E6-3FEF-DF4E-AA63-A22DE698E7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1525" y="3295650"/>
                <a:ext cx="27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9" name="Line 84">
                <a:extLst>
                  <a:ext uri="{FF2B5EF4-FFF2-40B4-BE49-F238E27FC236}">
                    <a16:creationId xmlns:a16="http://schemas.microsoft.com/office/drawing/2014/main" id="{73F73E6E-35AD-B049-A894-C0E4C4DC8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45188" y="1833563"/>
                <a:ext cx="652462" cy="423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0" name="Line 85">
                <a:extLst>
                  <a:ext uri="{FF2B5EF4-FFF2-40B4-BE49-F238E27FC236}">
                    <a16:creationId xmlns:a16="http://schemas.microsoft.com/office/drawing/2014/main" id="{2997BED0-FE9F-7746-A172-94D251589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7688" y="1816100"/>
                <a:ext cx="687387" cy="441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1" name="Line 54">
                <a:extLst>
                  <a:ext uri="{FF2B5EF4-FFF2-40B4-BE49-F238E27FC236}">
                    <a16:creationId xmlns:a16="http://schemas.microsoft.com/office/drawing/2014/main" id="{FB26DD50-0480-614E-9D8E-D9EE7E22E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0294" y="1570124"/>
                <a:ext cx="0" cy="23622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" name="Rectangle 89">
                <a:extLst>
                  <a:ext uri="{FF2B5EF4-FFF2-40B4-BE49-F238E27FC236}">
                    <a16:creationId xmlns:a16="http://schemas.microsoft.com/office/drawing/2014/main" id="{87579235-A895-244D-953E-C8EA54CF9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738" y="2163847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E04861A4-D3A4-3F43-AF8E-EAD6D497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79" y="4150238"/>
              <a:ext cx="1612900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nontree</a:t>
              </a:r>
            </a:p>
            <a:p>
              <a:r>
                <a:rPr lang="en-US" altLang="zh-TW" sz="2400" dirty="0">
                  <a:ea typeface="新細明體" panose="02020500000000000000" pitchFamily="18" charset="-120"/>
                </a:rPr>
                <a:t>edge</a:t>
              </a:r>
            </a:p>
            <a:p>
              <a:r>
                <a:rPr lang="en-US" altLang="zh-TW" sz="2400" dirty="0">
                  <a:solidFill>
                    <a:schemeClr val="tx2"/>
                  </a:solidFill>
                  <a:ea typeface="新細明體" panose="02020500000000000000" pitchFamily="18" charset="-120"/>
                </a:rPr>
                <a:t>(back edge)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0089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87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80" y="1093829"/>
            <a:ext cx="8986765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We define </a:t>
            </a:r>
            <a:r>
              <a:rPr lang="en-US" altLang="zh-TW" i="1" dirty="0">
                <a:solidFill>
                  <a:srgbClr val="C00000"/>
                </a:solidFill>
              </a:rPr>
              <a:t>low</a:t>
            </a:r>
            <a:r>
              <a:rPr lang="en-US" altLang="zh-TW" dirty="0"/>
              <a:t> for each vertex </a:t>
            </a:r>
            <a:r>
              <a:rPr lang="en-US" altLang="zh-TW" i="1" dirty="0"/>
              <a:t>u</a:t>
            </a:r>
            <a:r>
              <a:rPr lang="en-US" altLang="zh-TW" dirty="0"/>
              <a:t> of </a:t>
            </a:r>
            <a:r>
              <a:rPr lang="en-US" altLang="zh-TW" i="1" dirty="0"/>
              <a:t>G</a:t>
            </a:r>
            <a:r>
              <a:rPr lang="en-US" altLang="zh-TW" dirty="0"/>
              <a:t> such that </a:t>
            </a:r>
            <a:r>
              <a:rPr lang="en-US" altLang="zh-TW" i="1" dirty="0"/>
              <a:t>low</a:t>
            </a:r>
            <a:r>
              <a:rPr lang="en-US" altLang="zh-TW" dirty="0"/>
              <a:t>(</a:t>
            </a:r>
            <a:r>
              <a:rPr lang="en-US" altLang="zh-TW" i="1" dirty="0"/>
              <a:t>u</a:t>
            </a:r>
            <a:r>
              <a:rPr lang="en-US" altLang="zh-TW" dirty="0"/>
              <a:t>) is the </a:t>
            </a:r>
            <a:r>
              <a:rPr lang="en-US" altLang="zh-TW" dirty="0">
                <a:solidFill>
                  <a:srgbClr val="C00000"/>
                </a:solidFill>
              </a:rPr>
              <a:t>lowest </a:t>
            </a:r>
            <a:r>
              <a:rPr lang="en-US" altLang="zh-TW" i="1" dirty="0" err="1">
                <a:solidFill>
                  <a:srgbClr val="C00000"/>
                </a:solidFill>
              </a:rPr>
              <a:t>dfn</a:t>
            </a:r>
            <a:r>
              <a:rPr lang="en-US" altLang="zh-TW" dirty="0">
                <a:solidFill>
                  <a:srgbClr val="C00000"/>
                </a:solidFill>
              </a:rPr>
              <a:t> that we can reach from </a:t>
            </a:r>
            <a:r>
              <a:rPr lang="en-US" altLang="zh-TW" i="1" dirty="0">
                <a:solidFill>
                  <a:srgbClr val="C00000"/>
                </a:solidFill>
              </a:rPr>
              <a:t>u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using a path of descendants followed by at most one back edge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4796365-CDE9-8744-869F-827F2FCFD82B}"/>
              </a:ext>
            </a:extLst>
          </p:cNvPr>
          <p:cNvGrpSpPr/>
          <p:nvPr/>
        </p:nvGrpSpPr>
        <p:grpSpPr>
          <a:xfrm>
            <a:off x="675537" y="2748561"/>
            <a:ext cx="6761765" cy="4067774"/>
            <a:chOff x="749679" y="2797992"/>
            <a:chExt cx="6761765" cy="4067774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1354648-5BB0-7141-9DB3-FD3CAC11D2F8}"/>
                </a:ext>
              </a:extLst>
            </p:cNvPr>
            <p:cNvGrpSpPr/>
            <p:nvPr/>
          </p:nvGrpSpPr>
          <p:grpSpPr>
            <a:xfrm>
              <a:off x="749679" y="2797992"/>
              <a:ext cx="6761765" cy="4019550"/>
              <a:chOff x="749679" y="2637351"/>
              <a:chExt cx="6761765" cy="4019550"/>
            </a:xfrm>
          </p:grpSpPr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17A95D6E-F14C-BA41-BE58-144D2F93BA1B}"/>
                  </a:ext>
                </a:extLst>
              </p:cNvPr>
              <p:cNvGrpSpPr/>
              <p:nvPr/>
            </p:nvGrpSpPr>
            <p:grpSpPr>
              <a:xfrm>
                <a:off x="2348100" y="2637351"/>
                <a:ext cx="5163344" cy="4019550"/>
                <a:chOff x="4890294" y="914400"/>
                <a:chExt cx="5163344" cy="4019550"/>
              </a:xfrm>
            </p:grpSpPr>
            <p:sp>
              <p:nvSpPr>
                <p:cNvPr id="65" name="Text Box 76">
                  <a:extLst>
                    <a:ext uri="{FF2B5EF4-FFF2-40B4-BE49-F238E27FC236}">
                      <a16:creationId xmlns:a16="http://schemas.microsoft.com/office/drawing/2014/main" id="{5D72D7D9-F980-D444-966D-4625A619B4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65975" y="4057650"/>
                  <a:ext cx="1860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8          9      </a:t>
                  </a:r>
                </a:p>
              </p:txBody>
            </p:sp>
            <p:sp>
              <p:nvSpPr>
                <p:cNvPr id="66" name="Line 82">
                  <a:extLst>
                    <a:ext uri="{FF2B5EF4-FFF2-40B4-BE49-F238E27FC236}">
                      <a16:creationId xmlns:a16="http://schemas.microsoft.com/office/drawing/2014/main" id="{C8B84EDE-2FB3-A247-B27F-74D65F9AE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15250" y="3086100"/>
                  <a:ext cx="685800" cy="8001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7" name="Line 81">
                  <a:extLst>
                    <a:ext uri="{FF2B5EF4-FFF2-40B4-BE49-F238E27FC236}">
                      <a16:creationId xmlns:a16="http://schemas.microsoft.com/office/drawing/2014/main" id="{C43DBB5E-0122-5247-ABE1-055DB174DC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53350" y="2381250"/>
                  <a:ext cx="647700" cy="6858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5FE57A7A-BE3F-7F49-9A3E-80C7DCDF61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1543050"/>
                  <a:ext cx="184785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9" name="Line 38">
                  <a:extLst>
                    <a:ext uri="{FF2B5EF4-FFF2-40B4-BE49-F238E27FC236}">
                      <a16:creationId xmlns:a16="http://schemas.microsoft.com/office/drawing/2014/main" id="{A5C1D515-C300-0B46-8E6C-724E62FFAE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9825"/>
                  <a:ext cx="0" cy="24098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0" name="Line 39">
                  <a:extLst>
                    <a:ext uri="{FF2B5EF4-FFF2-40B4-BE49-F238E27FC236}">
                      <a16:creationId xmlns:a16="http://schemas.microsoft.com/office/drawing/2014/main" id="{F787B8E1-C1E0-4143-9DAC-775D1E951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2438400"/>
                  <a:ext cx="0" cy="23256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1" name="Line 41">
                  <a:extLst>
                    <a:ext uri="{FF2B5EF4-FFF2-40B4-BE49-F238E27FC236}">
                      <a16:creationId xmlns:a16="http://schemas.microsoft.com/office/drawing/2014/main" id="{FA4EA631-590A-D143-8F6C-FCA1DDDE21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3895725"/>
                  <a:ext cx="887412" cy="839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2" name="Line 43">
                  <a:extLst>
                    <a:ext uri="{FF2B5EF4-FFF2-40B4-BE49-F238E27FC236}">
                      <a16:creationId xmlns:a16="http://schemas.microsoft.com/office/drawing/2014/main" id="{FF73BBBB-8D32-A84A-9A92-9662872CEC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0300"/>
                  <a:ext cx="194310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3" name="Oval 44">
                  <a:extLst>
                    <a:ext uri="{FF2B5EF4-FFF2-40B4-BE49-F238E27FC236}">
                      <a16:creationId xmlns:a16="http://schemas.microsoft.com/office/drawing/2014/main" id="{221B9D18-A7AC-B94D-B467-87605D419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6050" y="1352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74" name="Oval 45">
                  <a:extLst>
                    <a:ext uri="{FF2B5EF4-FFF2-40B4-BE49-F238E27FC236}">
                      <a16:creationId xmlns:a16="http://schemas.microsoft.com/office/drawing/2014/main" id="{F237A792-049F-FB4B-AD2D-2C507DB2F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2171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75" name="Oval 46">
                  <a:extLst>
                    <a:ext uri="{FF2B5EF4-FFF2-40B4-BE49-F238E27FC236}">
                      <a16:creationId xmlns:a16="http://schemas.microsoft.com/office/drawing/2014/main" id="{6ECB3296-15EB-A047-88C2-0CA15829B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21907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</a:p>
              </p:txBody>
            </p:sp>
            <p:sp>
              <p:nvSpPr>
                <p:cNvPr id="76" name="Oval 47">
                  <a:extLst>
                    <a:ext uri="{FF2B5EF4-FFF2-40B4-BE49-F238E27FC236}">
                      <a16:creationId xmlns:a16="http://schemas.microsoft.com/office/drawing/2014/main" id="{CD00BC1D-1437-3A44-88F2-8C9E02A60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36195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77" name="Oval 48">
                  <a:extLst>
                    <a:ext uri="{FF2B5EF4-FFF2-40B4-BE49-F238E27FC236}">
                      <a16:creationId xmlns:a16="http://schemas.microsoft.com/office/drawing/2014/main" id="{0B7EE595-6508-B54B-9BFA-C0EC8461D7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28956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</p:txBody>
            </p:sp>
            <p:sp>
              <p:nvSpPr>
                <p:cNvPr id="78" name="Oval 49">
                  <a:extLst>
                    <a:ext uri="{FF2B5EF4-FFF2-40B4-BE49-F238E27FC236}">
                      <a16:creationId xmlns:a16="http://schemas.microsoft.com/office/drawing/2014/main" id="{A930E220-AEC3-EE43-8030-D731EF83A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9</a:t>
                  </a:r>
                </a:p>
              </p:txBody>
            </p:sp>
            <p:sp>
              <p:nvSpPr>
                <p:cNvPr id="79" name="Oval 50">
                  <a:extLst>
                    <a:ext uri="{FF2B5EF4-FFF2-40B4-BE49-F238E27FC236}">
                      <a16:creationId xmlns:a16="http://schemas.microsoft.com/office/drawing/2014/main" id="{ABF2FDBC-AC6F-C740-8BE2-5F18003BE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105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8</a:t>
                  </a:r>
                </a:p>
              </p:txBody>
            </p:sp>
            <p:sp>
              <p:nvSpPr>
                <p:cNvPr id="80" name="Oval 51">
                  <a:extLst>
                    <a:ext uri="{FF2B5EF4-FFF2-40B4-BE49-F238E27FC236}">
                      <a16:creationId xmlns:a16="http://schemas.microsoft.com/office/drawing/2014/main" id="{7D6A49CF-7838-2342-9408-92ABC2467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00" y="29146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81" name="Oval 53">
                  <a:extLst>
                    <a:ext uri="{FF2B5EF4-FFF2-40B4-BE49-F238E27FC236}">
                      <a16:creationId xmlns:a16="http://schemas.microsoft.com/office/drawing/2014/main" id="{62316D0A-E74E-D743-91FB-44F4652F7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1650" y="4457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2" name="Line 55">
                  <a:extLst>
                    <a:ext uri="{FF2B5EF4-FFF2-40B4-BE49-F238E27FC236}">
                      <a16:creationId xmlns:a16="http://schemas.microsoft.com/office/drawing/2014/main" id="{8CF16777-E0A0-4A4F-96A6-CBB71A36AE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3905250"/>
                  <a:ext cx="87630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" name="Oval 62">
                  <a:extLst>
                    <a:ext uri="{FF2B5EF4-FFF2-40B4-BE49-F238E27FC236}">
                      <a16:creationId xmlns:a16="http://schemas.microsoft.com/office/drawing/2014/main" id="{88E35AD1-8AE6-124D-BDE0-CD5B058DF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36576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84" name="Text Box 74">
                  <a:extLst>
                    <a:ext uri="{FF2B5EF4-FFF2-40B4-BE49-F238E27FC236}">
                      <a16:creationId xmlns:a16="http://schemas.microsoft.com/office/drawing/2014/main" id="{80539103-E66B-3945-9B49-546CA732EC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75425" y="914400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5" name="Text Box 75">
                  <a:extLst>
                    <a:ext uri="{FF2B5EF4-FFF2-40B4-BE49-F238E27FC236}">
                      <a16:creationId xmlns:a16="http://schemas.microsoft.com/office/drawing/2014/main" id="{0FB0D5B9-64D2-2C41-9069-98FF1A0266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7875" y="2882900"/>
                  <a:ext cx="41275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  <a:p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86" name="Text Box 77">
                  <a:extLst>
                    <a:ext uri="{FF2B5EF4-FFF2-40B4-BE49-F238E27FC236}">
                      <a16:creationId xmlns:a16="http://schemas.microsoft.com/office/drawing/2014/main" id="{8701FD0B-349B-1248-9054-FE68CBCB3B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13425" y="1752600"/>
                  <a:ext cx="20510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1                    5</a:t>
                  </a:r>
                </a:p>
              </p:txBody>
            </p:sp>
            <p:sp>
              <p:nvSpPr>
                <p:cNvPr id="87" name="Text Box 78">
                  <a:extLst>
                    <a:ext uri="{FF2B5EF4-FFF2-40B4-BE49-F238E27FC236}">
                      <a16:creationId xmlns:a16="http://schemas.microsoft.com/office/drawing/2014/main" id="{66AFFCA7-11F9-C547-8272-31CCA35E1F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03825" y="3013075"/>
                  <a:ext cx="374650" cy="1917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88" name="Text Box 79">
                  <a:extLst>
                    <a:ext uri="{FF2B5EF4-FFF2-40B4-BE49-F238E27FC236}">
                      <a16:creationId xmlns:a16="http://schemas.microsoft.com/office/drawing/2014/main" id="{A26827E6-3FEF-DF4E-AA63-A22DE698E7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51525" y="3295650"/>
                  <a:ext cx="27940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89" name="Line 84">
                  <a:extLst>
                    <a:ext uri="{FF2B5EF4-FFF2-40B4-BE49-F238E27FC236}">
                      <a16:creationId xmlns:a16="http://schemas.microsoft.com/office/drawing/2014/main" id="{73F73E6E-35AD-B049-A894-C0E4C4DC8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45188" y="1833563"/>
                  <a:ext cx="652462" cy="4238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" name="Line 85">
                  <a:extLst>
                    <a:ext uri="{FF2B5EF4-FFF2-40B4-BE49-F238E27FC236}">
                      <a16:creationId xmlns:a16="http://schemas.microsoft.com/office/drawing/2014/main" id="{2997BED0-FE9F-7746-A172-94D2515898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97688" y="1816100"/>
                  <a:ext cx="687387" cy="4413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1" name="Line 54">
                  <a:extLst>
                    <a:ext uri="{FF2B5EF4-FFF2-40B4-BE49-F238E27FC236}">
                      <a16:creationId xmlns:a16="http://schemas.microsoft.com/office/drawing/2014/main" id="{FB26DD50-0480-614E-9D8E-D9EE7E22E1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0294" y="1570124"/>
                  <a:ext cx="0" cy="23622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2" name="Rectangle 89">
                  <a:extLst>
                    <a:ext uri="{FF2B5EF4-FFF2-40B4-BE49-F238E27FC236}">
                      <a16:creationId xmlns:a16="http://schemas.microsoft.com/office/drawing/2014/main" id="{87579235-A895-244D-953E-C8EA54CF9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0738" y="2163847"/>
                  <a:ext cx="161290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nontree</a:t>
                  </a:r>
                </a:p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edge</a:t>
                  </a:r>
                </a:p>
                <a:p>
                  <a:r>
                    <a:rPr lang="en-US" altLang="zh-TW" sz="2400" dirty="0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(back edge)</a:t>
                  </a:r>
                </a:p>
              </p:txBody>
            </p:sp>
          </p:grpSp>
          <p:sp>
            <p:nvSpPr>
              <p:cNvPr id="94" name="Rectangle 89">
                <a:extLst>
                  <a:ext uri="{FF2B5EF4-FFF2-40B4-BE49-F238E27FC236}">
                    <a16:creationId xmlns:a16="http://schemas.microsoft.com/office/drawing/2014/main" id="{E04861A4-D3A4-3F43-AF8E-EAD6D497D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679" y="4150238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B30975B-04D6-F84E-BCB1-F64641F494CF}"/>
                </a:ext>
              </a:extLst>
            </p:cNvPr>
            <p:cNvSpPr txBox="1"/>
            <p:nvPr/>
          </p:nvSpPr>
          <p:spPr>
            <a:xfrm>
              <a:off x="3581378" y="630566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4</a:t>
              </a:r>
              <a:endParaRPr kumimoji="1" lang="zh-TW" altLang="en-US" sz="1800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C0AA3A2-A249-AE46-9EE3-960008BBA0A6}"/>
                </a:ext>
              </a:extLst>
            </p:cNvPr>
            <p:cNvSpPr txBox="1"/>
            <p:nvPr/>
          </p:nvSpPr>
          <p:spPr>
            <a:xfrm>
              <a:off x="3547467" y="5517978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6A10073-6AC4-6B4D-97A2-683892CCCDBD}"/>
                </a:ext>
              </a:extLst>
            </p:cNvPr>
            <p:cNvSpPr txBox="1"/>
            <p:nvPr/>
          </p:nvSpPr>
          <p:spPr>
            <a:xfrm>
              <a:off x="3549932" y="480341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7E4BAB5-9BF7-1B49-A85F-9F8955C31BB2}"/>
                </a:ext>
              </a:extLst>
            </p:cNvPr>
            <p:cNvSpPr txBox="1"/>
            <p:nvPr/>
          </p:nvSpPr>
          <p:spPr>
            <a:xfrm>
              <a:off x="3528708" y="405278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7D21BCAB-BCC1-F84E-A811-4AAFC1BC7654}"/>
                </a:ext>
              </a:extLst>
            </p:cNvPr>
            <p:cNvSpPr txBox="1"/>
            <p:nvPr/>
          </p:nvSpPr>
          <p:spPr>
            <a:xfrm>
              <a:off x="5511874" y="40340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C3619B3-E3CA-2E45-893A-FF28F6512D21}"/>
                </a:ext>
              </a:extLst>
            </p:cNvPr>
            <p:cNvSpPr txBox="1"/>
            <p:nvPr/>
          </p:nvSpPr>
          <p:spPr>
            <a:xfrm>
              <a:off x="5480406" y="480442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B5B20567-785F-7B41-8FAD-16B95F2FDFF6}"/>
                </a:ext>
              </a:extLst>
            </p:cNvPr>
            <p:cNvSpPr txBox="1"/>
            <p:nvPr/>
          </p:nvSpPr>
          <p:spPr>
            <a:xfrm>
              <a:off x="5487757" y="546264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B4207556-BB15-F44C-A3D7-29ED4A5BD478}"/>
                </a:ext>
              </a:extLst>
            </p:cNvPr>
            <p:cNvSpPr txBox="1"/>
            <p:nvPr/>
          </p:nvSpPr>
          <p:spPr>
            <a:xfrm>
              <a:off x="4661465" y="640410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8</a:t>
              </a:r>
              <a:endParaRPr kumimoji="1" lang="zh-TW" altLang="en-US" sz="1800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4873ED22-E745-1D4C-B091-4749E56C7BEB}"/>
                </a:ext>
              </a:extLst>
            </p:cNvPr>
            <p:cNvSpPr txBox="1"/>
            <p:nvPr/>
          </p:nvSpPr>
          <p:spPr>
            <a:xfrm>
              <a:off x="6135154" y="59367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9</a:t>
              </a:r>
              <a:endParaRPr kumimoji="1" lang="zh-TW" altLang="en-US" sz="18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44EB9F2-648B-F14A-A00C-1B702C45CB5D}"/>
                </a:ext>
              </a:extLst>
            </p:cNvPr>
            <p:cNvSpPr txBox="1"/>
            <p:nvPr/>
          </p:nvSpPr>
          <p:spPr>
            <a:xfrm>
              <a:off x="4350334" y="2802495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kumimoji="1" lang="zh-TW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8758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88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-11875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80" y="701038"/>
            <a:ext cx="8986765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We define </a:t>
            </a:r>
            <a:r>
              <a:rPr lang="en-US" altLang="zh-TW" i="1" dirty="0">
                <a:solidFill>
                  <a:srgbClr val="C00000"/>
                </a:solidFill>
              </a:rPr>
              <a:t>low</a:t>
            </a:r>
            <a:r>
              <a:rPr lang="en-US" altLang="zh-TW" dirty="0"/>
              <a:t> for each vertex </a:t>
            </a:r>
            <a:r>
              <a:rPr lang="en-US" altLang="zh-TW" i="1" dirty="0"/>
              <a:t>u</a:t>
            </a:r>
            <a:r>
              <a:rPr lang="en-US" altLang="zh-TW" dirty="0"/>
              <a:t> of </a:t>
            </a:r>
            <a:r>
              <a:rPr lang="en-US" altLang="zh-TW" i="1" dirty="0"/>
              <a:t>G</a:t>
            </a:r>
            <a:r>
              <a:rPr lang="en-US" altLang="zh-TW" dirty="0"/>
              <a:t>, where</a:t>
            </a:r>
            <a:r>
              <a:rPr lang="en-US" altLang="zh-TW" i="1" dirty="0"/>
              <a:t> </a:t>
            </a:r>
            <a:br>
              <a:rPr lang="en-US" altLang="zh-TW" i="1" dirty="0"/>
            </a:br>
            <a:r>
              <a:rPr lang="en-US" altLang="zh-TW" i="1" dirty="0">
                <a:solidFill>
                  <a:srgbClr val="00B050"/>
                </a:solidFill>
              </a:rPr>
              <a:t>low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) = min{ </a:t>
            </a:r>
            <a:r>
              <a:rPr lang="en-US" altLang="zh-TW" i="1" dirty="0" err="1">
                <a:solidFill>
                  <a:srgbClr val="00B050"/>
                </a:solidFill>
              </a:rPr>
              <a:t>dfn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), </a:t>
            </a:r>
            <a:br>
              <a:rPr lang="en-US" altLang="zh-TW" dirty="0">
                <a:solidFill>
                  <a:srgbClr val="00B050"/>
                </a:solidFill>
              </a:rPr>
            </a:br>
            <a:r>
              <a:rPr lang="en-US" altLang="zh-TW" dirty="0">
                <a:solidFill>
                  <a:srgbClr val="00B050"/>
                </a:solidFill>
              </a:rPr>
              <a:t>                        min{</a:t>
            </a:r>
            <a:r>
              <a:rPr lang="en-US" altLang="zh-TW" i="1" dirty="0">
                <a:solidFill>
                  <a:srgbClr val="00B050"/>
                </a:solidFill>
              </a:rPr>
              <a:t>low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| 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 is a child of 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},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                            min{</a:t>
            </a:r>
            <a:r>
              <a:rPr lang="en-US" altLang="zh-TW" i="1" dirty="0" err="1">
                <a:solidFill>
                  <a:srgbClr val="00B050"/>
                </a:solidFill>
              </a:rPr>
              <a:t>dfn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| 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is a back edge} }</a:t>
            </a:r>
          </a:p>
          <a:p>
            <a:endParaRPr lang="en-US" altLang="zh-TW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4796365-CDE9-8744-869F-827F2FCFD82B}"/>
              </a:ext>
            </a:extLst>
          </p:cNvPr>
          <p:cNvGrpSpPr/>
          <p:nvPr/>
        </p:nvGrpSpPr>
        <p:grpSpPr>
          <a:xfrm>
            <a:off x="675537" y="2748561"/>
            <a:ext cx="6761765" cy="4067774"/>
            <a:chOff x="749679" y="2797992"/>
            <a:chExt cx="6761765" cy="4067774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1354648-5BB0-7141-9DB3-FD3CAC11D2F8}"/>
                </a:ext>
              </a:extLst>
            </p:cNvPr>
            <p:cNvGrpSpPr/>
            <p:nvPr/>
          </p:nvGrpSpPr>
          <p:grpSpPr>
            <a:xfrm>
              <a:off x="749679" y="2797992"/>
              <a:ext cx="6761765" cy="4019550"/>
              <a:chOff x="749679" y="2637351"/>
              <a:chExt cx="6761765" cy="4019550"/>
            </a:xfrm>
          </p:grpSpPr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17A95D6E-F14C-BA41-BE58-144D2F93BA1B}"/>
                  </a:ext>
                </a:extLst>
              </p:cNvPr>
              <p:cNvGrpSpPr/>
              <p:nvPr/>
            </p:nvGrpSpPr>
            <p:grpSpPr>
              <a:xfrm>
                <a:off x="2348100" y="2637351"/>
                <a:ext cx="5163344" cy="4019550"/>
                <a:chOff x="4890294" y="914400"/>
                <a:chExt cx="5163344" cy="4019550"/>
              </a:xfrm>
            </p:grpSpPr>
            <p:sp>
              <p:nvSpPr>
                <p:cNvPr id="65" name="Text Box 76">
                  <a:extLst>
                    <a:ext uri="{FF2B5EF4-FFF2-40B4-BE49-F238E27FC236}">
                      <a16:creationId xmlns:a16="http://schemas.microsoft.com/office/drawing/2014/main" id="{5D72D7D9-F980-D444-966D-4625A619B4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65975" y="4057650"/>
                  <a:ext cx="1860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8          9      </a:t>
                  </a:r>
                </a:p>
              </p:txBody>
            </p:sp>
            <p:sp>
              <p:nvSpPr>
                <p:cNvPr id="66" name="Line 82">
                  <a:extLst>
                    <a:ext uri="{FF2B5EF4-FFF2-40B4-BE49-F238E27FC236}">
                      <a16:creationId xmlns:a16="http://schemas.microsoft.com/office/drawing/2014/main" id="{C8B84EDE-2FB3-A247-B27F-74D65F9AE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15250" y="3086100"/>
                  <a:ext cx="685800" cy="8001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7" name="Line 81">
                  <a:extLst>
                    <a:ext uri="{FF2B5EF4-FFF2-40B4-BE49-F238E27FC236}">
                      <a16:creationId xmlns:a16="http://schemas.microsoft.com/office/drawing/2014/main" id="{C43DBB5E-0122-5247-ABE1-055DB174DC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53350" y="2381250"/>
                  <a:ext cx="647700" cy="6858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5FE57A7A-BE3F-7F49-9A3E-80C7DCDF61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1543050"/>
                  <a:ext cx="184785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9" name="Line 38">
                  <a:extLst>
                    <a:ext uri="{FF2B5EF4-FFF2-40B4-BE49-F238E27FC236}">
                      <a16:creationId xmlns:a16="http://schemas.microsoft.com/office/drawing/2014/main" id="{A5C1D515-C300-0B46-8E6C-724E62FFAE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9825"/>
                  <a:ext cx="0" cy="24098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0" name="Line 39">
                  <a:extLst>
                    <a:ext uri="{FF2B5EF4-FFF2-40B4-BE49-F238E27FC236}">
                      <a16:creationId xmlns:a16="http://schemas.microsoft.com/office/drawing/2014/main" id="{F787B8E1-C1E0-4143-9DAC-775D1E951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2438400"/>
                  <a:ext cx="0" cy="23256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1" name="Line 41">
                  <a:extLst>
                    <a:ext uri="{FF2B5EF4-FFF2-40B4-BE49-F238E27FC236}">
                      <a16:creationId xmlns:a16="http://schemas.microsoft.com/office/drawing/2014/main" id="{FA4EA631-590A-D143-8F6C-FCA1DDDE21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3895725"/>
                  <a:ext cx="887412" cy="839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2" name="Line 43">
                  <a:extLst>
                    <a:ext uri="{FF2B5EF4-FFF2-40B4-BE49-F238E27FC236}">
                      <a16:creationId xmlns:a16="http://schemas.microsoft.com/office/drawing/2014/main" id="{FF73BBBB-8D32-A84A-9A92-9662872CEC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0300"/>
                  <a:ext cx="194310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3" name="Oval 44">
                  <a:extLst>
                    <a:ext uri="{FF2B5EF4-FFF2-40B4-BE49-F238E27FC236}">
                      <a16:creationId xmlns:a16="http://schemas.microsoft.com/office/drawing/2014/main" id="{221B9D18-A7AC-B94D-B467-87605D419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6050" y="1352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74" name="Oval 45">
                  <a:extLst>
                    <a:ext uri="{FF2B5EF4-FFF2-40B4-BE49-F238E27FC236}">
                      <a16:creationId xmlns:a16="http://schemas.microsoft.com/office/drawing/2014/main" id="{F237A792-049F-FB4B-AD2D-2C507DB2F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2171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75" name="Oval 46">
                  <a:extLst>
                    <a:ext uri="{FF2B5EF4-FFF2-40B4-BE49-F238E27FC236}">
                      <a16:creationId xmlns:a16="http://schemas.microsoft.com/office/drawing/2014/main" id="{6ECB3296-15EB-A047-88C2-0CA15829B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21907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</a:p>
              </p:txBody>
            </p:sp>
            <p:sp>
              <p:nvSpPr>
                <p:cNvPr id="76" name="Oval 47">
                  <a:extLst>
                    <a:ext uri="{FF2B5EF4-FFF2-40B4-BE49-F238E27FC236}">
                      <a16:creationId xmlns:a16="http://schemas.microsoft.com/office/drawing/2014/main" id="{CD00BC1D-1437-3A44-88F2-8C9E02A60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36195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77" name="Oval 48">
                  <a:extLst>
                    <a:ext uri="{FF2B5EF4-FFF2-40B4-BE49-F238E27FC236}">
                      <a16:creationId xmlns:a16="http://schemas.microsoft.com/office/drawing/2014/main" id="{0B7EE595-6508-B54B-9BFA-C0EC8461D7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28956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</p:txBody>
            </p:sp>
            <p:sp>
              <p:nvSpPr>
                <p:cNvPr id="78" name="Oval 49">
                  <a:extLst>
                    <a:ext uri="{FF2B5EF4-FFF2-40B4-BE49-F238E27FC236}">
                      <a16:creationId xmlns:a16="http://schemas.microsoft.com/office/drawing/2014/main" id="{A930E220-AEC3-EE43-8030-D731EF83A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9</a:t>
                  </a:r>
                </a:p>
              </p:txBody>
            </p:sp>
            <p:sp>
              <p:nvSpPr>
                <p:cNvPr id="79" name="Oval 50">
                  <a:extLst>
                    <a:ext uri="{FF2B5EF4-FFF2-40B4-BE49-F238E27FC236}">
                      <a16:creationId xmlns:a16="http://schemas.microsoft.com/office/drawing/2014/main" id="{ABF2FDBC-AC6F-C740-8BE2-5F18003BE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105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8</a:t>
                  </a:r>
                </a:p>
              </p:txBody>
            </p:sp>
            <p:sp>
              <p:nvSpPr>
                <p:cNvPr id="80" name="Oval 51">
                  <a:extLst>
                    <a:ext uri="{FF2B5EF4-FFF2-40B4-BE49-F238E27FC236}">
                      <a16:creationId xmlns:a16="http://schemas.microsoft.com/office/drawing/2014/main" id="{7D6A49CF-7838-2342-9408-92ABC2467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00" y="29146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81" name="Oval 53">
                  <a:extLst>
                    <a:ext uri="{FF2B5EF4-FFF2-40B4-BE49-F238E27FC236}">
                      <a16:creationId xmlns:a16="http://schemas.microsoft.com/office/drawing/2014/main" id="{62316D0A-E74E-D743-91FB-44F4652F7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1650" y="4457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2" name="Line 55">
                  <a:extLst>
                    <a:ext uri="{FF2B5EF4-FFF2-40B4-BE49-F238E27FC236}">
                      <a16:creationId xmlns:a16="http://schemas.microsoft.com/office/drawing/2014/main" id="{8CF16777-E0A0-4A4F-96A6-CBB71A36AE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3905250"/>
                  <a:ext cx="87630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" name="Oval 62">
                  <a:extLst>
                    <a:ext uri="{FF2B5EF4-FFF2-40B4-BE49-F238E27FC236}">
                      <a16:creationId xmlns:a16="http://schemas.microsoft.com/office/drawing/2014/main" id="{88E35AD1-8AE6-124D-BDE0-CD5B058DF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36576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84" name="Text Box 74">
                  <a:extLst>
                    <a:ext uri="{FF2B5EF4-FFF2-40B4-BE49-F238E27FC236}">
                      <a16:creationId xmlns:a16="http://schemas.microsoft.com/office/drawing/2014/main" id="{80539103-E66B-3945-9B49-546CA732EC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75425" y="914400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5" name="Text Box 75">
                  <a:extLst>
                    <a:ext uri="{FF2B5EF4-FFF2-40B4-BE49-F238E27FC236}">
                      <a16:creationId xmlns:a16="http://schemas.microsoft.com/office/drawing/2014/main" id="{0FB0D5B9-64D2-2C41-9069-98FF1A0266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7875" y="2882900"/>
                  <a:ext cx="41275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  <a:p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86" name="Text Box 77">
                  <a:extLst>
                    <a:ext uri="{FF2B5EF4-FFF2-40B4-BE49-F238E27FC236}">
                      <a16:creationId xmlns:a16="http://schemas.microsoft.com/office/drawing/2014/main" id="{8701FD0B-349B-1248-9054-FE68CBCB3B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13425" y="1752600"/>
                  <a:ext cx="20510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1                    5</a:t>
                  </a:r>
                </a:p>
              </p:txBody>
            </p:sp>
            <p:sp>
              <p:nvSpPr>
                <p:cNvPr id="87" name="Text Box 78">
                  <a:extLst>
                    <a:ext uri="{FF2B5EF4-FFF2-40B4-BE49-F238E27FC236}">
                      <a16:creationId xmlns:a16="http://schemas.microsoft.com/office/drawing/2014/main" id="{66AFFCA7-11F9-C547-8272-31CCA35E1F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03825" y="3013075"/>
                  <a:ext cx="374650" cy="1917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88" name="Text Box 79">
                  <a:extLst>
                    <a:ext uri="{FF2B5EF4-FFF2-40B4-BE49-F238E27FC236}">
                      <a16:creationId xmlns:a16="http://schemas.microsoft.com/office/drawing/2014/main" id="{A26827E6-3FEF-DF4E-AA63-A22DE698E7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51525" y="3295650"/>
                  <a:ext cx="27940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89" name="Line 84">
                  <a:extLst>
                    <a:ext uri="{FF2B5EF4-FFF2-40B4-BE49-F238E27FC236}">
                      <a16:creationId xmlns:a16="http://schemas.microsoft.com/office/drawing/2014/main" id="{73F73E6E-35AD-B049-A894-C0E4C4DC8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45188" y="1833563"/>
                  <a:ext cx="652462" cy="4238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" name="Line 85">
                  <a:extLst>
                    <a:ext uri="{FF2B5EF4-FFF2-40B4-BE49-F238E27FC236}">
                      <a16:creationId xmlns:a16="http://schemas.microsoft.com/office/drawing/2014/main" id="{2997BED0-FE9F-7746-A172-94D2515898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97688" y="1816100"/>
                  <a:ext cx="687387" cy="4413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1" name="Line 54">
                  <a:extLst>
                    <a:ext uri="{FF2B5EF4-FFF2-40B4-BE49-F238E27FC236}">
                      <a16:creationId xmlns:a16="http://schemas.microsoft.com/office/drawing/2014/main" id="{FB26DD50-0480-614E-9D8E-D9EE7E22E1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0294" y="1570124"/>
                  <a:ext cx="0" cy="23622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2" name="Rectangle 89">
                  <a:extLst>
                    <a:ext uri="{FF2B5EF4-FFF2-40B4-BE49-F238E27FC236}">
                      <a16:creationId xmlns:a16="http://schemas.microsoft.com/office/drawing/2014/main" id="{87579235-A895-244D-953E-C8EA54CF9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0738" y="2163847"/>
                  <a:ext cx="161290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nontree</a:t>
                  </a:r>
                </a:p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edge</a:t>
                  </a:r>
                </a:p>
                <a:p>
                  <a:r>
                    <a:rPr lang="en-US" altLang="zh-TW" sz="2400" dirty="0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(back edge)</a:t>
                  </a:r>
                </a:p>
              </p:txBody>
            </p:sp>
          </p:grpSp>
          <p:sp>
            <p:nvSpPr>
              <p:cNvPr id="94" name="Rectangle 89">
                <a:extLst>
                  <a:ext uri="{FF2B5EF4-FFF2-40B4-BE49-F238E27FC236}">
                    <a16:creationId xmlns:a16="http://schemas.microsoft.com/office/drawing/2014/main" id="{E04861A4-D3A4-3F43-AF8E-EAD6D497D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679" y="4150238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B30975B-04D6-F84E-BCB1-F64641F494CF}"/>
                </a:ext>
              </a:extLst>
            </p:cNvPr>
            <p:cNvSpPr txBox="1"/>
            <p:nvPr/>
          </p:nvSpPr>
          <p:spPr>
            <a:xfrm>
              <a:off x="3581378" y="630566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4</a:t>
              </a:r>
              <a:endParaRPr kumimoji="1" lang="zh-TW" altLang="en-US" sz="1800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C0AA3A2-A249-AE46-9EE3-960008BBA0A6}"/>
                </a:ext>
              </a:extLst>
            </p:cNvPr>
            <p:cNvSpPr txBox="1"/>
            <p:nvPr/>
          </p:nvSpPr>
          <p:spPr>
            <a:xfrm>
              <a:off x="3547467" y="5517978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6A10073-6AC4-6B4D-97A2-683892CCCDBD}"/>
                </a:ext>
              </a:extLst>
            </p:cNvPr>
            <p:cNvSpPr txBox="1"/>
            <p:nvPr/>
          </p:nvSpPr>
          <p:spPr>
            <a:xfrm>
              <a:off x="3549932" y="480341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7E4BAB5-9BF7-1B49-A85F-9F8955C31BB2}"/>
                </a:ext>
              </a:extLst>
            </p:cNvPr>
            <p:cNvSpPr txBox="1"/>
            <p:nvPr/>
          </p:nvSpPr>
          <p:spPr>
            <a:xfrm>
              <a:off x="3528708" y="405278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7D21BCAB-BCC1-F84E-A811-4AAFC1BC7654}"/>
                </a:ext>
              </a:extLst>
            </p:cNvPr>
            <p:cNvSpPr txBox="1"/>
            <p:nvPr/>
          </p:nvSpPr>
          <p:spPr>
            <a:xfrm>
              <a:off x="5511874" y="40340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C3619B3-E3CA-2E45-893A-FF28F6512D21}"/>
                </a:ext>
              </a:extLst>
            </p:cNvPr>
            <p:cNvSpPr txBox="1"/>
            <p:nvPr/>
          </p:nvSpPr>
          <p:spPr>
            <a:xfrm>
              <a:off x="5480406" y="480442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B5B20567-785F-7B41-8FAD-16B95F2FDFF6}"/>
                </a:ext>
              </a:extLst>
            </p:cNvPr>
            <p:cNvSpPr txBox="1"/>
            <p:nvPr/>
          </p:nvSpPr>
          <p:spPr>
            <a:xfrm>
              <a:off x="5487757" y="546264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B4207556-BB15-F44C-A3D7-29ED4A5BD478}"/>
                </a:ext>
              </a:extLst>
            </p:cNvPr>
            <p:cNvSpPr txBox="1"/>
            <p:nvPr/>
          </p:nvSpPr>
          <p:spPr>
            <a:xfrm>
              <a:off x="4661465" y="640410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8</a:t>
              </a:r>
              <a:endParaRPr kumimoji="1" lang="zh-TW" altLang="en-US" sz="1800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4873ED22-E745-1D4C-B091-4749E56C7BEB}"/>
                </a:ext>
              </a:extLst>
            </p:cNvPr>
            <p:cNvSpPr txBox="1"/>
            <p:nvPr/>
          </p:nvSpPr>
          <p:spPr>
            <a:xfrm>
              <a:off x="6135154" y="59367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9</a:t>
              </a:r>
              <a:endParaRPr kumimoji="1" lang="zh-TW" altLang="en-US" sz="18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44EB9F2-648B-F14A-A00C-1B702C45CB5D}"/>
                </a:ext>
              </a:extLst>
            </p:cNvPr>
            <p:cNvSpPr txBox="1"/>
            <p:nvPr/>
          </p:nvSpPr>
          <p:spPr>
            <a:xfrm>
              <a:off x="4350334" y="2802495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kumimoji="1" lang="zh-TW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9037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89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80" y="1093829"/>
            <a:ext cx="8986765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4796365-CDE9-8744-869F-827F2FCFD82B}"/>
              </a:ext>
            </a:extLst>
          </p:cNvPr>
          <p:cNvGrpSpPr/>
          <p:nvPr/>
        </p:nvGrpSpPr>
        <p:grpSpPr>
          <a:xfrm>
            <a:off x="675537" y="2748561"/>
            <a:ext cx="6761765" cy="4067774"/>
            <a:chOff x="749679" y="2797992"/>
            <a:chExt cx="6761765" cy="4067774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1354648-5BB0-7141-9DB3-FD3CAC11D2F8}"/>
                </a:ext>
              </a:extLst>
            </p:cNvPr>
            <p:cNvGrpSpPr/>
            <p:nvPr/>
          </p:nvGrpSpPr>
          <p:grpSpPr>
            <a:xfrm>
              <a:off x="749679" y="2797992"/>
              <a:ext cx="6761765" cy="4019550"/>
              <a:chOff x="749679" y="2637351"/>
              <a:chExt cx="6761765" cy="4019550"/>
            </a:xfrm>
          </p:grpSpPr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17A95D6E-F14C-BA41-BE58-144D2F93BA1B}"/>
                  </a:ext>
                </a:extLst>
              </p:cNvPr>
              <p:cNvGrpSpPr/>
              <p:nvPr/>
            </p:nvGrpSpPr>
            <p:grpSpPr>
              <a:xfrm>
                <a:off x="2348100" y="2637351"/>
                <a:ext cx="5163344" cy="4019550"/>
                <a:chOff x="4890294" y="914400"/>
                <a:chExt cx="5163344" cy="4019550"/>
              </a:xfrm>
            </p:grpSpPr>
            <p:sp>
              <p:nvSpPr>
                <p:cNvPr id="65" name="Text Box 76">
                  <a:extLst>
                    <a:ext uri="{FF2B5EF4-FFF2-40B4-BE49-F238E27FC236}">
                      <a16:creationId xmlns:a16="http://schemas.microsoft.com/office/drawing/2014/main" id="{5D72D7D9-F980-D444-966D-4625A619B4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65975" y="4057650"/>
                  <a:ext cx="1860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  8          9      </a:t>
                  </a:r>
                </a:p>
              </p:txBody>
            </p:sp>
            <p:sp>
              <p:nvSpPr>
                <p:cNvPr id="66" name="Line 82">
                  <a:extLst>
                    <a:ext uri="{FF2B5EF4-FFF2-40B4-BE49-F238E27FC236}">
                      <a16:creationId xmlns:a16="http://schemas.microsoft.com/office/drawing/2014/main" id="{C8B84EDE-2FB3-A247-B27F-74D65F9AE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15250" y="3086100"/>
                  <a:ext cx="685800" cy="8001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7" name="Line 81">
                  <a:extLst>
                    <a:ext uri="{FF2B5EF4-FFF2-40B4-BE49-F238E27FC236}">
                      <a16:creationId xmlns:a16="http://schemas.microsoft.com/office/drawing/2014/main" id="{C43DBB5E-0122-5247-ABE1-055DB174DC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53350" y="2381250"/>
                  <a:ext cx="647700" cy="6858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5FE57A7A-BE3F-7F49-9A3E-80C7DCDF61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1543050"/>
                  <a:ext cx="184785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69" name="Line 38">
                  <a:extLst>
                    <a:ext uri="{FF2B5EF4-FFF2-40B4-BE49-F238E27FC236}">
                      <a16:creationId xmlns:a16="http://schemas.microsoft.com/office/drawing/2014/main" id="{A5C1D515-C300-0B46-8E6C-724E62FFAE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9825"/>
                  <a:ext cx="0" cy="24098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0" name="Line 39">
                  <a:extLst>
                    <a:ext uri="{FF2B5EF4-FFF2-40B4-BE49-F238E27FC236}">
                      <a16:creationId xmlns:a16="http://schemas.microsoft.com/office/drawing/2014/main" id="{F787B8E1-C1E0-4143-9DAC-775D1E951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2438400"/>
                  <a:ext cx="0" cy="23256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1" name="Line 41">
                  <a:extLst>
                    <a:ext uri="{FF2B5EF4-FFF2-40B4-BE49-F238E27FC236}">
                      <a16:creationId xmlns:a16="http://schemas.microsoft.com/office/drawing/2014/main" id="{FA4EA631-590A-D143-8F6C-FCA1DDDE21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2238" y="3895725"/>
                  <a:ext cx="887412" cy="839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2" name="Line 43">
                  <a:extLst>
                    <a:ext uri="{FF2B5EF4-FFF2-40B4-BE49-F238E27FC236}">
                      <a16:creationId xmlns:a16="http://schemas.microsoft.com/office/drawing/2014/main" id="{FF73BBBB-8D32-A84A-9A92-9662872CEC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91200" y="2400300"/>
                  <a:ext cx="194310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3" name="Oval 44">
                  <a:extLst>
                    <a:ext uri="{FF2B5EF4-FFF2-40B4-BE49-F238E27FC236}">
                      <a16:creationId xmlns:a16="http://schemas.microsoft.com/office/drawing/2014/main" id="{221B9D18-A7AC-B94D-B467-87605D419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6050" y="1352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74" name="Oval 45">
                  <a:extLst>
                    <a:ext uri="{FF2B5EF4-FFF2-40B4-BE49-F238E27FC236}">
                      <a16:creationId xmlns:a16="http://schemas.microsoft.com/office/drawing/2014/main" id="{F237A792-049F-FB4B-AD2D-2C507DB2F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2171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75" name="Oval 46">
                  <a:extLst>
                    <a:ext uri="{FF2B5EF4-FFF2-40B4-BE49-F238E27FC236}">
                      <a16:creationId xmlns:a16="http://schemas.microsoft.com/office/drawing/2014/main" id="{6ECB3296-15EB-A047-88C2-0CA15829B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2190750"/>
                  <a:ext cx="495300" cy="476250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5</a:t>
                  </a:r>
                </a:p>
              </p:txBody>
            </p:sp>
            <p:sp>
              <p:nvSpPr>
                <p:cNvPr id="76" name="Oval 47">
                  <a:extLst>
                    <a:ext uri="{FF2B5EF4-FFF2-40B4-BE49-F238E27FC236}">
                      <a16:creationId xmlns:a16="http://schemas.microsoft.com/office/drawing/2014/main" id="{CD00BC1D-1437-3A44-88F2-8C9E02A60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3619500"/>
                  <a:ext cx="495300" cy="476250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77" name="Oval 48">
                  <a:extLst>
                    <a:ext uri="{FF2B5EF4-FFF2-40B4-BE49-F238E27FC236}">
                      <a16:creationId xmlns:a16="http://schemas.microsoft.com/office/drawing/2014/main" id="{0B7EE595-6508-B54B-9BFA-C0EC8461D7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3800" y="28956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</p:txBody>
            </p:sp>
            <p:sp>
              <p:nvSpPr>
                <p:cNvPr id="78" name="Oval 49">
                  <a:extLst>
                    <a:ext uri="{FF2B5EF4-FFF2-40B4-BE49-F238E27FC236}">
                      <a16:creationId xmlns:a16="http://schemas.microsoft.com/office/drawing/2014/main" id="{A930E220-AEC3-EE43-8030-D731EF83A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570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9</a:t>
                  </a:r>
                </a:p>
              </p:txBody>
            </p:sp>
            <p:sp>
              <p:nvSpPr>
                <p:cNvPr id="79" name="Oval 50">
                  <a:extLst>
                    <a:ext uri="{FF2B5EF4-FFF2-40B4-BE49-F238E27FC236}">
                      <a16:creationId xmlns:a16="http://schemas.microsoft.com/office/drawing/2014/main" id="{ABF2FDBC-AC6F-C740-8BE2-5F18003BE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1050" y="44005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8</a:t>
                  </a:r>
                </a:p>
              </p:txBody>
            </p:sp>
            <p:sp>
              <p:nvSpPr>
                <p:cNvPr id="80" name="Oval 51">
                  <a:extLst>
                    <a:ext uri="{FF2B5EF4-FFF2-40B4-BE49-F238E27FC236}">
                      <a16:creationId xmlns:a16="http://schemas.microsoft.com/office/drawing/2014/main" id="{7D6A49CF-7838-2342-9408-92ABC2467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4500" y="291465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</p:txBody>
            </p:sp>
            <p:sp>
              <p:nvSpPr>
                <p:cNvPr id="81" name="Oval 53">
                  <a:extLst>
                    <a:ext uri="{FF2B5EF4-FFF2-40B4-BE49-F238E27FC236}">
                      <a16:creationId xmlns:a16="http://schemas.microsoft.com/office/drawing/2014/main" id="{62316D0A-E74E-D743-91FB-44F4652F7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1650" y="4457700"/>
                  <a:ext cx="495300" cy="4762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2" name="Line 55">
                  <a:extLst>
                    <a:ext uri="{FF2B5EF4-FFF2-40B4-BE49-F238E27FC236}">
                      <a16:creationId xmlns:a16="http://schemas.microsoft.com/office/drawing/2014/main" id="{8CF16777-E0A0-4A4F-96A6-CBB71A36AE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4900" y="3905250"/>
                  <a:ext cx="87630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" name="Oval 62">
                  <a:extLst>
                    <a:ext uri="{FF2B5EF4-FFF2-40B4-BE49-F238E27FC236}">
                      <a16:creationId xmlns:a16="http://schemas.microsoft.com/office/drawing/2014/main" id="{88E35AD1-8AE6-124D-BDE0-CD5B058DF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0" y="3657600"/>
                  <a:ext cx="495300" cy="476250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</a:t>
                  </a:r>
                </a:p>
              </p:txBody>
            </p:sp>
            <p:sp>
              <p:nvSpPr>
                <p:cNvPr id="84" name="Text Box 74">
                  <a:extLst>
                    <a:ext uri="{FF2B5EF4-FFF2-40B4-BE49-F238E27FC236}">
                      <a16:creationId xmlns:a16="http://schemas.microsoft.com/office/drawing/2014/main" id="{80539103-E66B-3945-9B49-546CA732EC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75425" y="914400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0</a:t>
                  </a:r>
                </a:p>
              </p:txBody>
            </p:sp>
            <p:sp>
              <p:nvSpPr>
                <p:cNvPr id="85" name="Text Box 75">
                  <a:extLst>
                    <a:ext uri="{FF2B5EF4-FFF2-40B4-BE49-F238E27FC236}">
                      <a16:creationId xmlns:a16="http://schemas.microsoft.com/office/drawing/2014/main" id="{0FB0D5B9-64D2-2C41-9069-98FF1A0266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7875" y="2882900"/>
                  <a:ext cx="41275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6</a:t>
                  </a:r>
                </a:p>
                <a:p>
                  <a:endPara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7</a:t>
                  </a:r>
                </a:p>
              </p:txBody>
            </p:sp>
            <p:sp>
              <p:nvSpPr>
                <p:cNvPr id="86" name="Text Box 77">
                  <a:extLst>
                    <a:ext uri="{FF2B5EF4-FFF2-40B4-BE49-F238E27FC236}">
                      <a16:creationId xmlns:a16="http://schemas.microsoft.com/office/drawing/2014/main" id="{8701FD0B-349B-1248-9054-FE68CBCB3B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13425" y="1752600"/>
                  <a:ext cx="20510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1                    5</a:t>
                  </a:r>
                </a:p>
              </p:txBody>
            </p:sp>
            <p:sp>
              <p:nvSpPr>
                <p:cNvPr id="87" name="Text Box 78">
                  <a:extLst>
                    <a:ext uri="{FF2B5EF4-FFF2-40B4-BE49-F238E27FC236}">
                      <a16:creationId xmlns:a16="http://schemas.microsoft.com/office/drawing/2014/main" id="{66AFFCA7-11F9-C547-8272-31CCA35E1F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03825" y="3013075"/>
                  <a:ext cx="374650" cy="1917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2</a:t>
                  </a: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endParaRPr lang="en-US" altLang="zh-TW" sz="2400" dirty="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  <a:p>
                  <a:pPr algn="l"/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4</a:t>
                  </a:r>
                </a:p>
              </p:txBody>
            </p:sp>
            <p:sp>
              <p:nvSpPr>
                <p:cNvPr id="88" name="Text Box 79">
                  <a:extLst>
                    <a:ext uri="{FF2B5EF4-FFF2-40B4-BE49-F238E27FC236}">
                      <a16:creationId xmlns:a16="http://schemas.microsoft.com/office/drawing/2014/main" id="{A26827E6-3FEF-DF4E-AA63-A22DE698E7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51525" y="3295650"/>
                  <a:ext cx="27940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chemeClr val="tx1"/>
                      </a:solidFill>
                      <a:ea typeface="新細明體" panose="02020500000000000000" pitchFamily="18" charset="-120"/>
                    </a:rPr>
                    <a:t>3</a:t>
                  </a:r>
                </a:p>
              </p:txBody>
            </p:sp>
            <p:sp>
              <p:nvSpPr>
                <p:cNvPr id="89" name="Line 84">
                  <a:extLst>
                    <a:ext uri="{FF2B5EF4-FFF2-40B4-BE49-F238E27FC236}">
                      <a16:creationId xmlns:a16="http://schemas.microsoft.com/office/drawing/2014/main" id="{73F73E6E-35AD-B049-A894-C0E4C4DC8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45188" y="1833563"/>
                  <a:ext cx="652462" cy="4238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" name="Line 85">
                  <a:extLst>
                    <a:ext uri="{FF2B5EF4-FFF2-40B4-BE49-F238E27FC236}">
                      <a16:creationId xmlns:a16="http://schemas.microsoft.com/office/drawing/2014/main" id="{2997BED0-FE9F-7746-A172-94D2515898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97688" y="1816100"/>
                  <a:ext cx="687387" cy="4413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1" name="Line 54">
                  <a:extLst>
                    <a:ext uri="{FF2B5EF4-FFF2-40B4-BE49-F238E27FC236}">
                      <a16:creationId xmlns:a16="http://schemas.microsoft.com/office/drawing/2014/main" id="{FB26DD50-0480-614E-9D8E-D9EE7E22E1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0294" y="1570124"/>
                  <a:ext cx="0" cy="236220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2" name="Rectangle 89">
                  <a:extLst>
                    <a:ext uri="{FF2B5EF4-FFF2-40B4-BE49-F238E27FC236}">
                      <a16:creationId xmlns:a16="http://schemas.microsoft.com/office/drawing/2014/main" id="{87579235-A895-244D-953E-C8EA54CF9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0738" y="2163847"/>
                  <a:ext cx="1612900" cy="1187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nontree</a:t>
                  </a:r>
                </a:p>
                <a:p>
                  <a:r>
                    <a:rPr lang="en-US" altLang="zh-TW" sz="2400" dirty="0">
                      <a:ea typeface="新細明體" panose="02020500000000000000" pitchFamily="18" charset="-120"/>
                    </a:rPr>
                    <a:t>edge</a:t>
                  </a:r>
                </a:p>
                <a:p>
                  <a:r>
                    <a:rPr lang="en-US" altLang="zh-TW" sz="2400" dirty="0">
                      <a:solidFill>
                        <a:schemeClr val="tx2"/>
                      </a:solidFill>
                      <a:ea typeface="新細明體" panose="02020500000000000000" pitchFamily="18" charset="-120"/>
                    </a:rPr>
                    <a:t>(back edge)</a:t>
                  </a:r>
                </a:p>
              </p:txBody>
            </p:sp>
          </p:grpSp>
          <p:sp>
            <p:nvSpPr>
              <p:cNvPr id="94" name="Rectangle 89">
                <a:extLst>
                  <a:ext uri="{FF2B5EF4-FFF2-40B4-BE49-F238E27FC236}">
                    <a16:creationId xmlns:a16="http://schemas.microsoft.com/office/drawing/2014/main" id="{E04861A4-D3A4-3F43-AF8E-EAD6D497D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679" y="4150238"/>
                <a:ext cx="16129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nontree</a:t>
                </a: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edge</a:t>
                </a:r>
              </a:p>
              <a:p>
                <a:r>
                  <a:rPr lang="en-US" altLang="zh-TW" sz="2400" dirty="0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(back edge)</a:t>
                </a:r>
              </a:p>
            </p:txBody>
          </p:sp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B30975B-04D6-F84E-BCB1-F64641F494CF}"/>
                </a:ext>
              </a:extLst>
            </p:cNvPr>
            <p:cNvSpPr txBox="1"/>
            <p:nvPr/>
          </p:nvSpPr>
          <p:spPr>
            <a:xfrm>
              <a:off x="3581378" y="630566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4</a:t>
              </a:r>
              <a:endParaRPr kumimoji="1" lang="zh-TW" altLang="en-US" sz="1800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C0AA3A2-A249-AE46-9EE3-960008BBA0A6}"/>
                </a:ext>
              </a:extLst>
            </p:cNvPr>
            <p:cNvSpPr txBox="1"/>
            <p:nvPr/>
          </p:nvSpPr>
          <p:spPr>
            <a:xfrm>
              <a:off x="3547467" y="5517978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6A10073-6AC4-6B4D-97A2-683892CCCDBD}"/>
                </a:ext>
              </a:extLst>
            </p:cNvPr>
            <p:cNvSpPr txBox="1"/>
            <p:nvPr/>
          </p:nvSpPr>
          <p:spPr>
            <a:xfrm>
              <a:off x="3549932" y="480341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7E4BAB5-9BF7-1B49-A85F-9F8955C31BB2}"/>
                </a:ext>
              </a:extLst>
            </p:cNvPr>
            <p:cNvSpPr txBox="1"/>
            <p:nvPr/>
          </p:nvSpPr>
          <p:spPr>
            <a:xfrm>
              <a:off x="3528708" y="405278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7D21BCAB-BCC1-F84E-A811-4AAFC1BC7654}"/>
                </a:ext>
              </a:extLst>
            </p:cNvPr>
            <p:cNvSpPr txBox="1"/>
            <p:nvPr/>
          </p:nvSpPr>
          <p:spPr>
            <a:xfrm>
              <a:off x="5511874" y="40340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C3619B3-E3CA-2E45-893A-FF28F6512D21}"/>
                </a:ext>
              </a:extLst>
            </p:cNvPr>
            <p:cNvSpPr txBox="1"/>
            <p:nvPr/>
          </p:nvSpPr>
          <p:spPr>
            <a:xfrm>
              <a:off x="5480406" y="480442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B5B20567-785F-7B41-8FAD-16B95F2FDFF6}"/>
                </a:ext>
              </a:extLst>
            </p:cNvPr>
            <p:cNvSpPr txBox="1"/>
            <p:nvPr/>
          </p:nvSpPr>
          <p:spPr>
            <a:xfrm>
              <a:off x="5487757" y="546264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5</a:t>
              </a:r>
              <a:endParaRPr kumimoji="1" lang="zh-TW" altLang="en-US" sz="1800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B4207556-BB15-F44C-A3D7-29ED4A5BD478}"/>
                </a:ext>
              </a:extLst>
            </p:cNvPr>
            <p:cNvSpPr txBox="1"/>
            <p:nvPr/>
          </p:nvSpPr>
          <p:spPr>
            <a:xfrm>
              <a:off x="4661465" y="640410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8</a:t>
              </a:r>
              <a:endParaRPr kumimoji="1" lang="zh-TW" altLang="en-US" sz="1800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4873ED22-E745-1D4C-B091-4749E56C7BEB}"/>
                </a:ext>
              </a:extLst>
            </p:cNvPr>
            <p:cNvSpPr txBox="1"/>
            <p:nvPr/>
          </p:nvSpPr>
          <p:spPr>
            <a:xfrm>
              <a:off x="6135154" y="59367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9</a:t>
              </a:r>
              <a:endParaRPr kumimoji="1" lang="zh-TW" altLang="en-US" sz="18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44EB9F2-648B-F14A-A00C-1B702C45CB5D}"/>
                </a:ext>
              </a:extLst>
            </p:cNvPr>
            <p:cNvSpPr txBox="1"/>
            <p:nvPr/>
          </p:nvSpPr>
          <p:spPr>
            <a:xfrm>
              <a:off x="4350334" y="2802495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kumimoji="1" lang="zh-TW" altLang="en-US" sz="1800" dirty="0"/>
            </a:p>
          </p:txBody>
        </p:sp>
      </p:grpSp>
      <p:sp>
        <p:nvSpPr>
          <p:cNvPr id="49" name="Rectangle 3">
            <a:extLst>
              <a:ext uri="{FF2B5EF4-FFF2-40B4-BE49-F238E27FC236}">
                <a16:creationId xmlns:a16="http://schemas.microsoft.com/office/drawing/2014/main" id="{67EC00AD-4AAA-884E-81A0-164EB5C14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41" y="843045"/>
            <a:ext cx="8819106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Check whether each remaining node </a:t>
            </a:r>
            <a:r>
              <a:rPr lang="en-US" altLang="zh-TW" i="1" dirty="0"/>
              <a:t>u</a:t>
            </a:r>
            <a:r>
              <a:rPr lang="en-US" altLang="zh-TW" dirty="0"/>
              <a:t> is an articulation point</a:t>
            </a:r>
          </a:p>
          <a:p>
            <a:pPr lvl="1"/>
            <a:r>
              <a:rPr lang="en-US" altLang="zh-TW" i="1" dirty="0"/>
              <a:t>u</a:t>
            </a:r>
            <a:r>
              <a:rPr lang="en-US" altLang="zh-TW" dirty="0"/>
              <a:t> is an articulation point </a:t>
            </a:r>
            <a:r>
              <a:rPr lang="en-US" altLang="zh-TW" i="1" dirty="0" err="1"/>
              <a:t>iff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  <a:r>
              <a:rPr lang="en-US" altLang="zh-TW" dirty="0"/>
              <a:t> has a child </a:t>
            </a:r>
            <a:r>
              <a:rPr lang="en-US" altLang="zh-TW" i="1" dirty="0"/>
              <a:t>w</a:t>
            </a:r>
            <a:r>
              <a:rPr lang="en-US" altLang="zh-TW" dirty="0"/>
              <a:t> such that </a:t>
            </a:r>
            <a:r>
              <a:rPr lang="en-US" altLang="zh-TW" i="1" dirty="0">
                <a:solidFill>
                  <a:srgbClr val="C00000"/>
                </a:solidFill>
              </a:rPr>
              <a:t>low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en-US" altLang="zh-TW" i="1" dirty="0">
                <a:solidFill>
                  <a:srgbClr val="C00000"/>
                </a:solidFill>
              </a:rPr>
              <a:t>w</a:t>
            </a:r>
            <a:r>
              <a:rPr lang="en-US" altLang="zh-TW" dirty="0">
                <a:solidFill>
                  <a:srgbClr val="C00000"/>
                </a:solidFill>
              </a:rPr>
              <a:t>) </a:t>
            </a:r>
            <a:r>
              <a:rPr lang="zh-TW" altLang="en-US" dirty="0">
                <a:solidFill>
                  <a:srgbClr val="0070C0"/>
                </a:solidFill>
              </a:rPr>
              <a:t>≥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i="1" dirty="0" err="1"/>
              <a:t>dfn</a:t>
            </a:r>
            <a:r>
              <a:rPr lang="en-US" altLang="zh-TW" dirty="0"/>
              <a:t>(</a:t>
            </a:r>
            <a:r>
              <a:rPr lang="en-US" altLang="zh-TW" i="1" dirty="0"/>
              <a:t>u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5954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7E2B7CB-61EE-A941-9A1B-3A84C560F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DFB42E05-3A9A-2146-BC17-F8257260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BBD1-AE27-804A-A570-94016989C0FC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49155" name="Rectangle 1027">
            <a:extLst>
              <a:ext uri="{FF2B5EF4-FFF2-40B4-BE49-F238E27FC236}">
                <a16:creationId xmlns:a16="http://schemas.microsoft.com/office/drawing/2014/main" id="{749097D9-5002-464C-A79C-385FC4BC8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8" y="592138"/>
            <a:ext cx="83613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Complete Graph</a:t>
            </a:r>
          </a:p>
        </p:txBody>
      </p:sp>
      <p:sp>
        <p:nvSpPr>
          <p:cNvPr id="49156" name="Rectangle 1028">
            <a:extLst>
              <a:ext uri="{FF2B5EF4-FFF2-40B4-BE49-F238E27FC236}">
                <a16:creationId xmlns:a16="http://schemas.microsoft.com/office/drawing/2014/main" id="{DC29E346-A84E-C740-8323-0F7AF3007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1981200"/>
            <a:ext cx="83613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complete graph is a graph that has the </a:t>
            </a:r>
            <a:br>
              <a:rPr lang="en-US" altLang="zh-TW" dirty="0"/>
            </a:br>
            <a:r>
              <a:rPr lang="en-US" altLang="zh-TW" dirty="0">
                <a:solidFill>
                  <a:srgbClr val="7030A0"/>
                </a:solidFill>
              </a:rPr>
              <a:t>maximum number of edges</a:t>
            </a:r>
          </a:p>
          <a:p>
            <a:pPr lvl="1"/>
            <a:r>
              <a:rPr lang="en-US" altLang="zh-TW" dirty="0"/>
              <a:t>For </a:t>
            </a:r>
            <a:r>
              <a:rPr lang="en-US" altLang="zh-TW" dirty="0">
                <a:solidFill>
                  <a:srgbClr val="CC3300"/>
                </a:solidFill>
              </a:rPr>
              <a:t>undirected graph</a:t>
            </a:r>
            <a:r>
              <a:rPr lang="en-US" altLang="zh-TW" dirty="0"/>
              <a:t> with n vertices, the maximum number of edges is </a:t>
            </a:r>
            <a:r>
              <a:rPr lang="en-US" altLang="zh-TW" dirty="0">
                <a:solidFill>
                  <a:schemeClr val="accent2"/>
                </a:solidFill>
              </a:rPr>
              <a:t>n(n-1)/2</a:t>
            </a:r>
            <a:endParaRPr lang="en-US" altLang="zh-TW" dirty="0"/>
          </a:p>
          <a:p>
            <a:pPr lvl="1"/>
            <a:r>
              <a:rPr lang="en-US" altLang="zh-TW" dirty="0"/>
              <a:t>For </a:t>
            </a:r>
            <a:r>
              <a:rPr lang="en-US" altLang="zh-TW" dirty="0">
                <a:solidFill>
                  <a:srgbClr val="CC3300"/>
                </a:solidFill>
              </a:rPr>
              <a:t>directed graph</a:t>
            </a:r>
            <a:r>
              <a:rPr lang="en-US" altLang="zh-TW" dirty="0"/>
              <a:t> with n vertices, the maximum </a:t>
            </a:r>
            <a:br>
              <a:rPr lang="en-US" altLang="zh-TW" dirty="0"/>
            </a:br>
            <a:r>
              <a:rPr lang="en-US" altLang="zh-TW" dirty="0"/>
              <a:t>number of edges is </a:t>
            </a:r>
            <a:r>
              <a:rPr lang="en-US" altLang="zh-TW" dirty="0">
                <a:solidFill>
                  <a:schemeClr val="accent2"/>
                </a:solidFill>
              </a:rPr>
              <a:t>n(n-1)</a:t>
            </a:r>
            <a:endParaRPr lang="en-US" altLang="zh-TW" dirty="0"/>
          </a:p>
          <a:p>
            <a:pPr lvl="1"/>
            <a:r>
              <a:rPr lang="en-US" altLang="zh-TW" dirty="0"/>
              <a:t>Example: G</a:t>
            </a:r>
            <a:r>
              <a:rPr lang="en-US" altLang="zh-TW" baseline="-25000" dirty="0"/>
              <a:t>1</a:t>
            </a:r>
            <a:r>
              <a:rPr lang="en-US" altLang="zh-TW" dirty="0"/>
              <a:t> is a complete graph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4DEE70D3-92E3-864A-A7FD-2EAB7172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03251B9F-2066-3649-ADF5-2D06268B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C054-5544-8F40-9728-EDC2CCB9F0F0}" type="slidenum">
              <a:rPr lang="en-US" altLang="zh-TW"/>
              <a:pPr/>
              <a:t>90</a:t>
            </a:fld>
            <a:endParaRPr lang="en-US" altLang="zh-TW"/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A0342DB6-D112-AC4D-BC4A-362B9275A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318" y="4835525"/>
            <a:ext cx="91440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en-US" altLang="zh-TW" sz="2200" b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*Figure 6.21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: </a:t>
            </a:r>
            <a:r>
              <a:rPr lang="en-US" altLang="zh-TW" sz="2200" i="1" u="sng" dirty="0" err="1">
                <a:solidFill>
                  <a:schemeClr val="tx1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and </a:t>
            </a:r>
            <a:r>
              <a:rPr lang="en-US" altLang="zh-TW" sz="22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low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values for </a:t>
            </a:r>
            <a:r>
              <a:rPr lang="en-US" altLang="zh-TW" sz="2200" i="1" u="sng" dirty="0" err="1">
                <a:solidFill>
                  <a:schemeClr val="tx1"/>
                </a:solidFill>
                <a:ea typeface="新細明體" panose="02020500000000000000" pitchFamily="18" charset="-120"/>
              </a:rPr>
              <a:t>dfs</a:t>
            </a:r>
            <a:r>
              <a:rPr lang="en-US" altLang="zh-TW" sz="22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spanning tree with</a:t>
            </a:r>
            <a:r>
              <a:rPr lang="en-US" altLang="zh-TW" sz="2200" i="1" u="sng" dirty="0">
                <a:solidFill>
                  <a:schemeClr val="tx1"/>
                </a:solidFill>
                <a:ea typeface="新細明體" panose="02020500000000000000" pitchFamily="18" charset="-120"/>
              </a:rPr>
              <a:t> root</a:t>
            </a:r>
            <a:r>
              <a:rPr lang="en-US" altLang="zh-TW" sz="2200" u="sng" dirty="0">
                <a:solidFill>
                  <a:schemeClr val="tx1"/>
                </a:solidFill>
                <a:ea typeface="新細明體" panose="02020500000000000000" pitchFamily="18" charset="-120"/>
              </a:rPr>
              <a:t> =3 (p.288)</a:t>
            </a:r>
            <a:endParaRPr lang="en-US" altLang="zh-TW" sz="2200" b="1" u="sng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aphicFrame>
        <p:nvGraphicFramePr>
          <p:cNvPr id="17411" name="Object 3">
            <a:extLst>
              <a:ext uri="{FF2B5EF4-FFF2-40B4-BE49-F238E27FC236}">
                <a16:creationId xmlns:a16="http://schemas.microsoft.com/office/drawing/2014/main" id="{CC46FA26-0763-944C-A5F8-549E06CC3C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0000" y="1728788"/>
          <a:ext cx="6650038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84" name="文件" r:id="rId3" imgW="19964400" imgH="8267700" progId="Word.Document.8">
                  <p:embed/>
                </p:oleObj>
              </mc:Choice>
              <mc:Fallback>
                <p:oleObj name="文件" r:id="rId3" imgW="19964400" imgH="82677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1728788"/>
                        <a:ext cx="6650038" cy="269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7B02B16D-3460-2942-A5A2-80C9F09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ADF5C75-3C4E-9E47-A852-7ADD8410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F3B1-3B7D-2D46-8226-D5C580EBF71F}" type="slidenum">
              <a:rPr lang="en-US" altLang="zh-TW"/>
              <a:pPr/>
              <a:t>91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0BB7E32-C133-C940-8DF9-B3D5384C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Find Biconnected Components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7CAB4E6-9B3A-404F-880C-47D8A278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1143000"/>
            <a:ext cx="8205787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en-US" altLang="zh-TW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4B1F49-CECF-C843-A989-9ECC1BC30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1" y="1143000"/>
            <a:ext cx="8094576" cy="4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 node </a:t>
            </a:r>
            <a:r>
              <a:rPr lang="en-US" altLang="zh-TW" i="1" dirty="0"/>
              <a:t>u</a:t>
            </a:r>
            <a:r>
              <a:rPr lang="en-US" altLang="zh-TW" dirty="0"/>
              <a:t> is an articulation point </a:t>
            </a:r>
            <a:r>
              <a:rPr lang="en-US" altLang="zh-TW" i="1" dirty="0" err="1"/>
              <a:t>iff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  <a:r>
              <a:rPr lang="en-US" altLang="zh-TW" dirty="0"/>
              <a:t> is either</a:t>
            </a:r>
          </a:p>
          <a:p>
            <a:pPr lvl="1"/>
            <a:r>
              <a:rPr lang="en-US" altLang="zh-TW" dirty="0"/>
              <a:t>the root of the spanning tree and has two or more children, or </a:t>
            </a:r>
          </a:p>
          <a:p>
            <a:pPr lvl="1"/>
            <a:r>
              <a:rPr lang="en-US" altLang="zh-TW" i="1" dirty="0"/>
              <a:t>u</a:t>
            </a:r>
            <a:r>
              <a:rPr lang="en-US" altLang="zh-TW" dirty="0"/>
              <a:t> is not the root and </a:t>
            </a:r>
            <a:r>
              <a:rPr lang="en-US" altLang="zh-TW" i="1" dirty="0"/>
              <a:t>u</a:t>
            </a:r>
            <a:r>
              <a:rPr lang="en-US" altLang="zh-TW" dirty="0"/>
              <a:t> has </a:t>
            </a:r>
            <a:br>
              <a:rPr lang="en-US" altLang="zh-TW" dirty="0"/>
            </a:br>
            <a:r>
              <a:rPr lang="en-US" altLang="zh-TW" dirty="0"/>
              <a:t>a child w such that</a:t>
            </a:r>
            <a:br>
              <a:rPr lang="en-US" altLang="zh-TW" dirty="0"/>
            </a:br>
            <a:r>
              <a:rPr lang="en-US" altLang="zh-TW" dirty="0"/>
              <a:t> </a:t>
            </a:r>
            <a:r>
              <a:rPr lang="en-US" altLang="zh-TW" i="1" dirty="0">
                <a:solidFill>
                  <a:srgbClr val="C00000"/>
                </a:solidFill>
              </a:rPr>
              <a:t>low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en-US" altLang="zh-TW" i="1" dirty="0">
                <a:solidFill>
                  <a:srgbClr val="C00000"/>
                </a:solidFill>
              </a:rPr>
              <a:t>w</a:t>
            </a:r>
            <a:r>
              <a:rPr lang="en-US" altLang="zh-TW" dirty="0">
                <a:solidFill>
                  <a:srgbClr val="C00000"/>
                </a:solidFill>
              </a:rPr>
              <a:t>) </a:t>
            </a:r>
            <a:r>
              <a:rPr lang="zh-TW" altLang="en-US" dirty="0">
                <a:solidFill>
                  <a:srgbClr val="0070C0"/>
                </a:solidFill>
              </a:rPr>
              <a:t>≥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i="1" dirty="0" err="1"/>
              <a:t>dfn</a:t>
            </a:r>
            <a:r>
              <a:rPr lang="en-US" altLang="zh-TW" dirty="0"/>
              <a:t>(</a:t>
            </a:r>
            <a:r>
              <a:rPr lang="en-US" altLang="zh-TW" i="1" dirty="0"/>
              <a:t>u</a:t>
            </a:r>
            <a:r>
              <a:rPr lang="en-US" altLang="zh-TW" dirty="0"/>
              <a:t>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95120E6-964A-0141-BC0A-4BEA033E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415" y="2545492"/>
            <a:ext cx="3414669" cy="3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77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4D25E9D-B9B8-C14A-AC55-3BCCBA03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083AC2D0-086E-7C43-B076-C0100F68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4775-2759-2545-B41E-8996EEB8042F}" type="slidenum">
              <a:rPr lang="en-US" altLang="zh-TW"/>
              <a:pPr/>
              <a:t>92</a:t>
            </a:fld>
            <a:endParaRPr lang="en-US" altLang="zh-TW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484985-2F83-214F-AC40-DAA1B1AA28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8028" y="6157119"/>
            <a:ext cx="7810500" cy="795337"/>
          </a:xfrm>
        </p:spPr>
        <p:txBody>
          <a:bodyPr/>
          <a:lstStyle/>
          <a:p>
            <a:r>
              <a:rPr lang="en-US" altLang="zh-TW" sz="2400" b="1" dirty="0"/>
              <a:t>  </a:t>
            </a:r>
            <a:r>
              <a:rPr lang="en-US" altLang="zh-TW" sz="2400" b="1" u="sng" dirty="0"/>
              <a:t>*Program 6.5:</a:t>
            </a:r>
            <a:r>
              <a:rPr lang="en-US" altLang="zh-TW" sz="2400" u="sng" dirty="0"/>
              <a:t> </a:t>
            </a:r>
            <a:r>
              <a:rPr lang="en-US" altLang="zh-TW" sz="2400" u="sng" dirty="0" err="1"/>
              <a:t>Initializaiton</a:t>
            </a:r>
            <a:r>
              <a:rPr lang="en-US" altLang="zh-TW" sz="2400" u="sng" dirty="0"/>
              <a:t> of </a:t>
            </a:r>
            <a:r>
              <a:rPr lang="en-US" altLang="zh-TW" sz="2400" i="1" u="sng" dirty="0" err="1"/>
              <a:t>dfn</a:t>
            </a:r>
            <a:r>
              <a:rPr lang="en-US" altLang="zh-TW" sz="2400" i="1" u="sng" dirty="0"/>
              <a:t> </a:t>
            </a:r>
            <a:r>
              <a:rPr lang="en-US" altLang="zh-TW" sz="2400" u="sng" dirty="0"/>
              <a:t>and </a:t>
            </a:r>
            <a:r>
              <a:rPr lang="en-US" altLang="zh-TW" sz="2400" i="1" u="sng" dirty="0"/>
              <a:t>low </a:t>
            </a:r>
            <a:r>
              <a:rPr lang="en-US" altLang="zh-TW" sz="2400" u="sng" dirty="0"/>
              <a:t>(p.289)</a:t>
            </a:r>
            <a:endParaRPr lang="en-US" altLang="zh-TW" sz="2400" b="1" u="sng" dirty="0"/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B6D9BC52-C45E-0E4A-9EAE-12A85830B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22" y="3005120"/>
            <a:ext cx="787241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#define MIN2(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) (((x) &lt; (y))?(x)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  <a:sym typeface="Wingdings" pitchFamily="2" charset="2"/>
              </a:rPr>
              <a:t>:(y))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  <a:sym typeface="Wingdings" pitchFamily="2" charset="2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short int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[MAX_VERTICES];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short int low[MAX_VERTICES];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 num; // for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b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void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init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(void)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{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int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for (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0;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 n;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++) {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] = low[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] = -1;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}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num = 0;</a:t>
            </a:r>
            <a:b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endParaRPr lang="en-US" altLang="zh-TW" dirty="0">
              <a:solidFill>
                <a:schemeClr val="tx2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C69961D-0071-4448-9369-BDD870FA8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70" y="0"/>
            <a:ext cx="82057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Implementation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F04FE-EB93-4B8F-9BF9-D818A2CC1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2" y="926986"/>
            <a:ext cx="9163480" cy="20781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 eaLnBrk="0" hangingPunct="0">
              <a:lnSpc>
                <a:spcPct val="80000"/>
              </a:lnSpc>
            </a:pPr>
            <a:r>
              <a:rPr lang="en-US" altLang="zh-TW" b="1" dirty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#define FALSE 0</a:t>
            </a:r>
          </a:p>
          <a:p>
            <a:pPr algn="l" eaLnBrk="0" hangingPunct="0">
              <a:lnSpc>
                <a:spcPct val="80000"/>
              </a:lnSpc>
            </a:pPr>
            <a:r>
              <a:rPr lang="en-US" altLang="zh-TW" b="1" dirty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#define TRUE 1</a:t>
            </a:r>
          </a:p>
          <a:p>
            <a:pPr algn="l" eaLnBrk="0" hangingPunct="0">
              <a:lnSpc>
                <a:spcPct val="80000"/>
              </a:lnSpc>
            </a:pPr>
            <a:r>
              <a:rPr lang="en-US" altLang="zh-TW" b="1" dirty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typedef struct node *</a:t>
            </a:r>
            <a:r>
              <a:rPr lang="en-US" altLang="zh-TW" b="1" dirty="0" err="1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nodePointer</a:t>
            </a:r>
            <a:r>
              <a:rPr lang="en-US" altLang="zh-TW" b="1" dirty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;</a:t>
            </a:r>
          </a:p>
          <a:p>
            <a:pPr algn="l" eaLnBrk="0" hangingPunct="0">
              <a:lnSpc>
                <a:spcPct val="80000"/>
              </a:lnSpc>
            </a:pPr>
            <a:r>
              <a:rPr lang="en-US" altLang="zh-TW" b="1" dirty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typedef struct node {</a:t>
            </a:r>
          </a:p>
          <a:p>
            <a:pPr algn="l" eaLnBrk="0" hangingPunct="0">
              <a:lnSpc>
                <a:spcPct val="80000"/>
              </a:lnSpc>
            </a:pPr>
            <a:r>
              <a:rPr lang="en-US" altLang="zh-TW" b="1" dirty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</a:t>
            </a:r>
            <a:r>
              <a:rPr lang="en-US" altLang="zh-TW" b="1" dirty="0" err="1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vertex;</a:t>
            </a:r>
          </a:p>
          <a:p>
            <a:pPr algn="l" eaLnBrk="0" hangingPunct="0">
              <a:lnSpc>
                <a:spcPct val="80000"/>
              </a:lnSpc>
            </a:pPr>
            <a:r>
              <a:rPr lang="en-US" altLang="zh-TW" b="1" dirty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</a:t>
            </a:r>
            <a:r>
              <a:rPr lang="en-US" altLang="zh-TW" b="1" dirty="0" err="1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nodePointer</a:t>
            </a:r>
            <a:r>
              <a:rPr lang="en-US" altLang="zh-TW" b="1" dirty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link;</a:t>
            </a:r>
          </a:p>
          <a:p>
            <a:pPr algn="l" eaLnBrk="0" hangingPunct="0">
              <a:lnSpc>
                <a:spcPct val="80000"/>
              </a:lnSpc>
            </a:pPr>
            <a:r>
              <a:rPr lang="en-US" altLang="zh-TW" b="1" dirty="0">
                <a:solidFill>
                  <a:schemeClr val="tx1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};</a:t>
            </a:r>
          </a:p>
          <a:p>
            <a:pPr algn="l" eaLnBrk="0" hangingPunct="0">
              <a:lnSpc>
                <a:spcPct val="80000"/>
              </a:lnSpc>
            </a:pPr>
            <a:r>
              <a:rPr lang="en-US" altLang="zh-TW" b="1" dirty="0" err="1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nodePointer</a:t>
            </a:r>
            <a:r>
              <a:rPr lang="en-US" altLang="zh-TW" b="1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graph[MAX_VERTICES]; // storing the neighbors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3" name="Text Box 17">
            <a:extLst>
              <a:ext uri="{FF2B5EF4-FFF2-40B4-BE49-F238E27FC236}">
                <a16:creationId xmlns:a16="http://schemas.microsoft.com/office/drawing/2014/main" id="{55C788DB-F5BA-8742-BE7A-A1B162789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8" y="290034"/>
            <a:ext cx="8885666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void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dfnlow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u,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v)</a:t>
            </a:r>
          </a:p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{ 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/* compute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and low while performing a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dfs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search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beginning at vertex u, v is the parent of u (if any) */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w;</a:t>
            </a:r>
          </a:p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[u] = low[u] =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num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++;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for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graph[u];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-&gt;link) {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w =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-&gt;vertex;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if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[w] &lt; 0) {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/*w is an unvisited vertex */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dfnlow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(w, u);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low[u] = MIN2(low[u], low[w]);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}</a:t>
            </a:r>
          </a:p>
          <a:p>
            <a:pPr algn="l">
              <a:spcBef>
                <a:spcPct val="50000"/>
              </a:spcBef>
            </a:pP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else if (w != v)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low[u] = MIN2(low[u],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[w] );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}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頁尾版面配置區 3">
            <a:extLst>
              <a:ext uri="{FF2B5EF4-FFF2-40B4-BE49-F238E27FC236}">
                <a16:creationId xmlns:a16="http://schemas.microsoft.com/office/drawing/2014/main" id="{EFD5EE97-4509-CE48-8CA3-6166B46D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19" name="投影片編號版面配置區 4">
            <a:extLst>
              <a:ext uri="{FF2B5EF4-FFF2-40B4-BE49-F238E27FC236}">
                <a16:creationId xmlns:a16="http://schemas.microsoft.com/office/drawing/2014/main" id="{A30D939E-C830-7040-B014-DD7ECA27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0E2B6-18B7-EA4E-BE1C-85E8C3683EB5}" type="slidenum">
              <a:rPr lang="en-US" altLang="zh-TW"/>
              <a:pPr/>
              <a:t>93</a:t>
            </a:fld>
            <a:endParaRPr lang="en-US" altLang="zh-TW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864F88D-B034-7744-8C43-401B0EDB92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6314" y="6265170"/>
            <a:ext cx="7905750" cy="528638"/>
          </a:xfrm>
        </p:spPr>
        <p:txBody>
          <a:bodyPr/>
          <a:lstStyle/>
          <a:p>
            <a:r>
              <a:rPr lang="en-US" altLang="zh-TW" sz="2400" b="1" u="sng" dirty="0"/>
              <a:t>*Program 6.4:</a:t>
            </a:r>
            <a:r>
              <a:rPr lang="en-US" altLang="zh-TW" sz="2400" u="sng" dirty="0"/>
              <a:t> Determining </a:t>
            </a:r>
            <a:r>
              <a:rPr lang="en-US" altLang="zh-TW" sz="2400" i="1" u="sng" dirty="0" err="1"/>
              <a:t>dfn</a:t>
            </a:r>
            <a:r>
              <a:rPr lang="en-US" altLang="zh-TW" sz="2400" u="sng" dirty="0"/>
              <a:t> and </a:t>
            </a:r>
            <a:r>
              <a:rPr lang="en-US" altLang="zh-TW" sz="2400" i="1" u="sng" dirty="0"/>
              <a:t>low </a:t>
            </a:r>
            <a:r>
              <a:rPr lang="en-US" altLang="zh-TW" sz="2400" u="sng" dirty="0"/>
              <a:t>(p.289)</a:t>
            </a:r>
            <a:endParaRPr lang="en-US" altLang="zh-TW" sz="2400" b="1" u="sng" dirty="0"/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B744B0C9-E2CC-2949-9F5E-99360CEBF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423" y="85745"/>
            <a:ext cx="40430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</a:rPr>
              <a:t>// initial call: </a:t>
            </a:r>
            <a:r>
              <a:rPr lang="en-US" altLang="zh-TW" dirty="0" err="1">
                <a:solidFill>
                  <a:srgbClr val="7030A0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</a:rPr>
              <a:t>(3,-1)</a:t>
            </a:r>
          </a:p>
          <a:p>
            <a:pPr algn="l"/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</a:rPr>
              <a:t>// </a:t>
            </a:r>
            <a:r>
              <a:rPr lang="en-US" altLang="zh-TW">
                <a:solidFill>
                  <a:srgbClr val="7030A0"/>
                </a:solidFill>
                <a:ea typeface="新細明體" panose="02020500000000000000" pitchFamily="18" charset="-120"/>
              </a:rPr>
              <a:t>since v3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</a:rPr>
              <a:t>is the root (without parent)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D072650A-1665-204D-9B84-6DB2469CA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575" y="2087081"/>
            <a:ext cx="28857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</a:t>
            </a:r>
            <a:r>
              <a:rPr lang="en-US" altLang="zh-TW" dirty="0" err="1">
                <a:solidFill>
                  <a:srgbClr val="00B050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(u), …}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9DAA422D-83E2-A642-B5CC-97FB28736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232" y="3950141"/>
            <a:ext cx="57102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low[u]=min{…, min{low(w)|w is a child of u}, …}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7948C346-7F78-CE4C-8277-47B5022F4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93" y="5348718"/>
            <a:ext cx="59570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low[u]=min{…, …, min{</a:t>
            </a:r>
            <a:r>
              <a:rPr lang="en-US" altLang="zh-TW" dirty="0" err="1">
                <a:solidFill>
                  <a:srgbClr val="00B050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(w)|(</a:t>
            </a:r>
            <a:r>
              <a:rPr lang="en-US" altLang="zh-TW" dirty="0" err="1">
                <a:solidFill>
                  <a:srgbClr val="00B050"/>
                </a:solidFill>
                <a:ea typeface="新細明體" panose="02020500000000000000" pitchFamily="18" charset="-120"/>
              </a:rPr>
              <a:t>u,w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) is a back edge}</a:t>
            </a:r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4F07706A-01CA-BD4B-86A6-A8B1A8A4A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57" y="4378217"/>
            <a:ext cx="64892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TW" dirty="0">
                <a:solidFill>
                  <a:srgbClr val="7030A0"/>
                </a:solidFill>
              </a:rPr>
              <a:t>// if </a:t>
            </a:r>
            <a:r>
              <a:rPr lang="en-US" altLang="zh-TW" dirty="0" err="1">
                <a:solidFill>
                  <a:srgbClr val="7030A0"/>
                </a:solidFill>
              </a:rPr>
              <a:t>dfn</a:t>
            </a:r>
            <a:r>
              <a:rPr lang="en-US" altLang="zh-TW" dirty="0">
                <a:solidFill>
                  <a:srgbClr val="7030A0"/>
                </a:solidFill>
              </a:rPr>
              <a:t>[w] </a:t>
            </a:r>
            <a:r>
              <a:rPr lang="en-US" altLang="zh-TW" dirty="0">
                <a:solidFill>
                  <a:srgbClr val="7030A0"/>
                </a:solidFill>
                <a:sym typeface="Symbol" pitchFamily="2" charset="2"/>
              </a:rPr>
              <a:t> -1 and w is not parent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 edge </a:t>
            </a:r>
            <a:r>
              <a:rPr lang="en-US" altLang="zh-TW" dirty="0" err="1">
                <a:solidFill>
                  <a:srgbClr val="7030A0"/>
                </a:solidFill>
                <a:sym typeface="Wingdings" pitchFamily="2" charset="2"/>
              </a:rPr>
              <a:t>vw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 is a back edge</a:t>
            </a:r>
            <a:endParaRPr lang="en-US" altLang="zh-TW" dirty="0">
              <a:solidFill>
                <a:srgbClr val="7030A0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32F661A-EF6B-AB4C-B2C5-8875BC3DEFD8}"/>
              </a:ext>
            </a:extLst>
          </p:cNvPr>
          <p:cNvGrpSpPr/>
          <p:nvPr/>
        </p:nvGrpSpPr>
        <p:grpSpPr>
          <a:xfrm>
            <a:off x="-1561049" y="2923130"/>
            <a:ext cx="811213" cy="2509838"/>
            <a:chOff x="892175" y="3609975"/>
            <a:chExt cx="811213" cy="2509838"/>
          </a:xfrm>
        </p:grpSpPr>
        <p:sp>
          <p:nvSpPr>
            <p:cNvPr id="19464" name="Text Box 8">
              <a:extLst>
                <a:ext uri="{FF2B5EF4-FFF2-40B4-BE49-F238E27FC236}">
                  <a16:creationId xmlns:a16="http://schemas.microsoft.com/office/drawing/2014/main" id="{0B7E8939-3346-B248-B3D3-7728E3E5C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100" y="3609975"/>
              <a:ext cx="404813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v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u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w</a:t>
              </a:r>
            </a:p>
          </p:txBody>
        </p:sp>
        <p:sp>
          <p:nvSpPr>
            <p:cNvPr id="19465" name="Line 9">
              <a:extLst>
                <a:ext uri="{FF2B5EF4-FFF2-40B4-BE49-F238E27FC236}">
                  <a16:creationId xmlns:a16="http://schemas.microsoft.com/office/drawing/2014/main" id="{48D4A2BF-34E6-224F-90A5-B17A1DF38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250" y="4038600"/>
              <a:ext cx="0" cy="334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66" name="Line 10">
              <a:extLst>
                <a:ext uri="{FF2B5EF4-FFF2-40B4-BE49-F238E27FC236}">
                  <a16:creationId xmlns:a16="http://schemas.microsoft.com/office/drawing/2014/main" id="{076FF22B-AB2D-7340-8704-452E50CE37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8713" y="4779963"/>
              <a:ext cx="0" cy="387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67" name="Text Box 11">
              <a:extLst>
                <a:ext uri="{FF2B5EF4-FFF2-40B4-BE49-F238E27FC236}">
                  <a16:creationId xmlns:a16="http://schemas.microsoft.com/office/drawing/2014/main" id="{D843850B-843F-C848-A588-5C58775C0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563" y="3873500"/>
              <a:ext cx="336550" cy="15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v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r>
                <a:rPr lang="en-US" altLang="zh-TW" sz="2400">
                  <a:solidFill>
                    <a:schemeClr val="tx1"/>
                  </a:solidFill>
                  <a:ea typeface="新細明體" panose="02020500000000000000" pitchFamily="18" charset="-120"/>
                </a:rPr>
                <a:t>u</a:t>
              </a:r>
            </a:p>
            <a:p>
              <a:endParaRPr lang="en-US" altLang="zh-TW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9468" name="Line 12">
              <a:extLst>
                <a:ext uri="{FF2B5EF4-FFF2-40B4-BE49-F238E27FC236}">
                  <a16:creationId xmlns:a16="http://schemas.microsoft.com/office/drawing/2014/main" id="{BFF49C3E-D951-0B41-BD2D-11E056B51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6375" y="4243388"/>
              <a:ext cx="0" cy="422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70" name="Line 14">
              <a:extLst>
                <a:ext uri="{FF2B5EF4-FFF2-40B4-BE49-F238E27FC236}">
                  <a16:creationId xmlns:a16="http://schemas.microsoft.com/office/drawing/2014/main" id="{D034C0C4-8F4C-CE4E-B513-BA5380F7D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2425" y="4162425"/>
              <a:ext cx="0" cy="511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71" name="Text Box 15">
              <a:extLst>
                <a:ext uri="{FF2B5EF4-FFF2-40B4-BE49-F238E27FC236}">
                  <a16:creationId xmlns:a16="http://schemas.microsoft.com/office/drawing/2014/main" id="{C01EBBDC-4A52-0042-9C82-E970D2D19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8575" y="5521325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ea typeface="新細明體" panose="02020500000000000000" pitchFamily="18" charset="-120"/>
                </a:rPr>
                <a:t>X</a:t>
              </a:r>
            </a:p>
          </p:txBody>
        </p:sp>
        <p:sp>
          <p:nvSpPr>
            <p:cNvPr id="19472" name="Text Box 16">
              <a:extLst>
                <a:ext uri="{FF2B5EF4-FFF2-40B4-BE49-F238E27FC236}">
                  <a16:creationId xmlns:a16="http://schemas.microsoft.com/office/drawing/2014/main" id="{609E800E-E4B4-0D48-965C-7F60C3B8D0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175" y="5662613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anose="02020500000000000000" pitchFamily="18" charset="-120"/>
                </a:rPr>
                <a:t>O</a:t>
              </a: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775B3023-224C-CD4E-A9E8-75276F0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34" y="3584821"/>
            <a:ext cx="2497765" cy="251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185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5">
            <a:extLst>
              <a:ext uri="{FF2B5EF4-FFF2-40B4-BE49-F238E27FC236}">
                <a16:creationId xmlns:a16="http://schemas.microsoft.com/office/drawing/2014/main" id="{EEDF8A64-1E11-194F-93AB-E3B89870B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11" y="158750"/>
            <a:ext cx="9032789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void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bicon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u,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v)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{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/* compute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and low, and output the edges of G by their biconnected  components, v is the parent (if any) of the u in the resulting spanning tree. It is assumed that all entries of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[] have been initialized to -1, </a:t>
            </a:r>
            <a:r>
              <a:rPr lang="en-US" altLang="zh-TW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num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is initialized to 0, and the stack is initially empty */</a:t>
            </a:r>
            <a:b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nodePointer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w, 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x, y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[u] = low[u] =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num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++;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for (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graph[u];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=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-&gt;link) {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w = </a:t>
            </a:r>
            <a:r>
              <a:rPr lang="en-US" altLang="zh-TW" b="1" dirty="0" err="1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ptr</a:t>
            </a: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-&gt;vertex;</a:t>
            </a:r>
            <a:b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if ( v != w &amp;&amp;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[w] &lt; </a:t>
            </a:r>
            <a:r>
              <a:rPr lang="en-US" altLang="zh-TW" b="1" dirty="0" err="1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dfn</a:t>
            </a: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[u] )</a:t>
            </a:r>
            <a:b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b="1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    push(u, w);</a:t>
            </a:r>
            <a:r>
              <a:rPr lang="en-US" altLang="zh-TW" dirty="0">
                <a:solidFill>
                  <a:srgbClr val="C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</a:t>
            </a:r>
            <a:r>
              <a:rPr lang="en-US" altLang="zh-TW" dirty="0">
                <a:solidFill>
                  <a:schemeClr val="tx2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/* add edge to stack */</a:t>
            </a:r>
          </a:p>
        </p:txBody>
      </p:sp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D9C1D0B9-725A-DB46-A29F-92E186CA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6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EB397831-B1A2-9D4A-902B-5EE3AF57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C7B-EA15-1643-AF58-FCE415BA1E54}" type="slidenum">
              <a:rPr lang="en-US" altLang="zh-TW"/>
              <a:pPr/>
              <a:t>94</a:t>
            </a:fld>
            <a:endParaRPr lang="en-US" altLang="zh-TW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B9C5A402-41FF-8247-B65D-1DBC1322FC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15524" y="6343781"/>
            <a:ext cx="7867650" cy="447675"/>
          </a:xfrm>
        </p:spPr>
        <p:txBody>
          <a:bodyPr/>
          <a:lstStyle/>
          <a:p>
            <a:r>
              <a:rPr lang="en-US" altLang="zh-TW" sz="2000" b="1" u="sng" dirty="0"/>
              <a:t>*Program 6.6: </a:t>
            </a:r>
            <a:r>
              <a:rPr lang="en-US" altLang="zh-TW" sz="2000" u="sng" dirty="0"/>
              <a:t>Biconnected components of a graph (p.290)</a:t>
            </a:r>
            <a:endParaRPr lang="en-US" altLang="zh-TW" sz="2000" b="1" u="sng" dirty="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96D3F5B-AF8E-B349-9FF7-85C7881A2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291" y="2765084"/>
            <a:ext cx="3429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</a:t>
            </a:r>
            <a:r>
              <a:rPr lang="en-US" altLang="zh-TW" sz="2400" dirty="0" err="1">
                <a:solidFill>
                  <a:srgbClr val="00B050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(u), …}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F9B3A817-FA52-C445-AB35-A6BE0F5C9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374" y="4533549"/>
            <a:ext cx="42245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zh-TW" dirty="0">
                <a:solidFill>
                  <a:srgbClr val="7030A0"/>
                </a:solidFill>
              </a:rPr>
              <a:t>// (1) </a:t>
            </a:r>
            <a:r>
              <a:rPr lang="en-US" altLang="zh-TW" dirty="0" err="1">
                <a:solidFill>
                  <a:srgbClr val="7030A0"/>
                </a:solidFill>
              </a:rPr>
              <a:t>dfn</a:t>
            </a:r>
            <a:r>
              <a:rPr lang="en-US" altLang="zh-TW" dirty="0">
                <a:solidFill>
                  <a:srgbClr val="7030A0"/>
                </a:solidFill>
              </a:rPr>
              <a:t>[w] = -1 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 First-time visited</a:t>
            </a:r>
            <a:endParaRPr lang="zh-TW" altLang="zh-TW" dirty="0">
              <a:solidFill>
                <a:srgbClr val="7030A0"/>
              </a:solidFill>
            </a:endParaRPr>
          </a:p>
          <a:p>
            <a:pPr algn="l"/>
            <a:r>
              <a:rPr lang="en-US" altLang="zh-TW" dirty="0">
                <a:solidFill>
                  <a:srgbClr val="7030A0"/>
                </a:solidFill>
              </a:rPr>
              <a:t>// (2) </a:t>
            </a:r>
            <a:r>
              <a:rPr lang="en-US" altLang="zh-TW" dirty="0" err="1">
                <a:solidFill>
                  <a:srgbClr val="7030A0"/>
                </a:solidFill>
              </a:rPr>
              <a:t>dfn</a:t>
            </a:r>
            <a:r>
              <a:rPr lang="en-US" altLang="zh-TW" dirty="0">
                <a:solidFill>
                  <a:srgbClr val="7030A0"/>
                </a:solidFill>
              </a:rPr>
              <a:t>[w] != -1 </a:t>
            </a:r>
            <a:r>
              <a:rPr lang="en-US" altLang="zh-TW" dirty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altLang="zh-TW" dirty="0">
                <a:solidFill>
                  <a:srgbClr val="7030A0"/>
                </a:solidFill>
              </a:rPr>
              <a:t> Back edge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102DD9-5616-B849-9CA3-8EF149CA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4" y="4278689"/>
            <a:ext cx="2497765" cy="251276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6E39309-7691-6D42-86C9-483A2B44A837}"/>
              </a:ext>
            </a:extLst>
          </p:cNvPr>
          <p:cNvSpPr txBox="1"/>
          <p:nvPr/>
        </p:nvSpPr>
        <p:spPr>
          <a:xfrm>
            <a:off x="98854" y="4309238"/>
            <a:ext cx="1507524" cy="24945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BE8A846-6DA5-3F43-9BC4-256514986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785" y="9735"/>
            <a:ext cx="9144000" cy="5424145"/>
          </a:xfrm>
        </p:spPr>
        <p:txBody>
          <a:bodyPr/>
          <a:lstStyle/>
          <a:p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[w] &lt; 0) { 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/* w has not been visited */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bicon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(w, u);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low[u] = MIN2(low[u], low[w]);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(low[w] &gt;=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[u] ){ /* articulation point */</a:t>
            </a:r>
            <a:b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(“New biconnected component: “);</a:t>
            </a:r>
            <a:b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 { 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/* delete edge from stack */</a:t>
            </a:r>
            <a:b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pop(&amp;x, &amp;y);</a:t>
            </a:r>
            <a:b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 &lt;%d, %d&gt;” , x, y);</a:t>
            </a:r>
            <a:b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  while (!(( x = = u) &amp;&amp; (y = = w)));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(“\n”);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(w != v)  low[u] = MIN2(low[u], </a:t>
            </a:r>
            <a:r>
              <a:rPr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dfn</a:t>
            </a: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[w]);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D4AB09ED-15AC-0347-8F48-B71E598A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6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381D262B-D724-DF4A-82D2-13580701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08A7-CA1B-FA47-A083-AF964C60F1D0}" type="slidenum">
              <a:rPr lang="en-US" altLang="zh-TW"/>
              <a:pPr/>
              <a:t>95</a:t>
            </a:fld>
            <a:endParaRPr lang="en-US" altLang="zh-TW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5C52288-6A76-B849-9185-A381ACCA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888" y="3908598"/>
            <a:ext cx="72619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low[u]=min{…, …, min{</a:t>
            </a:r>
            <a:r>
              <a:rPr lang="en-US" altLang="zh-TW" sz="2400" dirty="0" err="1">
                <a:solidFill>
                  <a:srgbClr val="00B050"/>
                </a:solidFill>
                <a:ea typeface="新細明體" panose="02020500000000000000" pitchFamily="18" charset="-120"/>
              </a:rPr>
              <a:t>dfn</a:t>
            </a:r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(w)|(</a:t>
            </a:r>
            <a:r>
              <a:rPr lang="en-US" altLang="zh-TW" sz="2400" dirty="0" err="1">
                <a:solidFill>
                  <a:srgbClr val="00B050"/>
                </a:solidFill>
                <a:ea typeface="新細明體" panose="02020500000000000000" pitchFamily="18" charset="-120"/>
              </a:rPr>
              <a:t>u,w</a:t>
            </a:r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) is a back edge}}</a:t>
            </a: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724CE910-235B-1642-9349-1733C6E5A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028" y="806446"/>
            <a:ext cx="68178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ea typeface="新細明體" panose="02020500000000000000" pitchFamily="18" charset="-120"/>
              </a:rPr>
              <a:t>// low[u]=min{…, min{low(w)|w is a child of u}, …}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9CABEA-3D4E-0043-82D4-109658D3E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8845" y="6380089"/>
            <a:ext cx="78676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b="1" u="sng" dirty="0"/>
              <a:t>*Program 6.6: </a:t>
            </a:r>
            <a:r>
              <a:rPr lang="en-US" altLang="zh-TW" sz="2000" u="sng" dirty="0"/>
              <a:t>Biconnected components of a graph (p.290)</a:t>
            </a:r>
            <a:endParaRPr lang="en-US" altLang="zh-TW" sz="2000" b="1" u="sng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954FCC5-FFBC-3544-B985-9FEA29EE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0" y="4590008"/>
            <a:ext cx="2224395" cy="223775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287A8AA-C530-8149-BD22-9BF198756198}"/>
              </a:ext>
            </a:extLst>
          </p:cNvPr>
          <p:cNvSpPr/>
          <p:nvPr/>
        </p:nvSpPr>
        <p:spPr bwMode="auto">
          <a:xfrm>
            <a:off x="614855" y="4658711"/>
            <a:ext cx="1258173" cy="216905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F69E8B-1A23-AD4A-B979-ACE59AF13BDF}"/>
              </a:ext>
            </a:extLst>
          </p:cNvPr>
          <p:cNvSpPr/>
          <p:nvPr/>
        </p:nvSpPr>
        <p:spPr bwMode="auto">
          <a:xfrm>
            <a:off x="614855" y="6380089"/>
            <a:ext cx="1258173" cy="450578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標楷體" panose="02010601000101010101" pitchFamily="2" charset="-12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頁尾版面配置區 2">
            <a:extLst>
              <a:ext uri="{FF2B5EF4-FFF2-40B4-BE49-F238E27FC236}">
                <a16:creationId xmlns:a16="http://schemas.microsoft.com/office/drawing/2014/main" id="{30C788C5-B3DD-5242-B488-5E44C3C7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D37811DE-07AC-E54A-8510-E701819A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FAB7-FCBB-A347-84F8-6486275F43DC}" type="slidenum">
              <a:rPr lang="en-US" altLang="zh-TW"/>
              <a:pPr/>
              <a:t>96</a:t>
            </a:fld>
            <a:endParaRPr lang="en-US" altLang="zh-TW"/>
          </a:p>
        </p:txBody>
      </p:sp>
      <p:graphicFrame>
        <p:nvGraphicFramePr>
          <p:cNvPr id="83996" name="Object 28">
            <a:extLst>
              <a:ext uri="{FF2B5EF4-FFF2-40B4-BE49-F238E27FC236}">
                <a16:creationId xmlns:a16="http://schemas.microsoft.com/office/drawing/2014/main" id="{B55AA589-AE0F-FD49-AD3B-398549E5F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101852"/>
              </p:ext>
            </p:extLst>
          </p:nvPr>
        </p:nvGraphicFramePr>
        <p:xfrm>
          <a:off x="2963863" y="0"/>
          <a:ext cx="6173787" cy="398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49" name="文件" r:id="rId3" imgW="18554700" imgH="11963400" progId="Word.Document.8">
                  <p:embed/>
                </p:oleObj>
              </mc:Choice>
              <mc:Fallback>
                <p:oleObj name="文件" r:id="rId3" imgW="18554700" imgH="11963400" progId="Word.Document.8">
                  <p:embed/>
                  <p:pic>
                    <p:nvPicPr>
                      <p:cNvPr id="83996" name="Object 28">
                        <a:extLst>
                          <a:ext uri="{FF2B5EF4-FFF2-40B4-BE49-F238E27FC236}">
                            <a16:creationId xmlns:a16="http://schemas.microsoft.com/office/drawing/2014/main" id="{B55AA589-AE0F-FD49-AD3B-398549E5FB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863" y="0"/>
                        <a:ext cx="6173787" cy="398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22">
            <a:extLst>
              <a:ext uri="{FF2B5EF4-FFF2-40B4-BE49-F238E27FC236}">
                <a16:creationId xmlns:a16="http://schemas.microsoft.com/office/drawing/2014/main" id="{EA61489D-A3C5-AA45-AC1F-CE23DB846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0829" y="67948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7160CF7-0590-AE43-B87A-4D0237874E6D}"/>
              </a:ext>
            </a:extLst>
          </p:cNvPr>
          <p:cNvGrpSpPr/>
          <p:nvPr/>
        </p:nvGrpSpPr>
        <p:grpSpPr>
          <a:xfrm>
            <a:off x="-5745485" y="1177161"/>
            <a:ext cx="4111625" cy="3581400"/>
            <a:chOff x="98425" y="3115964"/>
            <a:chExt cx="4111625" cy="3581400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EAECEB76-69A4-BB47-A85F-E7544564EDDA}"/>
                </a:ext>
              </a:extLst>
            </p:cNvPr>
            <p:cNvGrpSpPr/>
            <p:nvPr/>
          </p:nvGrpSpPr>
          <p:grpSpPr>
            <a:xfrm>
              <a:off x="98425" y="3115964"/>
              <a:ext cx="4111625" cy="3581400"/>
              <a:chOff x="592138" y="3276600"/>
              <a:chExt cx="4111625" cy="3581400"/>
            </a:xfrm>
          </p:grpSpPr>
          <p:sp>
            <p:nvSpPr>
              <p:cNvPr id="83970" name="Text Box 2">
                <a:extLst>
                  <a:ext uri="{FF2B5EF4-FFF2-40B4-BE49-F238E27FC236}">
                    <a16:creationId xmlns:a16="http://schemas.microsoft.com/office/drawing/2014/main" id="{41121E75-57E5-4241-B4B2-C75142FF1F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3213" y="5981700"/>
                <a:ext cx="1860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TW" sz="2400">
                    <a:ea typeface="新細明體" panose="02020500000000000000" pitchFamily="18" charset="-120"/>
                  </a:rPr>
                  <a:t>  8          9      </a:t>
                </a:r>
              </a:p>
            </p:txBody>
          </p:sp>
          <p:sp>
            <p:nvSpPr>
              <p:cNvPr id="83971" name="Line 3">
                <a:extLst>
                  <a:ext uri="{FF2B5EF4-FFF2-40B4-BE49-F238E27FC236}">
                    <a16:creationId xmlns:a16="http://schemas.microsoft.com/office/drawing/2014/main" id="{23DB83F4-6C4C-034C-8498-4721418B4C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92488" y="5010150"/>
                <a:ext cx="685800" cy="8001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2" name="Line 4">
                <a:extLst>
                  <a:ext uri="{FF2B5EF4-FFF2-40B4-BE49-F238E27FC236}">
                    <a16:creationId xmlns:a16="http://schemas.microsoft.com/office/drawing/2014/main" id="{9D49D507-32A3-8442-814C-D7DE38607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4305300"/>
                <a:ext cx="647700" cy="6858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3" name="Line 5">
                <a:extLst>
                  <a:ext uri="{FF2B5EF4-FFF2-40B4-BE49-F238E27FC236}">
                    <a16:creationId xmlns:a16="http://schemas.microsoft.com/office/drawing/2014/main" id="{F7C4C862-083D-1B4E-85DD-384A1D9D0C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2138" y="3467100"/>
                <a:ext cx="1847850" cy="1588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4" name="Line 6">
                <a:extLst>
                  <a:ext uri="{FF2B5EF4-FFF2-40B4-BE49-F238E27FC236}">
                    <a16:creationId xmlns:a16="http://schemas.microsoft.com/office/drawing/2014/main" id="{6DF3CCA0-F12C-3949-B557-084E99C9C3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8438" y="4333875"/>
                <a:ext cx="1587" cy="2409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5" name="Line 7">
                <a:extLst>
                  <a:ext uri="{FF2B5EF4-FFF2-40B4-BE49-F238E27FC236}">
                    <a16:creationId xmlns:a16="http://schemas.microsoft.com/office/drawing/2014/main" id="{CA4ABAFF-C17F-5946-A7EE-636AAFA00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75" y="4362450"/>
                <a:ext cx="1588" cy="23256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6" name="Line 8">
                <a:extLst>
                  <a:ext uri="{FF2B5EF4-FFF2-40B4-BE49-F238E27FC236}">
                    <a16:creationId xmlns:a16="http://schemas.microsoft.com/office/drawing/2014/main" id="{2F88AD7F-7293-B948-ABF6-DFCECD4F0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475" y="5819775"/>
                <a:ext cx="887413" cy="839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7" name="Line 9">
                <a:extLst>
                  <a:ext uri="{FF2B5EF4-FFF2-40B4-BE49-F238E27FC236}">
                    <a16:creationId xmlns:a16="http://schemas.microsoft.com/office/drawing/2014/main" id="{4FE8883E-A2D4-2D49-A8D8-B4314019B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8438" y="4324350"/>
                <a:ext cx="1943100" cy="158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78" name="Oval 10">
                <a:extLst>
                  <a:ext uri="{FF2B5EF4-FFF2-40B4-BE49-F238E27FC236}">
                    <a16:creationId xmlns:a16="http://schemas.microsoft.com/office/drawing/2014/main" id="{B3E8730A-6E8F-F146-946C-116BF775E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288" y="3276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3979" name="Oval 11">
                <a:extLst>
                  <a:ext uri="{FF2B5EF4-FFF2-40B4-BE49-F238E27FC236}">
                    <a16:creationId xmlns:a16="http://schemas.microsoft.com/office/drawing/2014/main" id="{FB1CA040-B16A-1F48-AFD4-CCDC611D6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838" y="40957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3980" name="Oval 12">
                <a:extLst>
                  <a:ext uri="{FF2B5EF4-FFF2-40B4-BE49-F238E27FC236}">
                    <a16:creationId xmlns:a16="http://schemas.microsoft.com/office/drawing/2014/main" id="{FA6824EE-A83C-3C46-B2CB-90AD15C87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938" y="41148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83981" name="Oval 13">
                <a:extLst>
                  <a:ext uri="{FF2B5EF4-FFF2-40B4-BE49-F238E27FC236}">
                    <a16:creationId xmlns:a16="http://schemas.microsoft.com/office/drawing/2014/main" id="{6739B5D6-A9C7-5D4E-86C0-06E7261E9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1038" y="55435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83982" name="Oval 14">
                <a:extLst>
                  <a:ext uri="{FF2B5EF4-FFF2-40B4-BE49-F238E27FC236}">
                    <a16:creationId xmlns:a16="http://schemas.microsoft.com/office/drawing/2014/main" id="{8896A45E-160B-C949-A8B8-2058CA9AC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1038" y="48196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83983" name="Oval 15">
                <a:extLst>
                  <a:ext uri="{FF2B5EF4-FFF2-40B4-BE49-F238E27FC236}">
                    <a16:creationId xmlns:a16="http://schemas.microsoft.com/office/drawing/2014/main" id="{DAA3B358-55BA-CD46-A102-35B4D472C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938" y="6324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9</a:t>
                </a:r>
              </a:p>
            </p:txBody>
          </p:sp>
          <p:sp>
            <p:nvSpPr>
              <p:cNvPr id="83984" name="Oval 16">
                <a:extLst>
                  <a:ext uri="{FF2B5EF4-FFF2-40B4-BE49-F238E27FC236}">
                    <a16:creationId xmlns:a16="http://schemas.microsoft.com/office/drawing/2014/main" id="{BE9B61FF-3E3A-1B42-8A3C-034DB2CD4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288" y="63246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8</a:t>
                </a:r>
              </a:p>
            </p:txBody>
          </p:sp>
          <p:sp>
            <p:nvSpPr>
              <p:cNvPr id="83985" name="Oval 17">
                <a:extLst>
                  <a:ext uri="{FF2B5EF4-FFF2-40B4-BE49-F238E27FC236}">
                    <a16:creationId xmlns:a16="http://schemas.microsoft.com/office/drawing/2014/main" id="{962DEFE7-3A34-C14B-A100-E53C7D735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1738" y="483870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83986" name="Oval 18">
                <a:extLst>
                  <a:ext uri="{FF2B5EF4-FFF2-40B4-BE49-F238E27FC236}">
                    <a16:creationId xmlns:a16="http://schemas.microsoft.com/office/drawing/2014/main" id="{42BA9859-9287-C14E-A306-B6FE06D99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888" y="63817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83987" name="Line 19">
                <a:extLst>
                  <a:ext uri="{FF2B5EF4-FFF2-40B4-BE49-F238E27FC236}">
                    <a16:creationId xmlns:a16="http://schemas.microsoft.com/office/drawing/2014/main" id="{CCBB984A-C063-4D40-8916-B214C0E4D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2138" y="3467100"/>
                <a:ext cx="1587" cy="23622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88" name="Line 20">
                <a:extLst>
                  <a:ext uri="{FF2B5EF4-FFF2-40B4-BE49-F238E27FC236}">
                    <a16:creationId xmlns:a16="http://schemas.microsoft.com/office/drawing/2014/main" id="{7924095F-F792-0D47-B2B6-A9BAAA1FC0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2138" y="5829300"/>
                <a:ext cx="876300" cy="1588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89" name="Oval 21">
                <a:extLst>
                  <a:ext uri="{FF2B5EF4-FFF2-40B4-BE49-F238E27FC236}">
                    <a16:creationId xmlns:a16="http://schemas.microsoft.com/office/drawing/2014/main" id="{5ED33B6E-9A73-5B42-B7AE-1DFC60056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838" y="5581650"/>
                <a:ext cx="495300" cy="47625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1</a:t>
                </a:r>
              </a:p>
            </p:txBody>
          </p:sp>
          <p:sp>
            <p:nvSpPr>
              <p:cNvPr id="83990" name="Text Box 22">
                <a:extLst>
                  <a:ext uri="{FF2B5EF4-FFF2-40B4-BE49-F238E27FC236}">
                    <a16:creationId xmlns:a16="http://schemas.microsoft.com/office/drawing/2014/main" id="{065D64C4-594E-4542-992B-5124B7288C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5113" y="4806950"/>
                <a:ext cx="41275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6</a:t>
                </a:r>
              </a:p>
              <a:p>
                <a:endParaRPr lang="en-US" altLang="zh-TW" sz="2400" dirty="0">
                  <a:ea typeface="新細明體" panose="02020500000000000000" pitchFamily="18" charset="-120"/>
                </a:endParaRPr>
              </a:p>
              <a:p>
                <a:r>
                  <a:rPr lang="en-US" altLang="zh-TW" sz="2400" dirty="0">
                    <a:ea typeface="新細明體" panose="02020500000000000000" pitchFamily="18" charset="-120"/>
                  </a:rPr>
                  <a:t>7</a:t>
                </a:r>
              </a:p>
            </p:txBody>
          </p:sp>
          <p:sp>
            <p:nvSpPr>
              <p:cNvPr id="83991" name="Text Box 23">
                <a:extLst>
                  <a:ext uri="{FF2B5EF4-FFF2-40B4-BE49-F238E27FC236}">
                    <a16:creationId xmlns:a16="http://schemas.microsoft.com/office/drawing/2014/main" id="{78731B8D-C828-EE44-8F31-F0115D236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0663" y="3676650"/>
                <a:ext cx="20510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ea typeface="新細明體" panose="02020500000000000000" pitchFamily="18" charset="-120"/>
                  </a:rPr>
                  <a:t>1                    5</a:t>
                </a:r>
              </a:p>
            </p:txBody>
          </p:sp>
          <p:sp>
            <p:nvSpPr>
              <p:cNvPr id="83992" name="Text Box 24">
                <a:extLst>
                  <a:ext uri="{FF2B5EF4-FFF2-40B4-BE49-F238E27FC236}">
                    <a16:creationId xmlns:a16="http://schemas.microsoft.com/office/drawing/2014/main" id="{94A67A97-0088-CB4A-8446-E9544660AE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1063" y="4937125"/>
                <a:ext cx="374650" cy="191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/>
                <a:r>
                  <a:rPr lang="en-US" altLang="zh-TW" sz="2400">
                    <a:ea typeface="新細明體" panose="02020500000000000000" pitchFamily="18" charset="-120"/>
                  </a:rPr>
                  <a:t>2</a:t>
                </a:r>
              </a:p>
              <a:p>
                <a:pPr algn="l"/>
                <a:endParaRPr lang="en-US" altLang="zh-TW" sz="2400"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ea typeface="新細明體" panose="02020500000000000000" pitchFamily="18" charset="-120"/>
                </a:endParaRPr>
              </a:p>
              <a:p>
                <a:pPr algn="l"/>
                <a:endParaRPr lang="en-US" altLang="zh-TW" sz="2400">
                  <a:ea typeface="新細明體" panose="02020500000000000000" pitchFamily="18" charset="-120"/>
                </a:endParaRPr>
              </a:p>
              <a:p>
                <a:pPr algn="l"/>
                <a:r>
                  <a:rPr lang="en-US" altLang="zh-TW" sz="2400"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83993" name="Text Box 25">
                <a:extLst>
                  <a:ext uri="{FF2B5EF4-FFF2-40B4-BE49-F238E27FC236}">
                    <a16:creationId xmlns:a16="http://schemas.microsoft.com/office/drawing/2014/main" id="{D78FA280-6B7F-8F4E-9383-18426BC8EC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763" y="5219700"/>
                <a:ext cx="27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altLang="zh-TW" sz="2400">
                    <a:solidFill>
                      <a:schemeClr val="tx1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83994" name="Line 26">
                <a:extLst>
                  <a:ext uri="{FF2B5EF4-FFF2-40B4-BE49-F238E27FC236}">
                    <a16:creationId xmlns:a16="http://schemas.microsoft.com/office/drawing/2014/main" id="{56473A83-8845-FE4C-99D7-8175BC5F8F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22425" y="3757613"/>
                <a:ext cx="652463" cy="423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3995" name="Line 27">
                <a:extLst>
                  <a:ext uri="{FF2B5EF4-FFF2-40B4-BE49-F238E27FC236}">
                    <a16:creationId xmlns:a16="http://schemas.microsoft.com/office/drawing/2014/main" id="{E66A3DF8-8E4B-3243-B670-6D438A901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4925" y="3740150"/>
                <a:ext cx="687388" cy="441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BB9F95F-0E9D-E84A-B2A2-A7E05FC41AB7}"/>
                </a:ext>
              </a:extLst>
            </p:cNvPr>
            <p:cNvSpPr txBox="1"/>
            <p:nvPr/>
          </p:nvSpPr>
          <p:spPr>
            <a:xfrm>
              <a:off x="1265823" y="542101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0</a:t>
              </a:r>
              <a:endParaRPr kumimoji="1" lang="zh-TW" altLang="en-US" sz="1800" dirty="0"/>
            </a:p>
          </p:txBody>
        </p:sp>
      </p:grpSp>
      <p:sp>
        <p:nvSpPr>
          <p:cNvPr id="35" name="Text Box 22">
            <a:extLst>
              <a:ext uri="{FF2B5EF4-FFF2-40B4-BE49-F238E27FC236}">
                <a16:creationId xmlns:a16="http://schemas.microsoft.com/office/drawing/2014/main" id="{DFFE9220-ADAC-EC48-8B51-FA713BE12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62698" y="67948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4DAEE-F44A-B146-8932-4FD2A460664E}"/>
              </a:ext>
            </a:extLst>
          </p:cNvPr>
          <p:cNvSpPr/>
          <p:nvPr/>
        </p:nvSpPr>
        <p:spPr>
          <a:xfrm>
            <a:off x="3584575" y="3693982"/>
            <a:ext cx="5483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i="1" dirty="0">
                <a:solidFill>
                  <a:srgbClr val="00B050"/>
                </a:solidFill>
              </a:rPr>
              <a:t>low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) = min{ </a:t>
            </a:r>
            <a:r>
              <a:rPr lang="en-US" altLang="zh-TW" i="1" dirty="0" err="1">
                <a:solidFill>
                  <a:srgbClr val="00B050"/>
                </a:solidFill>
              </a:rPr>
              <a:t>dfn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), </a:t>
            </a:r>
            <a:br>
              <a:rPr lang="en-US" altLang="zh-TW" dirty="0">
                <a:solidFill>
                  <a:srgbClr val="00B050"/>
                </a:solidFill>
              </a:rPr>
            </a:br>
            <a:r>
              <a:rPr lang="en-US" altLang="zh-TW" dirty="0">
                <a:solidFill>
                  <a:srgbClr val="00B050"/>
                </a:solidFill>
              </a:rPr>
              <a:t>                        min{</a:t>
            </a:r>
            <a:r>
              <a:rPr lang="en-US" altLang="zh-TW" i="1" dirty="0">
                <a:solidFill>
                  <a:srgbClr val="00B050"/>
                </a:solidFill>
              </a:rPr>
              <a:t>low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| 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 is a child of 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},</a:t>
            </a:r>
          </a:p>
          <a:p>
            <a:pPr algn="l"/>
            <a:r>
              <a:rPr lang="en-US" altLang="zh-TW" dirty="0">
                <a:solidFill>
                  <a:srgbClr val="00B050"/>
                </a:solidFill>
              </a:rPr>
              <a:t>                        min{</a:t>
            </a:r>
            <a:r>
              <a:rPr lang="en-US" altLang="zh-TW" i="1" dirty="0" err="1">
                <a:solidFill>
                  <a:srgbClr val="00B050"/>
                </a:solidFill>
              </a:rPr>
              <a:t>dfn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| (</a:t>
            </a:r>
            <a:r>
              <a:rPr lang="en-US" altLang="zh-TW" i="1" dirty="0">
                <a:solidFill>
                  <a:srgbClr val="00B050"/>
                </a:solidFill>
              </a:rPr>
              <a:t>u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i="1" dirty="0">
                <a:solidFill>
                  <a:srgbClr val="00B050"/>
                </a:solidFill>
              </a:rPr>
              <a:t>w</a:t>
            </a:r>
            <a:r>
              <a:rPr lang="en-US" altLang="zh-TW" dirty="0">
                <a:solidFill>
                  <a:srgbClr val="00B050"/>
                </a:solidFill>
              </a:rPr>
              <a:t>) is a back edge} }</a:t>
            </a:r>
            <a:endParaRPr lang="zh-TW" altLang="en-US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4304CC60-9FF7-479D-A404-44E7E1621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1" y="3033389"/>
            <a:ext cx="3728733" cy="37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922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00D6F4-347C-B148-B64F-9ABB6C97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6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3AF118-0422-4F4B-8D3A-B7C9C9A6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23C3-6F38-F945-B870-3C1F75C1A05B}" type="slidenum">
              <a:rPr lang="en-US" altLang="zh-TW" smtClean="0"/>
              <a:pPr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2032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3B10426D-6A24-244E-8A4A-AE0FF0AA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6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5262FC26-CAC3-FB45-BFAD-4FD67229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5B60-6A06-8243-AC43-500CB30921EF}" type="slidenum">
              <a:rPr lang="en-US" altLang="zh-TW"/>
              <a:pPr/>
              <a:t>98</a:t>
            </a:fld>
            <a:endParaRPr lang="en-US" altLang="zh-TW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61B19EBC-1E6A-CE48-BE7D-FFB775266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735" y="102973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Minimum Cost Spanning Tree</a:t>
            </a: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0DCA0829-78CA-254A-AC2B-D04253F29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28" y="1403136"/>
            <a:ext cx="81994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/>
              <a:t>The </a:t>
            </a:r>
            <a:r>
              <a:rPr lang="en-US" altLang="zh-TW" i="1" dirty="0">
                <a:solidFill>
                  <a:srgbClr val="C00000"/>
                </a:solidFill>
              </a:rPr>
              <a:t>cost</a:t>
            </a:r>
            <a:r>
              <a:rPr lang="en-US" altLang="zh-TW" dirty="0"/>
              <a:t> of a spanning tree of a </a:t>
            </a:r>
            <a:r>
              <a:rPr lang="en-US" altLang="zh-TW" dirty="0">
                <a:solidFill>
                  <a:srgbClr val="C00000"/>
                </a:solidFill>
              </a:rPr>
              <a:t>weighted</a:t>
            </a:r>
            <a:r>
              <a:rPr lang="en-US" altLang="zh-TW" dirty="0"/>
              <a:t> undirected graph is the sum of the costs of the edges in the spanning tree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A </a:t>
            </a:r>
            <a:r>
              <a:rPr lang="en-US" altLang="zh-TW" i="1" dirty="0">
                <a:solidFill>
                  <a:srgbClr val="C00000"/>
                </a:solidFill>
              </a:rPr>
              <a:t>minimum cost spanning tree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is a spanning </a:t>
            </a:r>
            <a:br>
              <a:rPr lang="en-US" altLang="zh-TW" dirty="0"/>
            </a:br>
            <a:r>
              <a:rPr lang="en-US" altLang="zh-TW" dirty="0"/>
              <a:t>tree of least cost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Three different </a:t>
            </a:r>
            <a:r>
              <a:rPr lang="en-US" altLang="zh-TW" i="1" dirty="0">
                <a:solidFill>
                  <a:srgbClr val="C00000"/>
                </a:solidFill>
              </a:rPr>
              <a:t>greedy</a:t>
            </a:r>
            <a:r>
              <a:rPr lang="en-US" altLang="zh-TW" dirty="0"/>
              <a:t> algorithms can be used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Kruskal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Prim</a:t>
            </a:r>
          </a:p>
          <a:p>
            <a:pPr lvl="1">
              <a:lnSpc>
                <a:spcPct val="90000"/>
              </a:lnSpc>
            </a:pPr>
            <a:r>
              <a:rPr lang="en-US" altLang="zh-TW" dirty="0" err="1"/>
              <a:t>Sollin</a:t>
            </a:r>
            <a:endParaRPr lang="en-US" altLang="zh-TW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E6C7120-8BD1-314C-AD80-2DF1DB028B99}"/>
              </a:ext>
            </a:extLst>
          </p:cNvPr>
          <p:cNvGrpSpPr/>
          <p:nvPr/>
        </p:nvGrpSpPr>
        <p:grpSpPr>
          <a:xfrm>
            <a:off x="3477878" y="4740061"/>
            <a:ext cx="5203825" cy="935038"/>
            <a:chOff x="3387725" y="5114925"/>
            <a:chExt cx="5203825" cy="935038"/>
          </a:xfrm>
        </p:grpSpPr>
        <p:sp>
          <p:nvSpPr>
            <p:cNvPr id="84997" name="Text Box 5">
              <a:extLst>
                <a:ext uri="{FF2B5EF4-FFF2-40B4-BE49-F238E27FC236}">
                  <a16:creationId xmlns:a16="http://schemas.microsoft.com/office/drawing/2014/main" id="{0C195BE3-AA6A-A841-87A6-CBA0E3390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9325" y="5139164"/>
              <a:ext cx="5069016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Select </a:t>
              </a:r>
              <a:r>
                <a:rPr lang="en-US" altLang="zh-TW" sz="2400" i="1" dirty="0">
                  <a:ea typeface="新細明體" panose="02020500000000000000" pitchFamily="18" charset="-120"/>
                </a:rPr>
                <a:t>n</a:t>
              </a:r>
              <a:r>
                <a:rPr lang="en-US" altLang="zh-TW" sz="2400" dirty="0">
                  <a:ea typeface="新細明體" panose="02020500000000000000" pitchFamily="18" charset="-120"/>
                </a:rPr>
                <a:t>-1 edges from a weighted graph</a:t>
              </a:r>
            </a:p>
            <a:p>
              <a:pPr algn="l"/>
              <a:r>
                <a:rPr lang="en-US" altLang="zh-TW" sz="2400" dirty="0">
                  <a:ea typeface="新細明體" panose="02020500000000000000" pitchFamily="18" charset="-120"/>
                </a:rPr>
                <a:t>of n vertices with minimum cost</a:t>
              </a:r>
            </a:p>
          </p:txBody>
        </p:sp>
        <p:sp>
          <p:nvSpPr>
            <p:cNvPr id="84998" name="Rectangle 6">
              <a:extLst>
                <a:ext uri="{FF2B5EF4-FFF2-40B4-BE49-F238E27FC236}">
                  <a16:creationId xmlns:a16="http://schemas.microsoft.com/office/drawing/2014/main" id="{0A85BD0C-BF07-DD4C-A1C5-5A226236F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725" y="5114925"/>
              <a:ext cx="5203825" cy="9350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5A5481AA-E6BE-CE4C-8874-FA07F14F1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6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FEFA583D-CF50-174C-B5F9-609ACF5F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9968F-84B6-1940-807E-A5F3D3A5133F}" type="slidenum">
              <a:rPr lang="en-US" altLang="zh-TW"/>
              <a:pPr/>
              <a:t>99</a:t>
            </a:fld>
            <a:endParaRPr lang="en-US" altLang="zh-TW"/>
          </a:p>
        </p:txBody>
      </p:sp>
      <p:sp>
        <p:nvSpPr>
          <p:cNvPr id="86019" name="Rectangle 1027">
            <a:extLst>
              <a:ext uri="{FF2B5EF4-FFF2-40B4-BE49-F238E27FC236}">
                <a16:creationId xmlns:a16="http://schemas.microsoft.com/office/drawing/2014/main" id="{4F040981-BA48-764B-B84C-319B2480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18" y="170511"/>
            <a:ext cx="8132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Greedy Strategy</a:t>
            </a:r>
          </a:p>
        </p:txBody>
      </p:sp>
      <p:sp>
        <p:nvSpPr>
          <p:cNvPr id="86020" name="Rectangle 1028">
            <a:extLst>
              <a:ext uri="{FF2B5EF4-FFF2-40B4-BE49-F238E27FC236}">
                <a16:creationId xmlns:a16="http://schemas.microsoft.com/office/drawing/2014/main" id="{2B83715E-C08D-494E-BCBB-87F55E3FB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18" y="1313510"/>
            <a:ext cx="8991600" cy="506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An optimal solution is constructed </a:t>
            </a:r>
            <a:r>
              <a:rPr lang="en-US" altLang="zh-TW" dirty="0">
                <a:solidFill>
                  <a:srgbClr val="C00000"/>
                </a:solidFill>
              </a:rPr>
              <a:t>in stages</a:t>
            </a:r>
          </a:p>
          <a:p>
            <a:r>
              <a:rPr lang="en-US" altLang="zh-TW" dirty="0"/>
              <a:t>At each stage, the </a:t>
            </a:r>
            <a:r>
              <a:rPr lang="en-US" altLang="zh-TW" dirty="0">
                <a:solidFill>
                  <a:srgbClr val="C00000"/>
                </a:solidFill>
              </a:rPr>
              <a:t>best decision </a:t>
            </a:r>
            <a:r>
              <a:rPr lang="en-US" altLang="zh-TW" dirty="0"/>
              <a:t>is made at this</a:t>
            </a:r>
            <a:br>
              <a:rPr lang="en-US" altLang="zh-TW" dirty="0"/>
            </a:br>
            <a:r>
              <a:rPr lang="en-US" altLang="zh-TW" dirty="0"/>
              <a:t>time</a:t>
            </a:r>
          </a:p>
          <a:p>
            <a:r>
              <a:rPr lang="en-US" altLang="zh-TW" dirty="0"/>
              <a:t>Since this decision </a:t>
            </a:r>
            <a:r>
              <a:rPr lang="en-US" altLang="zh-TW" dirty="0">
                <a:solidFill>
                  <a:srgbClr val="C00000"/>
                </a:solidFill>
              </a:rPr>
              <a:t>cannot be changed later</a:t>
            </a:r>
            <a:r>
              <a:rPr lang="en-US" altLang="zh-TW" dirty="0"/>
              <a:t>, </a:t>
            </a:r>
            <a:br>
              <a:rPr lang="en-US" altLang="zh-TW" dirty="0"/>
            </a:br>
            <a:r>
              <a:rPr lang="en-US" altLang="zh-TW" dirty="0"/>
              <a:t>we make sure that the decision will result in a feasible solution</a:t>
            </a:r>
          </a:p>
          <a:p>
            <a:r>
              <a:rPr lang="en-US" altLang="zh-TW" dirty="0"/>
              <a:t>Typically, the selection of an item at each </a:t>
            </a:r>
            <a:br>
              <a:rPr lang="en-US" altLang="zh-TW" dirty="0"/>
            </a:br>
            <a:r>
              <a:rPr lang="en-US" altLang="zh-TW" dirty="0"/>
              <a:t>stage is </a:t>
            </a:r>
            <a:r>
              <a:rPr lang="en-US" altLang="zh-TW" dirty="0">
                <a:solidFill>
                  <a:srgbClr val="C00000"/>
                </a:solidFill>
              </a:rPr>
              <a:t>based on a least cost or a highest profit criterion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ds Tie">
  <a:themeElements>
    <a:clrScheme name="Dads Tie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標楷體" panose="02010601000101010101" pitchFamily="2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標楷體" panose="02010601000101010101" pitchFamily="2" charset="-120"/>
          </a:defRPr>
        </a:defPPr>
      </a:lstStyle>
    </a:lnDef>
  </a:objectDefaults>
  <a:extraClrSchemeLst>
    <a:extraClrScheme>
      <a:clrScheme name="Dads Tie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Office\Templates\簡報設計範本\Dads Tie.pot</Template>
  <TotalTime>11873</TotalTime>
  <Words>14255</Words>
  <Application>Microsoft Office PowerPoint</Application>
  <PresentationFormat>如螢幕大小 (4:3)</PresentationFormat>
  <Paragraphs>4065</Paragraphs>
  <Slides>215</Slides>
  <Notes>7</Notes>
  <HiddenSlides>1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215</vt:i4>
      </vt:variant>
    </vt:vector>
  </HeadingPairs>
  <TitlesOfParts>
    <vt:vector size="229" baseType="lpstr">
      <vt:lpstr>Courier</vt:lpstr>
      <vt:lpstr>Monotype Sorts</vt:lpstr>
      <vt:lpstr>新細明體</vt:lpstr>
      <vt:lpstr>標楷體</vt:lpstr>
      <vt:lpstr>Arial</vt:lpstr>
      <vt:lpstr>Cambria Math</vt:lpstr>
      <vt:lpstr>Courier New</vt:lpstr>
      <vt:lpstr>Symbol</vt:lpstr>
      <vt:lpstr>Times New Roman</vt:lpstr>
      <vt:lpstr>Wingdings</vt:lpstr>
      <vt:lpstr>Dads Tie</vt:lpstr>
      <vt:lpstr>方程式</vt:lpstr>
      <vt:lpstr>文件</vt:lpstr>
      <vt:lpstr>Document</vt:lpstr>
      <vt:lpstr> CHAPTER 6             GRAPHS              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Subgraph</vt:lpstr>
      <vt:lpstr>Figure 6.4: Subgraphs of G3  (p.269) </vt:lpstr>
      <vt:lpstr>Path and Cycle</vt:lpstr>
      <vt:lpstr>Connectivity</vt:lpstr>
      <vt:lpstr>PowerPoint 簡報</vt:lpstr>
      <vt:lpstr>Connected Component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Sequential Representation</vt:lpstr>
      <vt:lpstr>PowerPoint 簡報</vt:lpstr>
      <vt:lpstr>PowerPoint 簡報</vt:lpstr>
      <vt:lpstr>PowerPoint 簡報</vt:lpstr>
      <vt:lpstr>PowerPoint 簡報</vt:lpstr>
      <vt:lpstr>Operations</vt:lpstr>
      <vt:lpstr>*Figure 6.10: Inverse adjacency list for G3 (p.275)</vt:lpstr>
      <vt:lpstr>Figure 6.11: Orthogonal representation for graph G3(p.276)</vt:lpstr>
      <vt:lpstr>PowerPoint 簡報</vt:lpstr>
      <vt:lpstr>Adjacency Multilists</vt:lpstr>
      <vt:lpstr>Example for Adjacency Multlists</vt:lpstr>
      <vt:lpstr>Adjacency Multilists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*Program 6.5: Initializaiton of dfn and low (p.289)</vt:lpstr>
      <vt:lpstr>*Program 6.4: Determining dfn and low (p.289)</vt:lpstr>
      <vt:lpstr>*Program 6.6: Biconnected components of a graph (p.290)</vt:lpstr>
      <vt:lpstr>    if(dfn[w] &lt; 0) { /* w has not been visited */       bicon(w, u);         low[u] = MIN2(low[u], low[w]);       if (low[w] &gt;= dfn[u] ){ /* articulation point */         printf(“New biconnected component: “);         do { /* delete edge from stack */           pop(&amp;x, &amp;y);           printf(“ &lt;%d, %d&gt;” , x, y);         }  while (!(( x = = u) &amp;&amp; (y = = w)));         printf(“\n”);       }     }     else if (w != v)  low[u] = MIN2(low[u], dfn[w]);   } }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Example for Kruskal’s Algorithm</vt:lpstr>
      <vt:lpstr>Example for Kruskal’s Algorithm</vt:lpstr>
      <vt:lpstr>Example for Kruskal’s Algorithm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Sollin’s Algorithm</vt:lpstr>
      <vt:lpstr>PowerPoint 簡報</vt:lpstr>
      <vt:lpstr>*Figure 6.26: Graph and shortest paths from v0  to all destinations (p.300)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Example for the Shortest Path (Continued)</vt:lpstr>
      <vt:lpstr>PowerPoint 簡報</vt:lpstr>
      <vt:lpstr>PowerPoint 簡報</vt:lpstr>
      <vt:lpstr>*Program 6.9: Single source shortest paths (p.302)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*Figure 6.37: An AOV network (p.316)</vt:lpstr>
      <vt:lpstr>PowerPoint 簡報</vt:lpstr>
      <vt:lpstr>PowerPoint 簡報</vt:lpstr>
      <vt:lpstr>*Program 6.13: Design of an algorithm for topological sorting (p.318)  </vt:lpstr>
      <vt:lpstr>*Figure 6.49: Internal representation used by topological sorting algorithm (p.320) </vt:lpstr>
      <vt:lpstr>PowerPoint 簡報</vt:lpstr>
      <vt:lpstr>*Program 6.14: Topological sort (p.308)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*Figure 6.41(a): Adjacency lists for Figure 6.40 (a) (p.325)</vt:lpstr>
      <vt:lpstr>PowerPoint 簡報</vt:lpstr>
      <vt:lpstr>PowerPoint 簡報</vt:lpstr>
      <vt:lpstr>*Figure 6.41(b): Compute of ee (p.325)</vt:lpstr>
      <vt:lpstr>*Figure 6.41(b): Compute of ee (p.325)</vt:lpstr>
      <vt:lpstr>*Figure 6.41(b): Compute of ee (p.325)</vt:lpstr>
      <vt:lpstr>*Figure 6.41(b): Compute of ee (p.325)</vt:lpstr>
      <vt:lpstr>*Figure 6.41(b): Compute of ee (p.325)</vt:lpstr>
      <vt:lpstr>*Figure 6.41(b): Compute of ee (p.325)</vt:lpstr>
      <vt:lpstr>*Figure 6.41(b): Compute of ee (p.325)</vt:lpstr>
      <vt:lpstr>*Figure 6.41(b): Compute of ee (p.325)</vt:lpstr>
      <vt:lpstr>PowerPoint 簡報</vt:lpstr>
      <vt:lpstr>PowerPoint 簡報</vt:lpstr>
      <vt:lpstr>PowerPoint 簡報</vt:lpstr>
      <vt:lpstr> </vt:lpstr>
      <vt:lpstr> </vt:lpstr>
      <vt:lpstr> </vt:lpstr>
      <vt:lpstr> </vt:lpstr>
      <vt:lpstr>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*Figure 6.42: Early, late and critical values (p.327)</vt:lpstr>
      <vt:lpstr>PowerPoint 簡報</vt:lpstr>
      <vt:lpstr>PowerPoint 簡報</vt:lpstr>
    </vt:vector>
  </TitlesOfParts>
  <Company>nlg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CHAPTER 6             GRAPHS                </dc:title>
  <dc:creator>nlgpc5</dc:creator>
  <cp:lastModifiedBy>user</cp:lastModifiedBy>
  <cp:revision>1428</cp:revision>
  <cp:lastPrinted>1999-04-12T07:58:38Z</cp:lastPrinted>
  <dcterms:created xsi:type="dcterms:W3CDTF">1998-08-01T03:12:56Z</dcterms:created>
  <dcterms:modified xsi:type="dcterms:W3CDTF">2020-11-17T05:00:53Z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hh_chen@csie.ntu.edu.tw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\\PCLABNT\users\get\Personal</vt:lpwstr>
  </property>
  <property fmtid="{D5CDD505-2E9C-101B-9397-08002B2CF9AE}" pid="22" name="EncodingType">
    <vt:i4>5</vt:i4>
  </property>
</Properties>
</file>